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397" r:id="rId3"/>
    <p:sldId id="391" r:id="rId4"/>
    <p:sldId id="392" r:id="rId5"/>
    <p:sldId id="393" r:id="rId6"/>
    <p:sldId id="396" r:id="rId7"/>
    <p:sldId id="389" r:id="rId8"/>
    <p:sldId id="399" r:id="rId9"/>
    <p:sldId id="400" r:id="rId10"/>
    <p:sldId id="398" r:id="rId11"/>
    <p:sldId id="402" r:id="rId12"/>
    <p:sldId id="403" r:id="rId13"/>
    <p:sldId id="40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2728"/>
    <a:srgbClr val="FF770E"/>
    <a:srgbClr val="1F77B4"/>
    <a:srgbClr val="2CA02C"/>
    <a:srgbClr val="FE9100"/>
    <a:srgbClr val="B4B4B4"/>
    <a:srgbClr val="C87200"/>
    <a:srgbClr val="DAA600"/>
    <a:srgbClr val="2E75B6"/>
    <a:srgbClr val="76AB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28" autoAdjust="0"/>
    <p:restoredTop sz="96437" autoAdjust="0"/>
  </p:normalViewPr>
  <p:slideViewPr>
    <p:cSldViewPr snapToGrid="0">
      <p:cViewPr varScale="1">
        <p:scale>
          <a:sx n="83" d="100"/>
          <a:sy n="83" d="100"/>
        </p:scale>
        <p:origin x="504" y="84"/>
      </p:cViewPr>
      <p:guideLst>
        <p:guide orient="horz" pos="2160"/>
        <p:guide pos="3840"/>
      </p:guideLst>
    </p:cSldViewPr>
  </p:slideViewPr>
  <p:outlineViewPr>
    <p:cViewPr>
      <p:scale>
        <a:sx n="50" d="100"/>
        <a:sy n="50"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28043A-EE7E-49FE-8771-C713A5D451AA}" type="datetimeFigureOut">
              <a:rPr lang="en-GB" smtClean="0"/>
              <a:t>26/03/2018</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CBAB2B-5A0E-4D82-B768-AF5B516F20F5}" type="slidenum">
              <a:rPr lang="en-GB" smtClean="0"/>
              <a:t>‹#›</a:t>
            </a:fld>
            <a:endParaRPr lang="en-GB" dirty="0"/>
          </a:p>
        </p:txBody>
      </p:sp>
    </p:spTree>
    <p:extLst>
      <p:ext uri="{BB962C8B-B14F-4D97-AF65-F5344CB8AC3E}">
        <p14:creationId xmlns:p14="http://schemas.microsoft.com/office/powerpoint/2010/main" val="524194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FCBAB2B-5A0E-4D82-B768-AF5B516F20F5}" type="slidenum">
              <a:rPr lang="en-GB" smtClean="0"/>
              <a:t>1</a:t>
            </a:fld>
            <a:endParaRPr lang="en-GB" dirty="0"/>
          </a:p>
        </p:txBody>
      </p:sp>
    </p:spTree>
    <p:extLst>
      <p:ext uri="{BB962C8B-B14F-4D97-AF65-F5344CB8AC3E}">
        <p14:creationId xmlns:p14="http://schemas.microsoft.com/office/powerpoint/2010/main" val="3371541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AC7776EE-2C49-4524-B8E7-CD9FB8B97EFC}" type="datetimeFigureOut">
              <a:rPr lang="en-GB" smtClean="0"/>
              <a:t>26/03/2018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5A67338-D74E-40D4-A5AE-0DC87AA6DCF1}" type="slidenum">
              <a:rPr lang="en-GB" smtClean="0"/>
              <a:t>‹#›</a:t>
            </a:fld>
            <a:endParaRPr lang="en-GB" dirty="0"/>
          </a:p>
        </p:txBody>
      </p:sp>
    </p:spTree>
    <p:extLst>
      <p:ext uri="{BB962C8B-B14F-4D97-AF65-F5344CB8AC3E}">
        <p14:creationId xmlns:p14="http://schemas.microsoft.com/office/powerpoint/2010/main" val="4205941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C7776EE-2C49-4524-B8E7-CD9FB8B97EFC}" type="datetimeFigureOut">
              <a:rPr lang="en-GB" smtClean="0"/>
              <a:t>26/03/2018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5A67338-D74E-40D4-A5AE-0DC87AA6DCF1}" type="slidenum">
              <a:rPr lang="en-GB" smtClean="0"/>
              <a:t>‹#›</a:t>
            </a:fld>
            <a:endParaRPr lang="en-GB" dirty="0"/>
          </a:p>
        </p:txBody>
      </p:sp>
    </p:spTree>
    <p:extLst>
      <p:ext uri="{BB962C8B-B14F-4D97-AF65-F5344CB8AC3E}">
        <p14:creationId xmlns:p14="http://schemas.microsoft.com/office/powerpoint/2010/main" val="2844217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C7776EE-2C49-4524-B8E7-CD9FB8B97EFC}" type="datetimeFigureOut">
              <a:rPr lang="en-GB" smtClean="0"/>
              <a:t>26/03/2018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5A67338-D74E-40D4-A5AE-0DC87AA6DCF1}" type="slidenum">
              <a:rPr lang="en-GB" smtClean="0"/>
              <a:t>‹#›</a:t>
            </a:fld>
            <a:endParaRPr lang="en-GB" dirty="0"/>
          </a:p>
        </p:txBody>
      </p:sp>
    </p:spTree>
    <p:extLst>
      <p:ext uri="{BB962C8B-B14F-4D97-AF65-F5344CB8AC3E}">
        <p14:creationId xmlns:p14="http://schemas.microsoft.com/office/powerpoint/2010/main" val="1379224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C7776EE-2C49-4524-B8E7-CD9FB8B97EFC}" type="datetimeFigureOut">
              <a:rPr lang="en-GB" smtClean="0"/>
              <a:t>26/03/2018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5A67338-D74E-40D4-A5AE-0DC87AA6DCF1}" type="slidenum">
              <a:rPr lang="en-GB" smtClean="0"/>
              <a:t>‹#›</a:t>
            </a:fld>
            <a:endParaRPr lang="en-GB" dirty="0"/>
          </a:p>
        </p:txBody>
      </p:sp>
    </p:spTree>
    <p:extLst>
      <p:ext uri="{BB962C8B-B14F-4D97-AF65-F5344CB8AC3E}">
        <p14:creationId xmlns:p14="http://schemas.microsoft.com/office/powerpoint/2010/main" val="1114474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7776EE-2C49-4524-B8E7-CD9FB8B97EFC}" type="datetimeFigureOut">
              <a:rPr lang="en-GB" smtClean="0"/>
              <a:t>26/03/2018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5A67338-D74E-40D4-A5AE-0DC87AA6DCF1}" type="slidenum">
              <a:rPr lang="en-GB" smtClean="0"/>
              <a:t>‹#›</a:t>
            </a:fld>
            <a:endParaRPr lang="en-GB" dirty="0"/>
          </a:p>
        </p:txBody>
      </p:sp>
    </p:spTree>
    <p:extLst>
      <p:ext uri="{BB962C8B-B14F-4D97-AF65-F5344CB8AC3E}">
        <p14:creationId xmlns:p14="http://schemas.microsoft.com/office/powerpoint/2010/main" val="1694651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AC7776EE-2C49-4524-B8E7-CD9FB8B97EFC}" type="datetimeFigureOut">
              <a:rPr lang="en-GB" smtClean="0"/>
              <a:t>26/03/2018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F5A67338-D74E-40D4-A5AE-0DC87AA6DCF1}" type="slidenum">
              <a:rPr lang="en-GB" smtClean="0"/>
              <a:t>‹#›</a:t>
            </a:fld>
            <a:endParaRPr lang="en-GB" dirty="0"/>
          </a:p>
        </p:txBody>
      </p:sp>
    </p:spTree>
    <p:extLst>
      <p:ext uri="{BB962C8B-B14F-4D97-AF65-F5344CB8AC3E}">
        <p14:creationId xmlns:p14="http://schemas.microsoft.com/office/powerpoint/2010/main" val="3603920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C7776EE-2C49-4524-B8E7-CD9FB8B97EFC}" type="datetimeFigureOut">
              <a:rPr lang="en-GB" smtClean="0"/>
              <a:t>26/03/2018</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F5A67338-D74E-40D4-A5AE-0DC87AA6DCF1}" type="slidenum">
              <a:rPr lang="en-GB" smtClean="0"/>
              <a:t>‹#›</a:t>
            </a:fld>
            <a:endParaRPr lang="en-GB" dirty="0"/>
          </a:p>
        </p:txBody>
      </p:sp>
    </p:spTree>
    <p:extLst>
      <p:ext uri="{BB962C8B-B14F-4D97-AF65-F5344CB8AC3E}">
        <p14:creationId xmlns:p14="http://schemas.microsoft.com/office/powerpoint/2010/main" val="1152629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C7776EE-2C49-4524-B8E7-CD9FB8B97EFC}" type="datetimeFigureOut">
              <a:rPr lang="en-GB" smtClean="0"/>
              <a:t>26/03/2018</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F5A67338-D74E-40D4-A5AE-0DC87AA6DCF1}" type="slidenum">
              <a:rPr lang="en-GB" smtClean="0"/>
              <a:t>‹#›</a:t>
            </a:fld>
            <a:endParaRPr lang="en-GB" dirty="0"/>
          </a:p>
        </p:txBody>
      </p:sp>
    </p:spTree>
    <p:extLst>
      <p:ext uri="{BB962C8B-B14F-4D97-AF65-F5344CB8AC3E}">
        <p14:creationId xmlns:p14="http://schemas.microsoft.com/office/powerpoint/2010/main" val="428847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7776EE-2C49-4524-B8E7-CD9FB8B97EFC}" type="datetimeFigureOut">
              <a:rPr lang="en-GB" smtClean="0"/>
              <a:t>26/03/2018</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F5A67338-D74E-40D4-A5AE-0DC87AA6DCF1}" type="slidenum">
              <a:rPr lang="en-GB" smtClean="0"/>
              <a:t>‹#›</a:t>
            </a:fld>
            <a:endParaRPr lang="en-GB" dirty="0"/>
          </a:p>
        </p:txBody>
      </p:sp>
    </p:spTree>
    <p:extLst>
      <p:ext uri="{BB962C8B-B14F-4D97-AF65-F5344CB8AC3E}">
        <p14:creationId xmlns:p14="http://schemas.microsoft.com/office/powerpoint/2010/main" val="906862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C7776EE-2C49-4524-B8E7-CD9FB8B97EFC}" type="datetimeFigureOut">
              <a:rPr lang="en-GB" smtClean="0"/>
              <a:t>26/03/2018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F5A67338-D74E-40D4-A5AE-0DC87AA6DCF1}" type="slidenum">
              <a:rPr lang="en-GB" smtClean="0"/>
              <a:t>‹#›</a:t>
            </a:fld>
            <a:endParaRPr lang="en-GB" dirty="0"/>
          </a:p>
        </p:txBody>
      </p:sp>
    </p:spTree>
    <p:extLst>
      <p:ext uri="{BB962C8B-B14F-4D97-AF65-F5344CB8AC3E}">
        <p14:creationId xmlns:p14="http://schemas.microsoft.com/office/powerpoint/2010/main" val="168397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C7776EE-2C49-4524-B8E7-CD9FB8B97EFC}" type="datetimeFigureOut">
              <a:rPr lang="en-GB" smtClean="0"/>
              <a:t>26/03/2018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F5A67338-D74E-40D4-A5AE-0DC87AA6DCF1}" type="slidenum">
              <a:rPr lang="en-GB" smtClean="0"/>
              <a:t>‹#›</a:t>
            </a:fld>
            <a:endParaRPr lang="en-GB" dirty="0"/>
          </a:p>
        </p:txBody>
      </p:sp>
    </p:spTree>
    <p:extLst>
      <p:ext uri="{BB962C8B-B14F-4D97-AF65-F5344CB8AC3E}">
        <p14:creationId xmlns:p14="http://schemas.microsoft.com/office/powerpoint/2010/main" val="39902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7776EE-2C49-4524-B8E7-CD9FB8B97EFC}" type="datetimeFigureOut">
              <a:rPr lang="en-GB" smtClean="0"/>
              <a:t>26/03/2018</a:t>
            </a:fld>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A67338-D74E-40D4-A5AE-0DC87AA6DCF1}" type="slidenum">
              <a:rPr lang="en-GB" smtClean="0"/>
              <a:t>‹#›</a:t>
            </a:fld>
            <a:endParaRPr lang="en-GB" dirty="0"/>
          </a:p>
        </p:txBody>
      </p:sp>
    </p:spTree>
    <p:extLst>
      <p:ext uri="{BB962C8B-B14F-4D97-AF65-F5344CB8AC3E}">
        <p14:creationId xmlns:p14="http://schemas.microsoft.com/office/powerpoint/2010/main" val="2348022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57374" y="2902121"/>
            <a:ext cx="8601076" cy="746358"/>
          </a:xfrm>
          <a:prstGeom prst="rect">
            <a:avLst/>
          </a:prstGeom>
          <a:noFill/>
        </p:spPr>
        <p:txBody>
          <a:bodyPr wrap="square" rtlCol="0">
            <a:spAutoFit/>
          </a:bodyPr>
          <a:lstStyle/>
          <a:p>
            <a:pPr algn="ctr"/>
            <a:r>
              <a:rPr lang="en-GB" sz="3200" dirty="0">
                <a:solidFill>
                  <a:srgbClr val="C00000"/>
                </a:solidFill>
                <a:latin typeface="Segoe UI Light" panose="020B0502040204020203" pitchFamily="34" charset="0"/>
                <a:ea typeface="Open Sans Light" panose="020B0306030504020204" pitchFamily="34" charset="0"/>
                <a:cs typeface="Segoe UI Light" panose="020B0502040204020203" pitchFamily="34" charset="0"/>
              </a:rPr>
              <a:t>Replay in aversive environments</a:t>
            </a:r>
          </a:p>
          <a:p>
            <a:endParaRPr lang="en-GB" sz="1050" dirty="0">
              <a:solidFill>
                <a:srgbClr val="C00000"/>
              </a:solidFill>
              <a:latin typeface="Segoe UI Light" panose="020B0502040204020203" pitchFamily="34" charset="0"/>
              <a:ea typeface="Open Sans Light" panose="020B0306030504020204" pitchFamily="34" charset="0"/>
              <a:cs typeface="Segoe UI Light" panose="020B0502040204020203" pitchFamily="34" charset="0"/>
            </a:endParaRPr>
          </a:p>
        </p:txBody>
      </p:sp>
    </p:spTree>
    <p:extLst>
      <p:ext uri="{BB962C8B-B14F-4D97-AF65-F5344CB8AC3E}">
        <p14:creationId xmlns:p14="http://schemas.microsoft.com/office/powerpoint/2010/main" val="4253017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8551" y="567919"/>
            <a:ext cx="10885273" cy="5447645"/>
          </a:xfrm>
          <a:prstGeom prst="rect">
            <a:avLst/>
          </a:prstGeom>
          <a:noFill/>
        </p:spPr>
        <p:txBody>
          <a:bodyPr wrap="square" rtlCol="0">
            <a:spAutoFit/>
          </a:bodyPr>
          <a:lstStyle/>
          <a:p>
            <a:r>
              <a:rPr lang="en-GB" sz="3600" dirty="0">
                <a:solidFill>
                  <a:srgbClr val="C00000"/>
                </a:solidFill>
                <a:latin typeface="Segoe UI Light" panose="020B0502040204020203" pitchFamily="34" charset="0"/>
                <a:ea typeface="Open Sans Light" panose="020B0306030504020204" pitchFamily="34" charset="0"/>
                <a:cs typeface="Segoe UI Light" panose="020B0502040204020203" pitchFamily="34" charset="0"/>
              </a:rPr>
              <a:t>Additional aims</a:t>
            </a:r>
          </a:p>
          <a:p>
            <a:endParaRPr lang="en-GB" dirty="0">
              <a:latin typeface="Segoe UI Light" panose="020B0502040204020203" pitchFamily="34" charset="0"/>
              <a:ea typeface="Open Sans Light" panose="020B0306030504020204" pitchFamily="34" charset="0"/>
              <a:cs typeface="Segoe UI Light" panose="020B0502040204020203" pitchFamily="34" charset="0"/>
            </a:endParaRPr>
          </a:p>
          <a:p>
            <a:pPr>
              <a:lnSpc>
                <a:spcPct val="150000"/>
              </a:lnSpc>
              <a:spcAft>
                <a:spcPts val="1800"/>
              </a:spcAft>
            </a:pPr>
            <a:r>
              <a:rPr lang="en-GB" sz="2400" dirty="0">
                <a:solidFill>
                  <a:schemeClr val="bg2">
                    <a:lumMod val="25000"/>
                  </a:schemeClr>
                </a:solidFill>
                <a:latin typeface="Segoe UI Light" panose="020B0502040204020203" pitchFamily="34" charset="0"/>
                <a:ea typeface="Open Sans Light" panose="020B0306030504020204" pitchFamily="34" charset="0"/>
                <a:cs typeface="Segoe UI Light" panose="020B0502040204020203" pitchFamily="34" charset="0"/>
              </a:rPr>
              <a:t>Generalisation</a:t>
            </a:r>
          </a:p>
          <a:p>
            <a:pPr>
              <a:lnSpc>
                <a:spcPct val="150000"/>
              </a:lnSpc>
              <a:spcAft>
                <a:spcPts val="1800"/>
              </a:spcAft>
            </a:pPr>
            <a:r>
              <a:rPr lang="en-GB" b="0" dirty="0">
                <a:latin typeface="Segoe UI Light" panose="020B0502040204020203" pitchFamily="34" charset="0"/>
                <a:ea typeface="Open Sans Light" panose="020B0306030504020204" pitchFamily="34" charset="0"/>
                <a:cs typeface="Segoe UI Light" panose="020B0502040204020203" pitchFamily="34" charset="0"/>
              </a:rPr>
              <a:t>The task design will allow us to test for proximity-based generalisation of aversive experiences behaviourally and neurally</a:t>
            </a:r>
          </a:p>
          <a:p>
            <a:pPr>
              <a:lnSpc>
                <a:spcPct val="150000"/>
              </a:lnSpc>
              <a:spcAft>
                <a:spcPts val="1800"/>
              </a:spcAft>
            </a:pPr>
            <a:r>
              <a:rPr lang="en-GB" dirty="0">
                <a:latin typeface="Segoe UI Light" panose="020B0502040204020203" pitchFamily="34" charset="0"/>
                <a:ea typeface="Open Sans Light" panose="020B0306030504020204" pitchFamily="34" charset="0"/>
                <a:cs typeface="Segoe UI Light" panose="020B0502040204020203" pitchFamily="34" charset="0"/>
              </a:rPr>
              <a:t>As the two terminal states in each “branch” of the tree have similar reward values, if state </a:t>
            </a:r>
            <a:r>
              <a:rPr lang="en-GB" b="1" dirty="0">
                <a:solidFill>
                  <a:srgbClr val="2CA02C"/>
                </a:solidFill>
                <a:latin typeface="Segoe UI Light" panose="020B0502040204020203" pitchFamily="34" charset="0"/>
                <a:ea typeface="Open Sans Light" panose="020B0306030504020204" pitchFamily="34" charset="0"/>
                <a:cs typeface="Segoe UI Light" panose="020B0502040204020203" pitchFamily="34" charset="0"/>
              </a:rPr>
              <a:t>J</a:t>
            </a:r>
            <a:r>
              <a:rPr lang="en-GB" dirty="0">
                <a:latin typeface="Segoe UI Light" panose="020B0502040204020203" pitchFamily="34" charset="0"/>
                <a:ea typeface="Open Sans Light" panose="020B0306030504020204" pitchFamily="34" charset="0"/>
                <a:cs typeface="Segoe UI Light" panose="020B0502040204020203" pitchFamily="34" charset="0"/>
              </a:rPr>
              <a:t> becomes shocked, the subject should instead go to state </a:t>
            </a:r>
            <a:r>
              <a:rPr lang="en-GB" b="1" dirty="0">
                <a:solidFill>
                  <a:srgbClr val="D62728"/>
                </a:solidFill>
                <a:latin typeface="Segoe UI Light" panose="020B0502040204020203" pitchFamily="34" charset="0"/>
                <a:ea typeface="Open Sans Light" panose="020B0306030504020204" pitchFamily="34" charset="0"/>
                <a:cs typeface="Segoe UI Light" panose="020B0502040204020203" pitchFamily="34" charset="0"/>
              </a:rPr>
              <a:t>K</a:t>
            </a:r>
            <a:r>
              <a:rPr lang="en-GB" dirty="0">
                <a:latin typeface="Segoe UI Light" panose="020B0502040204020203" pitchFamily="34" charset="0"/>
                <a:ea typeface="Open Sans Light" panose="020B0306030504020204" pitchFamily="34" charset="0"/>
                <a:cs typeface="Segoe UI Light" panose="020B0502040204020203" pitchFamily="34" charset="0"/>
              </a:rPr>
              <a:t>. However, if the shock is generalised, subjects may instead visit state </a:t>
            </a:r>
            <a:r>
              <a:rPr lang="en-GB" b="1" dirty="0">
                <a:solidFill>
                  <a:srgbClr val="1F77B4"/>
                </a:solidFill>
                <a:latin typeface="Segoe UI Light" panose="020B0502040204020203" pitchFamily="34" charset="0"/>
                <a:ea typeface="Open Sans Light" panose="020B0306030504020204" pitchFamily="34" charset="0"/>
                <a:cs typeface="Segoe UI Light" panose="020B0502040204020203" pitchFamily="34" charset="0"/>
              </a:rPr>
              <a:t>H</a:t>
            </a:r>
            <a:r>
              <a:rPr lang="en-GB" dirty="0">
                <a:latin typeface="Segoe UI Light" panose="020B0502040204020203" pitchFamily="34" charset="0"/>
                <a:ea typeface="Open Sans Light" panose="020B0306030504020204" pitchFamily="34" charset="0"/>
                <a:cs typeface="Segoe UI Light" panose="020B0502040204020203" pitchFamily="34" charset="0"/>
              </a:rPr>
              <a:t> or </a:t>
            </a:r>
            <a:r>
              <a:rPr lang="en-GB" b="1" dirty="0">
                <a:solidFill>
                  <a:srgbClr val="FF770E"/>
                </a:solidFill>
                <a:latin typeface="Segoe UI Light" panose="020B0502040204020203" pitchFamily="34" charset="0"/>
                <a:ea typeface="Open Sans Light" panose="020B0306030504020204" pitchFamily="34" charset="0"/>
                <a:cs typeface="Segoe UI Light" panose="020B0502040204020203" pitchFamily="34" charset="0"/>
              </a:rPr>
              <a:t>I</a:t>
            </a:r>
            <a:r>
              <a:rPr lang="en-GB" dirty="0">
                <a:latin typeface="Segoe UI Light" panose="020B0502040204020203" pitchFamily="34" charset="0"/>
                <a:ea typeface="Open Sans Light" panose="020B0306030504020204" pitchFamily="34" charset="0"/>
                <a:cs typeface="Segoe UI Light" panose="020B0502040204020203" pitchFamily="34" charset="0"/>
              </a:rPr>
              <a:t> </a:t>
            </a:r>
          </a:p>
          <a:p>
            <a:pPr>
              <a:lnSpc>
                <a:spcPct val="150000"/>
              </a:lnSpc>
              <a:spcAft>
                <a:spcPts val="1800"/>
              </a:spcAft>
            </a:pPr>
            <a:r>
              <a:rPr lang="en-GB" b="0" dirty="0">
                <a:latin typeface="Segoe UI Light" panose="020B0502040204020203" pitchFamily="34" charset="0"/>
                <a:ea typeface="Open Sans Light" panose="020B0306030504020204" pitchFamily="34" charset="0"/>
                <a:cs typeface="Segoe UI Light" panose="020B0502040204020203" pitchFamily="34" charset="0"/>
              </a:rPr>
              <a:t>Likewise, we may see replay of states </a:t>
            </a:r>
            <a:r>
              <a:rPr lang="en-GB" b="1" dirty="0">
                <a:solidFill>
                  <a:srgbClr val="D62728"/>
                </a:solidFill>
                <a:latin typeface="Segoe UI Light" panose="020B0502040204020203" pitchFamily="34" charset="0"/>
                <a:ea typeface="Open Sans Light" panose="020B0306030504020204" pitchFamily="34" charset="0"/>
                <a:cs typeface="Segoe UI Light" panose="020B0502040204020203" pitchFamily="34" charset="0"/>
              </a:rPr>
              <a:t>K</a:t>
            </a:r>
            <a:r>
              <a:rPr lang="en-GB" b="0" dirty="0">
                <a:latin typeface="Segoe UI Light" panose="020B0502040204020203" pitchFamily="34" charset="0"/>
                <a:ea typeface="Open Sans Light" panose="020B0306030504020204" pitchFamily="34" charset="0"/>
                <a:cs typeface="Segoe UI Light" panose="020B0502040204020203" pitchFamily="34" charset="0"/>
              </a:rPr>
              <a:t> &gt; G &gt; C &gt; A if generalisation of a shock at </a:t>
            </a:r>
            <a:r>
              <a:rPr lang="en-GB" b="1" dirty="0">
                <a:solidFill>
                  <a:srgbClr val="2CA02C"/>
                </a:solidFill>
                <a:latin typeface="Segoe UI Light" panose="020B0502040204020203" pitchFamily="34" charset="0"/>
                <a:ea typeface="Open Sans Light" panose="020B0306030504020204" pitchFamily="34" charset="0"/>
                <a:cs typeface="Segoe UI Light" panose="020B0502040204020203" pitchFamily="34" charset="0"/>
              </a:rPr>
              <a:t>J</a:t>
            </a:r>
            <a:r>
              <a:rPr lang="en-GB" b="0" dirty="0">
                <a:latin typeface="Segoe UI Light" panose="020B0502040204020203" pitchFamily="34" charset="0"/>
                <a:ea typeface="Open Sans Light" panose="020B0306030504020204" pitchFamily="34" charset="0"/>
                <a:cs typeface="Segoe UI Light" panose="020B0502040204020203" pitchFamily="34" charset="0"/>
              </a:rPr>
              <a:t> occurs</a:t>
            </a:r>
          </a:p>
          <a:p>
            <a:pPr marL="742950" lvl="1" indent="-285750">
              <a:buFont typeface="Arial" panose="020B0604020202020204" pitchFamily="34" charset="0"/>
              <a:buChar char="•"/>
            </a:pPr>
            <a:endParaRPr lang="en-GB" dirty="0">
              <a:latin typeface="Segoe UI Light" panose="020B0502040204020203" pitchFamily="34" charset="0"/>
              <a:ea typeface="Open Sans Light" panose="020B0306030504020204" pitchFamily="34" charset="0"/>
              <a:cs typeface="Segoe UI Light" panose="020B0502040204020203" pitchFamily="34" charset="0"/>
            </a:endParaRPr>
          </a:p>
          <a:p>
            <a:endParaRPr lang="en-GB" dirty="0">
              <a:latin typeface="Segoe UI Light" panose="020B0502040204020203" pitchFamily="34" charset="0"/>
              <a:ea typeface="Open Sans Light" panose="020B0306030504020204" pitchFamily="34" charset="0"/>
              <a:cs typeface="Segoe UI Light" panose="020B0502040204020203" pitchFamily="34" charset="0"/>
            </a:endParaRPr>
          </a:p>
        </p:txBody>
      </p:sp>
    </p:spTree>
    <p:extLst>
      <p:ext uri="{BB962C8B-B14F-4D97-AF65-F5344CB8AC3E}">
        <p14:creationId xmlns:p14="http://schemas.microsoft.com/office/powerpoint/2010/main" val="429845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8551" y="567919"/>
            <a:ext cx="10885273" cy="5401479"/>
          </a:xfrm>
          <a:prstGeom prst="rect">
            <a:avLst/>
          </a:prstGeom>
          <a:noFill/>
        </p:spPr>
        <p:txBody>
          <a:bodyPr wrap="square" rtlCol="0">
            <a:spAutoFit/>
          </a:bodyPr>
          <a:lstStyle/>
          <a:p>
            <a:r>
              <a:rPr lang="en-GB" sz="3600" dirty="0">
                <a:solidFill>
                  <a:srgbClr val="C00000"/>
                </a:solidFill>
                <a:latin typeface="Segoe UI Light" panose="020B0502040204020203" pitchFamily="34" charset="0"/>
                <a:ea typeface="Open Sans Light" panose="020B0306030504020204" pitchFamily="34" charset="0"/>
                <a:cs typeface="Segoe UI Light" panose="020B0502040204020203" pitchFamily="34" charset="0"/>
              </a:rPr>
              <a:t>Additional aims</a:t>
            </a:r>
          </a:p>
          <a:p>
            <a:endParaRPr lang="en-GB" dirty="0">
              <a:latin typeface="Segoe UI Light" panose="020B0502040204020203" pitchFamily="34" charset="0"/>
              <a:ea typeface="Open Sans Light" panose="020B0306030504020204" pitchFamily="34" charset="0"/>
              <a:cs typeface="Segoe UI Light" panose="020B0502040204020203" pitchFamily="34" charset="0"/>
            </a:endParaRPr>
          </a:p>
          <a:p>
            <a:pPr>
              <a:lnSpc>
                <a:spcPct val="150000"/>
              </a:lnSpc>
              <a:spcAft>
                <a:spcPts val="1800"/>
              </a:spcAft>
            </a:pPr>
            <a:r>
              <a:rPr lang="en-GB" sz="2400" dirty="0">
                <a:solidFill>
                  <a:schemeClr val="bg2">
                    <a:lumMod val="25000"/>
                  </a:schemeClr>
                </a:solidFill>
                <a:latin typeface="Segoe UI Light" panose="020B0502040204020203" pitchFamily="34" charset="0"/>
                <a:ea typeface="Open Sans Light" panose="020B0306030504020204" pitchFamily="34" charset="0"/>
                <a:cs typeface="Segoe UI Light" panose="020B0502040204020203" pitchFamily="34" charset="0"/>
              </a:rPr>
              <a:t>Policy-dependent replay</a:t>
            </a:r>
          </a:p>
          <a:p>
            <a:pPr>
              <a:lnSpc>
                <a:spcPct val="150000"/>
              </a:lnSpc>
              <a:spcAft>
                <a:spcPts val="1800"/>
              </a:spcAft>
            </a:pPr>
            <a:r>
              <a:rPr lang="en-GB" b="0" dirty="0">
                <a:latin typeface="Segoe UI Light" panose="020B0502040204020203" pitchFamily="34" charset="0"/>
                <a:ea typeface="Open Sans Light" panose="020B0306030504020204" pitchFamily="34" charset="0"/>
                <a:cs typeface="Segoe UI Light" panose="020B0502040204020203" pitchFamily="34" charset="0"/>
              </a:rPr>
              <a:t>The inclusion of non-decision trials means that subjects will experience outcomes that are off-policy </a:t>
            </a:r>
          </a:p>
          <a:p>
            <a:pPr>
              <a:lnSpc>
                <a:spcPct val="150000"/>
              </a:lnSpc>
              <a:spcAft>
                <a:spcPts val="1800"/>
              </a:spcAft>
            </a:pPr>
            <a:r>
              <a:rPr lang="en-GB" dirty="0">
                <a:latin typeface="Segoe UI Light" panose="020B0502040204020203" pitchFamily="34" charset="0"/>
                <a:ea typeface="Open Sans Light" panose="020B0306030504020204" pitchFamily="34" charset="0"/>
                <a:cs typeface="Segoe UI Light" panose="020B0502040204020203" pitchFamily="34" charset="0"/>
              </a:rPr>
              <a:t>This will allow us to test the proposal that replay is present when outcomes lead to a change in policy (</a:t>
            </a:r>
            <a:r>
              <a:rPr lang="en-GB" dirty="0" err="1">
                <a:latin typeface="Segoe UI Light" panose="020B0502040204020203" pitchFamily="34" charset="0"/>
                <a:ea typeface="Open Sans Light" panose="020B0306030504020204" pitchFamily="34" charset="0"/>
                <a:cs typeface="Segoe UI Light" panose="020B0502040204020203" pitchFamily="34" charset="0"/>
              </a:rPr>
              <a:t>Mattar</a:t>
            </a:r>
            <a:r>
              <a:rPr lang="en-GB" dirty="0">
                <a:latin typeface="Segoe UI Light" panose="020B0502040204020203" pitchFamily="34" charset="0"/>
                <a:ea typeface="Open Sans Light" panose="020B0306030504020204" pitchFamily="34" charset="0"/>
                <a:cs typeface="Segoe UI Light" panose="020B0502040204020203" pitchFamily="34" charset="0"/>
              </a:rPr>
              <a:t> &amp; Daw, 2018)</a:t>
            </a:r>
            <a:endParaRPr lang="en-GB" b="0" dirty="0">
              <a:latin typeface="Segoe UI Light" panose="020B0502040204020203" pitchFamily="34" charset="0"/>
              <a:ea typeface="Open Sans Light" panose="020B0306030504020204" pitchFamily="34" charset="0"/>
              <a:cs typeface="Segoe UI Light" panose="020B0502040204020203" pitchFamily="34" charset="0"/>
            </a:endParaRPr>
          </a:p>
          <a:p>
            <a:pPr marL="342900" indent="-342900">
              <a:lnSpc>
                <a:spcPct val="150000"/>
              </a:lnSpc>
              <a:spcAft>
                <a:spcPts val="1800"/>
              </a:spcAft>
              <a:buAutoNum type="arabicPeriod"/>
            </a:pPr>
            <a:r>
              <a:rPr lang="en-GB" dirty="0">
                <a:solidFill>
                  <a:schemeClr val="bg2">
                    <a:lumMod val="25000"/>
                  </a:schemeClr>
                </a:solidFill>
                <a:latin typeface="Segoe UI Light" panose="020B0502040204020203" pitchFamily="34" charset="0"/>
                <a:ea typeface="Open Sans Light" panose="020B0306030504020204" pitchFamily="34" charset="0"/>
                <a:cs typeface="Segoe UI Light" panose="020B0502040204020203" pitchFamily="34" charset="0"/>
              </a:rPr>
              <a:t>Shocked state is in the optimal trajectory – replay used to update the Q value to favour the neighbouring trajectory?</a:t>
            </a:r>
          </a:p>
          <a:p>
            <a:pPr marL="342900" indent="-342900">
              <a:lnSpc>
                <a:spcPct val="150000"/>
              </a:lnSpc>
              <a:spcAft>
                <a:spcPts val="1800"/>
              </a:spcAft>
              <a:buAutoNum type="arabicPeriod"/>
            </a:pPr>
            <a:r>
              <a:rPr lang="en-GB" dirty="0">
                <a:solidFill>
                  <a:schemeClr val="bg2">
                    <a:lumMod val="25000"/>
                  </a:schemeClr>
                </a:solidFill>
                <a:latin typeface="Segoe UI Light" panose="020B0502040204020203" pitchFamily="34" charset="0"/>
                <a:ea typeface="Open Sans Light" panose="020B0306030504020204" pitchFamily="34" charset="0"/>
                <a:cs typeface="Segoe UI Light" panose="020B0502040204020203" pitchFamily="34" charset="0"/>
              </a:rPr>
              <a:t>Shock state is in the non-optimal trajectory – no need to change the policy so replay is not required</a:t>
            </a:r>
            <a:endParaRPr lang="en-GB" sz="2800" dirty="0">
              <a:solidFill>
                <a:schemeClr val="bg2">
                  <a:lumMod val="25000"/>
                </a:schemeClr>
              </a:solidFill>
              <a:latin typeface="Segoe UI Light" panose="020B0502040204020203" pitchFamily="34" charset="0"/>
              <a:ea typeface="Open Sans Light" panose="020B0306030504020204" pitchFamily="34" charset="0"/>
              <a:cs typeface="Segoe UI Light" panose="020B0502040204020203" pitchFamily="34" charset="0"/>
            </a:endParaRPr>
          </a:p>
          <a:p>
            <a:endParaRPr lang="en-GB" dirty="0">
              <a:latin typeface="Segoe UI Light" panose="020B0502040204020203" pitchFamily="34" charset="0"/>
              <a:ea typeface="Open Sans Light" panose="020B0306030504020204" pitchFamily="34" charset="0"/>
              <a:cs typeface="Segoe UI Light" panose="020B0502040204020203" pitchFamily="34" charset="0"/>
            </a:endParaRPr>
          </a:p>
        </p:txBody>
      </p:sp>
    </p:spTree>
    <p:extLst>
      <p:ext uri="{BB962C8B-B14F-4D97-AF65-F5344CB8AC3E}">
        <p14:creationId xmlns:p14="http://schemas.microsoft.com/office/powerpoint/2010/main" val="2517762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fade">
                                      <p:cBhvr>
                                        <p:cTn id="20" dur="500"/>
                                        <p:tgtEl>
                                          <p:spTgt spid="4">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fade">
                                      <p:cBhvr>
                                        <p:cTn id="25" dur="500"/>
                                        <p:tgtEl>
                                          <p:spTgt spid="4">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6" end="6"/>
                                            </p:txEl>
                                          </p:spTgt>
                                        </p:tgtEl>
                                        <p:attrNameLst>
                                          <p:attrName>style.visibility</p:attrName>
                                        </p:attrNameLst>
                                      </p:cBhvr>
                                      <p:to>
                                        <p:strVal val="visible"/>
                                      </p:to>
                                    </p:set>
                                    <p:animEffect transition="in" filter="fade">
                                      <p:cBhvr>
                                        <p:cTn id="30"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8551" y="567919"/>
            <a:ext cx="6265649" cy="5032147"/>
          </a:xfrm>
          <a:prstGeom prst="rect">
            <a:avLst/>
          </a:prstGeom>
          <a:noFill/>
        </p:spPr>
        <p:txBody>
          <a:bodyPr wrap="square" rtlCol="0">
            <a:spAutoFit/>
          </a:bodyPr>
          <a:lstStyle/>
          <a:p>
            <a:r>
              <a:rPr lang="en-GB" sz="3600" dirty="0">
                <a:solidFill>
                  <a:srgbClr val="C00000"/>
                </a:solidFill>
                <a:latin typeface="Segoe UI Light" panose="020B0502040204020203" pitchFamily="34" charset="0"/>
                <a:ea typeface="Open Sans Light" panose="020B0306030504020204" pitchFamily="34" charset="0"/>
                <a:cs typeface="Segoe UI Light" panose="020B0502040204020203" pitchFamily="34" charset="0"/>
              </a:rPr>
              <a:t>Further extension of the task</a:t>
            </a:r>
          </a:p>
          <a:p>
            <a:endParaRPr lang="en-GB" dirty="0">
              <a:latin typeface="Segoe UI Light" panose="020B0502040204020203" pitchFamily="34" charset="0"/>
              <a:ea typeface="Open Sans Light" panose="020B0306030504020204" pitchFamily="34" charset="0"/>
              <a:cs typeface="Segoe UI Light" panose="020B0502040204020203" pitchFamily="34" charset="0"/>
            </a:endParaRPr>
          </a:p>
          <a:p>
            <a:pPr>
              <a:lnSpc>
                <a:spcPct val="150000"/>
              </a:lnSpc>
              <a:spcAft>
                <a:spcPts val="1800"/>
              </a:spcAft>
            </a:pPr>
            <a:r>
              <a:rPr lang="en-GB" sz="2000" dirty="0">
                <a:solidFill>
                  <a:schemeClr val="bg2">
                    <a:lumMod val="25000"/>
                  </a:schemeClr>
                </a:solidFill>
                <a:latin typeface="Segoe UI Light" panose="020B0502040204020203" pitchFamily="34" charset="0"/>
                <a:ea typeface="Open Sans Light" panose="020B0306030504020204" pitchFamily="34" charset="0"/>
                <a:cs typeface="Segoe UI Light" panose="020B0502040204020203" pitchFamily="34" charset="0"/>
              </a:rPr>
              <a:t>Distinguishing between model-based planning and successor representation</a:t>
            </a:r>
          </a:p>
          <a:p>
            <a:pPr>
              <a:lnSpc>
                <a:spcPct val="150000"/>
              </a:lnSpc>
              <a:spcAft>
                <a:spcPts val="1800"/>
              </a:spcAft>
            </a:pPr>
            <a:r>
              <a:rPr lang="en-GB" sz="1600" dirty="0">
                <a:latin typeface="Segoe UI Light" panose="020B0502040204020203" pitchFamily="34" charset="0"/>
                <a:ea typeface="Open Sans Light" panose="020B0306030504020204" pitchFamily="34" charset="0"/>
                <a:cs typeface="Segoe UI Light" panose="020B0502040204020203" pitchFamily="34" charset="0"/>
              </a:rPr>
              <a:t>Telling subjects that previously-unconnected states are now connected (without experiencing this transition) would allow subjects to update their model of the task, without updating the SR</a:t>
            </a:r>
          </a:p>
          <a:p>
            <a:pPr>
              <a:lnSpc>
                <a:spcPct val="150000"/>
              </a:lnSpc>
              <a:spcAft>
                <a:spcPts val="1800"/>
              </a:spcAft>
            </a:pPr>
            <a:r>
              <a:rPr lang="en-GB" sz="1600" dirty="0">
                <a:solidFill>
                  <a:schemeClr val="bg2">
                    <a:lumMod val="25000"/>
                  </a:schemeClr>
                </a:solidFill>
                <a:latin typeface="Segoe UI Light" panose="020B0502040204020203" pitchFamily="34" charset="0"/>
                <a:ea typeface="Open Sans Light" panose="020B0306030504020204" pitchFamily="34" charset="0"/>
                <a:cs typeface="Segoe UI Light" panose="020B0502040204020203" pitchFamily="34" charset="0"/>
              </a:rPr>
              <a:t>It could then be interesting to see whether replay of the new path is present, as this would be dependent on model-based planning/updating</a:t>
            </a:r>
            <a:endParaRPr lang="en-GB" dirty="0">
              <a:latin typeface="Segoe UI Light" panose="020B0502040204020203" pitchFamily="34" charset="0"/>
              <a:ea typeface="Open Sans Light" panose="020B0306030504020204" pitchFamily="34" charset="0"/>
              <a:cs typeface="Segoe UI Light" panose="020B0502040204020203" pitchFamily="34" charset="0"/>
            </a:endParaRPr>
          </a:p>
          <a:p>
            <a:endParaRPr lang="en-GB" dirty="0">
              <a:latin typeface="Segoe UI Light" panose="020B0502040204020203" pitchFamily="34" charset="0"/>
              <a:ea typeface="Open Sans Light" panose="020B0306030504020204" pitchFamily="34" charset="0"/>
              <a:cs typeface="Segoe UI Light" panose="020B0502040204020203" pitchFamily="34" charset="0"/>
            </a:endParaRPr>
          </a:p>
        </p:txBody>
      </p:sp>
      <p:pic>
        <p:nvPicPr>
          <p:cNvPr id="3" name="Graphic 2">
            <a:extLst>
              <a:ext uri="{FF2B5EF4-FFF2-40B4-BE49-F238E27FC236}">
                <a16:creationId xmlns:a16="http://schemas.microsoft.com/office/drawing/2014/main" id="{F69444C4-70EF-4B37-992D-5D2BDAC38C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55346" y="1638300"/>
            <a:ext cx="4360366" cy="3800475"/>
          </a:xfrm>
          <a:prstGeom prst="rect">
            <a:avLst/>
          </a:prstGeom>
        </p:spPr>
      </p:pic>
    </p:spTree>
    <p:extLst>
      <p:ext uri="{BB962C8B-B14F-4D97-AF65-F5344CB8AC3E}">
        <p14:creationId xmlns:p14="http://schemas.microsoft.com/office/powerpoint/2010/main" val="2406986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fade">
                                      <p:cBhvr>
                                        <p:cTn id="13" dur="500"/>
                                        <p:tgtEl>
                                          <p:spTgt spid="4">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fade">
                                      <p:cBhvr>
                                        <p:cTn id="16"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68AE9-F091-41DB-861B-F865A02D3E5B}"/>
              </a:ext>
            </a:extLst>
          </p:cNvPr>
          <p:cNvSpPr>
            <a:spLocks noGrp="1"/>
          </p:cNvSpPr>
          <p:nvPr>
            <p:ph type="title"/>
          </p:nvPr>
        </p:nvSpPr>
        <p:spPr/>
        <p:txBody>
          <a:bodyPr/>
          <a:lstStyle/>
          <a:p>
            <a:r>
              <a:rPr lang="en-GB" dirty="0"/>
              <a:t>Peter</a:t>
            </a:r>
          </a:p>
        </p:txBody>
      </p:sp>
      <p:sp>
        <p:nvSpPr>
          <p:cNvPr id="3" name="Content Placeholder 2">
            <a:extLst>
              <a:ext uri="{FF2B5EF4-FFF2-40B4-BE49-F238E27FC236}">
                <a16:creationId xmlns:a16="http://schemas.microsoft.com/office/drawing/2014/main" id="{92C0A436-A91C-427D-8D73-390B599A1BE5}"/>
              </a:ext>
            </a:extLst>
          </p:cNvPr>
          <p:cNvSpPr>
            <a:spLocks noGrp="1"/>
          </p:cNvSpPr>
          <p:nvPr>
            <p:ph idx="1"/>
          </p:nvPr>
        </p:nvSpPr>
        <p:spPr/>
        <p:txBody>
          <a:bodyPr/>
          <a:lstStyle/>
          <a:p>
            <a:r>
              <a:rPr lang="en-GB" dirty="0"/>
              <a:t>Imbalance </a:t>
            </a:r>
          </a:p>
          <a:p>
            <a:r>
              <a:rPr lang="en-GB" dirty="0"/>
              <a:t>Going too many steps ahead</a:t>
            </a:r>
          </a:p>
          <a:p>
            <a:r>
              <a:rPr lang="en-GB" dirty="0"/>
              <a:t>Non-optimal paths</a:t>
            </a:r>
          </a:p>
          <a:p>
            <a:r>
              <a:rPr lang="en-GB"/>
              <a:t>Redundant states</a:t>
            </a:r>
            <a:endParaRPr lang="en-GB" dirty="0"/>
          </a:p>
        </p:txBody>
      </p:sp>
    </p:spTree>
    <p:extLst>
      <p:ext uri="{BB962C8B-B14F-4D97-AF65-F5344CB8AC3E}">
        <p14:creationId xmlns:p14="http://schemas.microsoft.com/office/powerpoint/2010/main" val="3221806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8551" y="567919"/>
            <a:ext cx="10885273" cy="5355312"/>
          </a:xfrm>
          <a:prstGeom prst="rect">
            <a:avLst/>
          </a:prstGeom>
          <a:noFill/>
        </p:spPr>
        <p:txBody>
          <a:bodyPr wrap="square" rtlCol="0">
            <a:spAutoFit/>
          </a:bodyPr>
          <a:lstStyle/>
          <a:p>
            <a:r>
              <a:rPr lang="en-GB" sz="3600" dirty="0">
                <a:solidFill>
                  <a:srgbClr val="C00000"/>
                </a:solidFill>
                <a:latin typeface="Segoe UI Light" panose="020B0502040204020203" pitchFamily="34" charset="0"/>
                <a:ea typeface="Open Sans Light" panose="020B0306030504020204" pitchFamily="34" charset="0"/>
                <a:cs typeface="Segoe UI Light" panose="020B0502040204020203" pitchFamily="34" charset="0"/>
              </a:rPr>
              <a:t>Primary aims</a:t>
            </a:r>
          </a:p>
          <a:p>
            <a:endParaRPr lang="en-GB" dirty="0">
              <a:latin typeface="Segoe UI Light" panose="020B0502040204020203" pitchFamily="34" charset="0"/>
              <a:ea typeface="Open Sans Light" panose="020B0306030504020204" pitchFamily="34" charset="0"/>
              <a:cs typeface="Segoe UI Light" panose="020B0502040204020203" pitchFamily="34" charset="0"/>
            </a:endParaRPr>
          </a:p>
          <a:p>
            <a:pPr marL="457200" indent="-457200">
              <a:lnSpc>
                <a:spcPct val="150000"/>
              </a:lnSpc>
              <a:spcAft>
                <a:spcPts val="1800"/>
              </a:spcAft>
              <a:buAutoNum type="arabicPeriod"/>
            </a:pPr>
            <a:r>
              <a:rPr lang="en-GB" sz="2400" dirty="0">
                <a:solidFill>
                  <a:schemeClr val="bg2">
                    <a:lumMod val="25000"/>
                  </a:schemeClr>
                </a:solidFill>
                <a:latin typeface="Segoe UI Light" panose="020B0502040204020203" pitchFamily="34" charset="0"/>
                <a:ea typeface="Open Sans Light" panose="020B0306030504020204" pitchFamily="34" charset="0"/>
                <a:cs typeface="Segoe UI Light" panose="020B0502040204020203" pitchFamily="34" charset="0"/>
              </a:rPr>
              <a:t>Test whether reverse replay of state sequences occurs in response to punishing outcomes</a:t>
            </a:r>
          </a:p>
          <a:p>
            <a:pPr marL="457200" indent="-457200">
              <a:lnSpc>
                <a:spcPct val="150000"/>
              </a:lnSpc>
              <a:spcAft>
                <a:spcPts val="1800"/>
              </a:spcAft>
              <a:buAutoNum type="arabicPeriod"/>
            </a:pPr>
            <a:r>
              <a:rPr lang="en-GB" sz="2400" dirty="0">
                <a:solidFill>
                  <a:schemeClr val="bg2">
                    <a:lumMod val="25000"/>
                  </a:schemeClr>
                </a:solidFill>
                <a:latin typeface="Segoe UI Light" panose="020B0502040204020203" pitchFamily="34" charset="0"/>
                <a:ea typeface="Open Sans Light" panose="020B0306030504020204" pitchFamily="34" charset="0"/>
                <a:cs typeface="Segoe UI Light" panose="020B0502040204020203" pitchFamily="34" charset="0"/>
              </a:rPr>
              <a:t>Look for replay of paths to avoid during planning</a:t>
            </a:r>
          </a:p>
          <a:p>
            <a:pPr marL="457200" indent="-457200">
              <a:lnSpc>
                <a:spcPct val="150000"/>
              </a:lnSpc>
              <a:spcAft>
                <a:spcPts val="1800"/>
              </a:spcAft>
              <a:buAutoNum type="arabicPeriod"/>
            </a:pPr>
            <a:r>
              <a:rPr lang="en-GB" sz="2400" dirty="0">
                <a:solidFill>
                  <a:schemeClr val="bg2">
                    <a:lumMod val="25000"/>
                  </a:schemeClr>
                </a:solidFill>
                <a:latin typeface="Segoe UI Light" panose="020B0502040204020203" pitchFamily="34" charset="0"/>
                <a:ea typeface="Open Sans Light" panose="020B0306030504020204" pitchFamily="34" charset="0"/>
                <a:cs typeface="Segoe UI Light" panose="020B0502040204020203" pitchFamily="34" charset="0"/>
              </a:rPr>
              <a:t>Examine relationships between these phenomena and self-reported symptoms of worrying and rumination</a:t>
            </a:r>
          </a:p>
          <a:p>
            <a:pPr>
              <a:lnSpc>
                <a:spcPct val="150000"/>
              </a:lnSpc>
            </a:pPr>
            <a:endParaRPr lang="en-GB" b="0" dirty="0">
              <a:latin typeface="Segoe UI Light" panose="020B0502040204020203" pitchFamily="34" charset="0"/>
              <a:ea typeface="Open Sans Light" panose="020B0306030504020204" pitchFamily="34" charset="0"/>
              <a:cs typeface="Segoe UI Light" panose="020B0502040204020203" pitchFamily="34" charset="0"/>
            </a:endParaRPr>
          </a:p>
          <a:p>
            <a:pPr marL="742950" lvl="1" indent="-285750">
              <a:buFont typeface="Arial" panose="020B0604020202020204" pitchFamily="34" charset="0"/>
              <a:buChar char="•"/>
            </a:pPr>
            <a:endParaRPr lang="en-GB" dirty="0">
              <a:latin typeface="Segoe UI Light" panose="020B0502040204020203" pitchFamily="34" charset="0"/>
              <a:ea typeface="Open Sans Light" panose="020B0306030504020204" pitchFamily="34" charset="0"/>
              <a:cs typeface="Segoe UI Light" panose="020B0502040204020203" pitchFamily="34" charset="0"/>
            </a:endParaRPr>
          </a:p>
          <a:p>
            <a:endParaRPr lang="en-GB" dirty="0">
              <a:latin typeface="Segoe UI Light" panose="020B0502040204020203" pitchFamily="34" charset="0"/>
              <a:ea typeface="Open Sans Light" panose="020B0306030504020204" pitchFamily="34" charset="0"/>
              <a:cs typeface="Segoe UI Light" panose="020B0502040204020203" pitchFamily="34" charset="0"/>
            </a:endParaRPr>
          </a:p>
        </p:txBody>
      </p:sp>
    </p:spTree>
    <p:extLst>
      <p:ext uri="{BB962C8B-B14F-4D97-AF65-F5344CB8AC3E}">
        <p14:creationId xmlns:p14="http://schemas.microsoft.com/office/powerpoint/2010/main" val="123705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8551" y="567919"/>
            <a:ext cx="10885273" cy="4801314"/>
          </a:xfrm>
          <a:prstGeom prst="rect">
            <a:avLst/>
          </a:prstGeom>
          <a:noFill/>
        </p:spPr>
        <p:txBody>
          <a:bodyPr wrap="square" rtlCol="0">
            <a:spAutoFit/>
          </a:bodyPr>
          <a:lstStyle/>
          <a:p>
            <a:r>
              <a:rPr lang="en-GB" sz="3600" dirty="0">
                <a:solidFill>
                  <a:srgbClr val="C00000"/>
                </a:solidFill>
                <a:latin typeface="Segoe UI Light" panose="020B0502040204020203" pitchFamily="34" charset="0"/>
                <a:ea typeface="Open Sans Light" panose="020B0306030504020204" pitchFamily="34" charset="0"/>
                <a:cs typeface="Segoe UI Light" panose="020B0502040204020203" pitchFamily="34" charset="0"/>
              </a:rPr>
              <a:t>Overview</a:t>
            </a:r>
          </a:p>
          <a:p>
            <a:endParaRPr lang="en-GB" dirty="0">
              <a:latin typeface="Segoe UI Light" panose="020B0502040204020203" pitchFamily="34" charset="0"/>
              <a:ea typeface="Open Sans Light" panose="020B0306030504020204" pitchFamily="34" charset="0"/>
              <a:cs typeface="Segoe UI Light" panose="020B0502040204020203" pitchFamily="34" charset="0"/>
            </a:endParaRPr>
          </a:p>
          <a:p>
            <a:pPr>
              <a:lnSpc>
                <a:spcPct val="150000"/>
              </a:lnSpc>
              <a:spcAft>
                <a:spcPts val="1800"/>
              </a:spcAft>
            </a:pPr>
            <a:r>
              <a:rPr lang="en-GB" sz="2400" dirty="0">
                <a:solidFill>
                  <a:schemeClr val="bg2">
                    <a:lumMod val="25000"/>
                  </a:schemeClr>
                </a:solidFill>
                <a:latin typeface="Segoe UI Light" panose="020B0502040204020203" pitchFamily="34" charset="0"/>
                <a:ea typeface="Open Sans Light" panose="020B0306030504020204" pitchFamily="34" charset="0"/>
                <a:cs typeface="Segoe UI Light" panose="020B0502040204020203" pitchFamily="34" charset="0"/>
              </a:rPr>
              <a:t>We will use similar methods to </a:t>
            </a:r>
            <a:r>
              <a:rPr lang="en-GB" sz="2400" dirty="0" err="1">
                <a:solidFill>
                  <a:schemeClr val="bg2">
                    <a:lumMod val="25000"/>
                  </a:schemeClr>
                </a:solidFill>
                <a:latin typeface="Segoe UI Light" panose="020B0502040204020203" pitchFamily="34" charset="0"/>
                <a:ea typeface="Open Sans Light" panose="020B0306030504020204" pitchFamily="34" charset="0"/>
                <a:cs typeface="Segoe UI Light" panose="020B0502040204020203" pitchFamily="34" charset="0"/>
              </a:rPr>
              <a:t>Kurth</a:t>
            </a:r>
            <a:r>
              <a:rPr lang="en-GB" sz="2400" dirty="0">
                <a:solidFill>
                  <a:schemeClr val="bg2">
                    <a:lumMod val="25000"/>
                  </a:schemeClr>
                </a:solidFill>
                <a:latin typeface="Segoe UI Light" panose="020B0502040204020203" pitchFamily="34" charset="0"/>
                <a:ea typeface="Open Sans Light" panose="020B0306030504020204" pitchFamily="34" charset="0"/>
                <a:cs typeface="Segoe UI Light" panose="020B0502040204020203" pitchFamily="34" charset="0"/>
              </a:rPr>
              <a:t>-Nelson et al. (2016) to identify replay of state sequences</a:t>
            </a:r>
          </a:p>
          <a:p>
            <a:pPr>
              <a:lnSpc>
                <a:spcPct val="150000"/>
              </a:lnSpc>
              <a:spcAft>
                <a:spcPts val="1800"/>
              </a:spcAft>
            </a:pPr>
            <a:r>
              <a:rPr lang="en-GB" sz="2400" dirty="0">
                <a:solidFill>
                  <a:schemeClr val="bg2">
                    <a:lumMod val="25000"/>
                  </a:schemeClr>
                </a:solidFill>
                <a:latin typeface="Segoe UI Light" panose="020B0502040204020203" pitchFamily="34" charset="0"/>
                <a:ea typeface="Open Sans Light" panose="020B0306030504020204" pitchFamily="34" charset="0"/>
                <a:cs typeface="Segoe UI Light" panose="020B0502040204020203" pitchFamily="34" charset="0"/>
              </a:rPr>
              <a:t>This will involve running a functional localiser in the scanner prior to the task to enable to decoding of individual states</a:t>
            </a:r>
          </a:p>
          <a:p>
            <a:pPr>
              <a:lnSpc>
                <a:spcPct val="150000"/>
              </a:lnSpc>
              <a:spcAft>
                <a:spcPts val="1800"/>
              </a:spcAft>
            </a:pPr>
            <a:endParaRPr lang="en-GB" b="0" dirty="0">
              <a:latin typeface="Segoe UI Light" panose="020B0502040204020203" pitchFamily="34" charset="0"/>
              <a:ea typeface="Open Sans Light" panose="020B0306030504020204" pitchFamily="34" charset="0"/>
              <a:cs typeface="Segoe UI Light" panose="020B0502040204020203" pitchFamily="34" charset="0"/>
            </a:endParaRPr>
          </a:p>
          <a:p>
            <a:pPr marL="742950" lvl="1" indent="-285750">
              <a:buFont typeface="Arial" panose="020B0604020202020204" pitchFamily="34" charset="0"/>
              <a:buChar char="•"/>
            </a:pPr>
            <a:endParaRPr lang="en-GB" dirty="0">
              <a:latin typeface="Segoe UI Light" panose="020B0502040204020203" pitchFamily="34" charset="0"/>
              <a:ea typeface="Open Sans Light" panose="020B0306030504020204" pitchFamily="34" charset="0"/>
              <a:cs typeface="Segoe UI Light" panose="020B0502040204020203" pitchFamily="34" charset="0"/>
            </a:endParaRPr>
          </a:p>
          <a:p>
            <a:endParaRPr lang="en-GB" dirty="0">
              <a:latin typeface="Segoe UI Light" panose="020B0502040204020203" pitchFamily="34" charset="0"/>
              <a:ea typeface="Open Sans Light" panose="020B0306030504020204" pitchFamily="34" charset="0"/>
              <a:cs typeface="Segoe UI Light" panose="020B0502040204020203" pitchFamily="34" charset="0"/>
            </a:endParaRPr>
          </a:p>
        </p:txBody>
      </p:sp>
    </p:spTree>
    <p:extLst>
      <p:ext uri="{BB962C8B-B14F-4D97-AF65-F5344CB8AC3E}">
        <p14:creationId xmlns:p14="http://schemas.microsoft.com/office/powerpoint/2010/main" val="1125040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BDBE79D-5B13-4814-9CFF-033B6663DF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9409" y="914281"/>
            <a:ext cx="5776148" cy="5033846"/>
          </a:xfrm>
          <a:prstGeom prst="rect">
            <a:avLst/>
          </a:prstGeom>
        </p:spPr>
      </p:pic>
      <p:sp>
        <p:nvSpPr>
          <p:cNvPr id="77" name="TextBox 76">
            <a:extLst>
              <a:ext uri="{FF2B5EF4-FFF2-40B4-BE49-F238E27FC236}">
                <a16:creationId xmlns:a16="http://schemas.microsoft.com/office/drawing/2014/main" id="{E1F34361-8C3C-4464-AD1B-2AAE52188CED}"/>
              </a:ext>
            </a:extLst>
          </p:cNvPr>
          <p:cNvSpPr txBox="1"/>
          <p:nvPr/>
        </p:nvSpPr>
        <p:spPr>
          <a:xfrm>
            <a:off x="668552" y="567919"/>
            <a:ext cx="5627474" cy="5586145"/>
          </a:xfrm>
          <a:prstGeom prst="rect">
            <a:avLst/>
          </a:prstGeom>
          <a:noFill/>
        </p:spPr>
        <p:txBody>
          <a:bodyPr wrap="square" rtlCol="0">
            <a:spAutoFit/>
          </a:bodyPr>
          <a:lstStyle/>
          <a:p>
            <a:r>
              <a:rPr lang="en-GB" sz="3600" dirty="0">
                <a:solidFill>
                  <a:srgbClr val="C00000"/>
                </a:solidFill>
                <a:latin typeface="Segoe UI Light" panose="020B0502040204020203" pitchFamily="34" charset="0"/>
                <a:ea typeface="Open Sans Light" panose="020B0306030504020204" pitchFamily="34" charset="0"/>
                <a:cs typeface="Segoe UI Light" panose="020B0502040204020203" pitchFamily="34" charset="0"/>
              </a:rPr>
              <a:t>Task</a:t>
            </a:r>
          </a:p>
          <a:p>
            <a:endParaRPr lang="en-GB" sz="1400" dirty="0">
              <a:latin typeface="Segoe UI Light" panose="020B0502040204020203" pitchFamily="34" charset="0"/>
              <a:ea typeface="Open Sans Light" panose="020B0306030504020204" pitchFamily="34" charset="0"/>
              <a:cs typeface="Segoe UI Light" panose="020B0502040204020203" pitchFamily="34" charset="0"/>
            </a:endParaRPr>
          </a:p>
          <a:p>
            <a:pPr>
              <a:lnSpc>
                <a:spcPct val="150000"/>
              </a:lnSpc>
              <a:spcAft>
                <a:spcPts val="1800"/>
              </a:spcAft>
            </a:pPr>
            <a:r>
              <a:rPr lang="en-GB" dirty="0">
                <a:solidFill>
                  <a:schemeClr val="bg2">
                    <a:lumMod val="25000"/>
                  </a:schemeClr>
                </a:solidFill>
                <a:latin typeface="Segoe UI Light" panose="020B0502040204020203" pitchFamily="34" charset="0"/>
                <a:ea typeface="Open Sans Light" panose="020B0306030504020204" pitchFamily="34" charset="0"/>
                <a:cs typeface="Segoe UI Light" panose="020B0502040204020203" pitchFamily="34" charset="0"/>
              </a:rPr>
              <a:t>Subjects will navigate through a 3-step tree of 11 total states</a:t>
            </a:r>
          </a:p>
          <a:p>
            <a:pPr>
              <a:lnSpc>
                <a:spcPct val="150000"/>
              </a:lnSpc>
              <a:spcAft>
                <a:spcPts val="1800"/>
              </a:spcAft>
            </a:pPr>
            <a:r>
              <a:rPr lang="en-GB" dirty="0">
                <a:solidFill>
                  <a:schemeClr val="bg2">
                    <a:lumMod val="25000"/>
                  </a:schemeClr>
                </a:solidFill>
                <a:latin typeface="Segoe UI Light" panose="020B0502040204020203" pitchFamily="34" charset="0"/>
                <a:ea typeface="Open Sans Light" panose="020B0306030504020204" pitchFamily="34" charset="0"/>
                <a:cs typeface="Segoe UI Light" panose="020B0502040204020203" pitchFamily="34" charset="0"/>
              </a:rPr>
              <a:t>The task will be performed non-spatially – subjects will never see a birds-eye view of the tree, and random keys will be used to transition between states</a:t>
            </a:r>
          </a:p>
          <a:p>
            <a:pPr>
              <a:lnSpc>
                <a:spcPct val="150000"/>
              </a:lnSpc>
              <a:spcAft>
                <a:spcPts val="1800"/>
              </a:spcAft>
            </a:pPr>
            <a:r>
              <a:rPr lang="en-GB" dirty="0">
                <a:solidFill>
                  <a:schemeClr val="bg2">
                    <a:lumMod val="25000"/>
                  </a:schemeClr>
                </a:solidFill>
                <a:latin typeface="Segoe UI Light" panose="020B0502040204020203" pitchFamily="34" charset="0"/>
                <a:ea typeface="Open Sans Light" panose="020B0306030504020204" pitchFamily="34" charset="0"/>
                <a:cs typeface="Segoe UI Light" panose="020B0502040204020203" pitchFamily="34" charset="0"/>
              </a:rPr>
              <a:t>The task will be to collect as many points as possible from the terminal states</a:t>
            </a:r>
          </a:p>
          <a:p>
            <a:pPr>
              <a:lnSpc>
                <a:spcPct val="150000"/>
              </a:lnSpc>
              <a:spcAft>
                <a:spcPts val="1200"/>
              </a:spcAft>
            </a:pPr>
            <a:endParaRPr lang="en-GB" b="0" dirty="0">
              <a:latin typeface="Open Sans Light" panose="020B0306030504020204" pitchFamily="34" charset="0"/>
              <a:ea typeface="Open Sans Light" panose="020B0306030504020204" pitchFamily="34" charset="0"/>
              <a:cs typeface="Open Sans Light" panose="020B0306030504020204" pitchFamily="34" charset="0"/>
            </a:endParaRPr>
          </a:p>
          <a:p>
            <a:pPr marL="742950" lvl="1" indent="-285750">
              <a:buFont typeface="Arial" panose="020B0604020202020204" pitchFamily="34" charset="0"/>
              <a:buChar char="•"/>
            </a:pPr>
            <a:endParaRPr lang="en-GB" dirty="0">
              <a:latin typeface="Open Sans Light" panose="020B0306030504020204" pitchFamily="34" charset="0"/>
              <a:ea typeface="Open Sans Light" panose="020B0306030504020204" pitchFamily="34" charset="0"/>
              <a:cs typeface="Open Sans Light" panose="020B0306030504020204" pitchFamily="34" charset="0"/>
            </a:endParaRPr>
          </a:p>
          <a:p>
            <a:endParaRPr lang="en-GB"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388221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7">
                                            <p:txEl>
                                              <p:pRg st="2" end="2"/>
                                            </p:txEl>
                                          </p:spTgt>
                                        </p:tgtEl>
                                        <p:attrNameLst>
                                          <p:attrName>style.visibility</p:attrName>
                                        </p:attrNameLst>
                                      </p:cBhvr>
                                      <p:to>
                                        <p:strVal val="visible"/>
                                      </p:to>
                                    </p:set>
                                    <p:animEffect transition="in" filter="fade">
                                      <p:cBhvr>
                                        <p:cTn id="7" dur="500"/>
                                        <p:tgtEl>
                                          <p:spTgt spid="77">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7">
                                            <p:txEl>
                                              <p:pRg st="3" end="3"/>
                                            </p:txEl>
                                          </p:spTgt>
                                        </p:tgtEl>
                                        <p:attrNameLst>
                                          <p:attrName>style.visibility</p:attrName>
                                        </p:attrNameLst>
                                      </p:cBhvr>
                                      <p:to>
                                        <p:strVal val="visible"/>
                                      </p:to>
                                    </p:set>
                                    <p:animEffect transition="in" filter="fade">
                                      <p:cBhvr>
                                        <p:cTn id="10" dur="500"/>
                                        <p:tgtEl>
                                          <p:spTgt spid="77">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7">
                                            <p:txEl>
                                              <p:pRg st="4" end="4"/>
                                            </p:txEl>
                                          </p:spTgt>
                                        </p:tgtEl>
                                        <p:attrNameLst>
                                          <p:attrName>style.visibility</p:attrName>
                                        </p:attrNameLst>
                                      </p:cBhvr>
                                      <p:to>
                                        <p:strVal val="visible"/>
                                      </p:to>
                                    </p:set>
                                    <p:animEffect transition="in" filter="fade">
                                      <p:cBhvr>
                                        <p:cTn id="13" dur="500"/>
                                        <p:tgtEl>
                                          <p:spTgt spid="7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71F3D8-A434-4F71-ABF6-7BF6F4AA9439}"/>
              </a:ext>
            </a:extLst>
          </p:cNvPr>
          <p:cNvSpPr txBox="1"/>
          <p:nvPr/>
        </p:nvSpPr>
        <p:spPr>
          <a:xfrm>
            <a:off x="668552" y="567919"/>
            <a:ext cx="6953038" cy="2800767"/>
          </a:xfrm>
          <a:prstGeom prst="rect">
            <a:avLst/>
          </a:prstGeom>
          <a:noFill/>
        </p:spPr>
        <p:txBody>
          <a:bodyPr wrap="square" rtlCol="0">
            <a:spAutoFit/>
          </a:bodyPr>
          <a:lstStyle/>
          <a:p>
            <a:r>
              <a:rPr lang="en-GB" sz="3600" dirty="0">
                <a:solidFill>
                  <a:srgbClr val="C00000"/>
                </a:solidFill>
                <a:latin typeface="Segoe UI Light" panose="020B0502040204020203" pitchFamily="34" charset="0"/>
                <a:ea typeface="Open Sans Light" panose="020B0306030504020204" pitchFamily="34" charset="0"/>
                <a:cs typeface="Segoe UI Light" panose="020B0502040204020203" pitchFamily="34" charset="0"/>
              </a:rPr>
              <a:t>Rewards</a:t>
            </a:r>
          </a:p>
          <a:p>
            <a:endParaRPr lang="en-GB" sz="1400" dirty="0">
              <a:solidFill>
                <a:srgbClr val="C00000"/>
              </a:solidFill>
              <a:latin typeface="Segoe UI Light" panose="020B0502040204020203" pitchFamily="34" charset="0"/>
              <a:ea typeface="Open Sans Light" panose="020B0306030504020204" pitchFamily="34" charset="0"/>
              <a:cs typeface="Segoe UI Light" panose="020B0502040204020203" pitchFamily="34" charset="0"/>
            </a:endParaRPr>
          </a:p>
          <a:p>
            <a:r>
              <a:rPr lang="en-GB" dirty="0">
                <a:solidFill>
                  <a:schemeClr val="bg2">
                    <a:lumMod val="25000"/>
                  </a:schemeClr>
                </a:solidFill>
                <a:latin typeface="Segoe UI Light" panose="020B0502040204020203" pitchFamily="34" charset="0"/>
                <a:ea typeface="Open Sans Light" panose="020B0306030504020204" pitchFamily="34" charset="0"/>
                <a:cs typeface="Segoe UI Light" panose="020B0502040204020203" pitchFamily="34" charset="0"/>
              </a:rPr>
              <a:t>Terminal states will be associated with rewards that follow a random walk</a:t>
            </a:r>
          </a:p>
          <a:p>
            <a:endParaRPr lang="en-GB" dirty="0">
              <a:solidFill>
                <a:schemeClr val="bg2">
                  <a:lumMod val="25000"/>
                </a:schemeClr>
              </a:solidFill>
              <a:latin typeface="Segoe UI Light" panose="020B0502040204020203" pitchFamily="34" charset="0"/>
              <a:ea typeface="Open Sans Light" panose="020B0306030504020204" pitchFamily="34" charset="0"/>
              <a:cs typeface="Segoe UI Light" panose="020B0502040204020203" pitchFamily="34" charset="0"/>
            </a:endParaRPr>
          </a:p>
          <a:p>
            <a:r>
              <a:rPr lang="en-GB" dirty="0">
                <a:solidFill>
                  <a:schemeClr val="bg2">
                    <a:lumMod val="25000"/>
                  </a:schemeClr>
                </a:solidFill>
                <a:latin typeface="Segoe UI Light" panose="020B0502040204020203" pitchFamily="34" charset="0"/>
                <a:ea typeface="Open Sans Light" panose="020B0306030504020204" pitchFamily="34" charset="0"/>
                <a:cs typeface="Segoe UI Light" panose="020B0502040204020203" pitchFamily="34" charset="0"/>
              </a:rPr>
              <a:t>The two terminal states in each “branch” of the tree will have similar rewards</a:t>
            </a:r>
          </a:p>
          <a:p>
            <a:endParaRPr lang="en-GB" dirty="0">
              <a:latin typeface="Open Sans Light" panose="020B0306030504020204" pitchFamily="34" charset="0"/>
              <a:ea typeface="Open Sans Light" panose="020B0306030504020204" pitchFamily="34" charset="0"/>
              <a:cs typeface="Open Sans Light" panose="020B0306030504020204" pitchFamily="34" charset="0"/>
            </a:endParaRPr>
          </a:p>
          <a:p>
            <a:endParaRPr lang="en-GB" dirty="0">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6" name="Group 4">
            <a:extLst>
              <a:ext uri="{FF2B5EF4-FFF2-40B4-BE49-F238E27FC236}">
                <a16:creationId xmlns:a16="http://schemas.microsoft.com/office/drawing/2014/main" id="{509B5A9D-631F-411C-BF1C-D4C0BC764DC0}"/>
              </a:ext>
            </a:extLst>
          </p:cNvPr>
          <p:cNvGrpSpPr>
            <a:grpSpLocks noChangeAspect="1"/>
          </p:cNvGrpSpPr>
          <p:nvPr/>
        </p:nvGrpSpPr>
        <p:grpSpPr bwMode="auto">
          <a:xfrm>
            <a:off x="7292976" y="1617663"/>
            <a:ext cx="4306888" cy="3686175"/>
            <a:chOff x="4594" y="1019"/>
            <a:chExt cx="2713" cy="2322"/>
          </a:xfrm>
        </p:grpSpPr>
        <p:sp>
          <p:nvSpPr>
            <p:cNvPr id="10" name="Oval 7">
              <a:extLst>
                <a:ext uri="{FF2B5EF4-FFF2-40B4-BE49-F238E27FC236}">
                  <a16:creationId xmlns:a16="http://schemas.microsoft.com/office/drawing/2014/main" id="{D2B03021-C4DE-44F6-8D47-36A7F2CAD2D2}"/>
                </a:ext>
              </a:extLst>
            </p:cNvPr>
            <p:cNvSpPr>
              <a:spLocks noChangeArrowheads="1"/>
            </p:cNvSpPr>
            <p:nvPr/>
          </p:nvSpPr>
          <p:spPr bwMode="auto">
            <a:xfrm>
              <a:off x="5054" y="1683"/>
              <a:ext cx="331" cy="330"/>
            </a:xfrm>
            <a:prstGeom prst="ellipse">
              <a:avLst/>
            </a:prstGeom>
            <a:solidFill>
              <a:srgbClr val="FFFFFF"/>
            </a:solidFill>
            <a:ln w="41275" cap="flat">
              <a:solidFill>
                <a:srgbClr val="B4B4B4"/>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11" name="Oval 8">
              <a:extLst>
                <a:ext uri="{FF2B5EF4-FFF2-40B4-BE49-F238E27FC236}">
                  <a16:creationId xmlns:a16="http://schemas.microsoft.com/office/drawing/2014/main" id="{6A3C6FA3-F8F3-4441-A726-D48C4A87F08D}"/>
                </a:ext>
              </a:extLst>
            </p:cNvPr>
            <p:cNvSpPr>
              <a:spLocks noChangeArrowheads="1"/>
            </p:cNvSpPr>
            <p:nvPr/>
          </p:nvSpPr>
          <p:spPr bwMode="auto">
            <a:xfrm>
              <a:off x="5785" y="1019"/>
              <a:ext cx="331" cy="331"/>
            </a:xfrm>
            <a:prstGeom prst="ellipse">
              <a:avLst/>
            </a:prstGeom>
            <a:solidFill>
              <a:srgbClr val="FFFFFF"/>
            </a:solidFill>
            <a:ln w="41275" cap="flat">
              <a:solidFill>
                <a:srgbClr val="B4B4B4"/>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18" name="Oval 15">
              <a:extLst>
                <a:ext uri="{FF2B5EF4-FFF2-40B4-BE49-F238E27FC236}">
                  <a16:creationId xmlns:a16="http://schemas.microsoft.com/office/drawing/2014/main" id="{A9743815-7F31-4833-A43B-43B08653C4FF}"/>
                </a:ext>
              </a:extLst>
            </p:cNvPr>
            <p:cNvSpPr>
              <a:spLocks noChangeArrowheads="1"/>
            </p:cNvSpPr>
            <p:nvPr/>
          </p:nvSpPr>
          <p:spPr bwMode="auto">
            <a:xfrm>
              <a:off x="6516" y="1683"/>
              <a:ext cx="331" cy="330"/>
            </a:xfrm>
            <a:prstGeom prst="ellipse">
              <a:avLst/>
            </a:prstGeom>
            <a:solidFill>
              <a:srgbClr val="FFFFFF"/>
            </a:solidFill>
            <a:ln w="41275" cap="flat">
              <a:solidFill>
                <a:srgbClr val="B4B4B4"/>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19" name="Line 16">
              <a:extLst>
                <a:ext uri="{FF2B5EF4-FFF2-40B4-BE49-F238E27FC236}">
                  <a16:creationId xmlns:a16="http://schemas.microsoft.com/office/drawing/2014/main" id="{9C7D1CEA-5F33-486E-95A4-DDE7108F19EE}"/>
                </a:ext>
              </a:extLst>
            </p:cNvPr>
            <p:cNvSpPr>
              <a:spLocks noChangeShapeType="1"/>
            </p:cNvSpPr>
            <p:nvPr/>
          </p:nvSpPr>
          <p:spPr bwMode="auto">
            <a:xfrm flipH="1">
              <a:off x="5338" y="1288"/>
              <a:ext cx="476" cy="432"/>
            </a:xfrm>
            <a:prstGeom prst="line">
              <a:avLst/>
            </a:prstGeom>
            <a:noFill/>
            <a:ln w="53975" cap="flat">
              <a:solidFill>
                <a:srgbClr val="B4B4B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 name="Line 17">
              <a:extLst>
                <a:ext uri="{FF2B5EF4-FFF2-40B4-BE49-F238E27FC236}">
                  <a16:creationId xmlns:a16="http://schemas.microsoft.com/office/drawing/2014/main" id="{E4C5907F-CF95-4C51-8049-FD41A8967D2C}"/>
                </a:ext>
              </a:extLst>
            </p:cNvPr>
            <p:cNvSpPr>
              <a:spLocks noChangeShapeType="1"/>
            </p:cNvSpPr>
            <p:nvPr/>
          </p:nvSpPr>
          <p:spPr bwMode="auto">
            <a:xfrm>
              <a:off x="6085" y="1288"/>
              <a:ext cx="477" cy="432"/>
            </a:xfrm>
            <a:prstGeom prst="line">
              <a:avLst/>
            </a:prstGeom>
            <a:noFill/>
            <a:ln w="53975" cap="flat">
              <a:solidFill>
                <a:srgbClr val="B4B4B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 name="Line 18">
              <a:extLst>
                <a:ext uri="{FF2B5EF4-FFF2-40B4-BE49-F238E27FC236}">
                  <a16:creationId xmlns:a16="http://schemas.microsoft.com/office/drawing/2014/main" id="{CB121091-02AB-48D7-B496-12077DCC56D0}"/>
                </a:ext>
              </a:extLst>
            </p:cNvPr>
            <p:cNvSpPr>
              <a:spLocks noChangeShapeType="1"/>
            </p:cNvSpPr>
            <p:nvPr/>
          </p:nvSpPr>
          <p:spPr bwMode="auto">
            <a:xfrm flipH="1">
              <a:off x="4801" y="2012"/>
              <a:ext cx="373" cy="999"/>
            </a:xfrm>
            <a:prstGeom prst="line">
              <a:avLst/>
            </a:prstGeom>
            <a:noFill/>
            <a:ln w="53975" cap="flat">
              <a:solidFill>
                <a:srgbClr val="B4B4B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 name="Oval 19">
              <a:extLst>
                <a:ext uri="{FF2B5EF4-FFF2-40B4-BE49-F238E27FC236}">
                  <a16:creationId xmlns:a16="http://schemas.microsoft.com/office/drawing/2014/main" id="{91329B94-D818-4F4B-BC0B-CF60089C19A3}"/>
                </a:ext>
              </a:extLst>
            </p:cNvPr>
            <p:cNvSpPr>
              <a:spLocks noChangeArrowheads="1"/>
            </p:cNvSpPr>
            <p:nvPr/>
          </p:nvSpPr>
          <p:spPr bwMode="auto">
            <a:xfrm>
              <a:off x="4824" y="2346"/>
              <a:ext cx="331" cy="331"/>
            </a:xfrm>
            <a:prstGeom prst="ellipse">
              <a:avLst/>
            </a:prstGeom>
            <a:solidFill>
              <a:srgbClr val="FFFFFF"/>
            </a:solidFill>
            <a:ln w="41275" cap="flat">
              <a:solidFill>
                <a:srgbClr val="B4B4B4"/>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3" name="Line 20">
              <a:extLst>
                <a:ext uri="{FF2B5EF4-FFF2-40B4-BE49-F238E27FC236}">
                  <a16:creationId xmlns:a16="http://schemas.microsoft.com/office/drawing/2014/main" id="{30DA3AA4-DC74-46E2-AF09-8EA75AD74BD5}"/>
                </a:ext>
              </a:extLst>
            </p:cNvPr>
            <p:cNvSpPr>
              <a:spLocks noChangeShapeType="1"/>
            </p:cNvSpPr>
            <p:nvPr/>
          </p:nvSpPr>
          <p:spPr bwMode="auto">
            <a:xfrm>
              <a:off x="5271" y="2012"/>
              <a:ext cx="373" cy="999"/>
            </a:xfrm>
            <a:prstGeom prst="line">
              <a:avLst/>
            </a:prstGeom>
            <a:noFill/>
            <a:ln w="53975" cap="flat">
              <a:solidFill>
                <a:srgbClr val="B4B4B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 name="Oval 21">
              <a:extLst>
                <a:ext uri="{FF2B5EF4-FFF2-40B4-BE49-F238E27FC236}">
                  <a16:creationId xmlns:a16="http://schemas.microsoft.com/office/drawing/2014/main" id="{E4160FE5-02B1-49B7-B911-245C78DAAA25}"/>
                </a:ext>
              </a:extLst>
            </p:cNvPr>
            <p:cNvSpPr>
              <a:spLocks noChangeArrowheads="1"/>
            </p:cNvSpPr>
            <p:nvPr/>
          </p:nvSpPr>
          <p:spPr bwMode="auto">
            <a:xfrm>
              <a:off x="5284" y="2346"/>
              <a:ext cx="331" cy="331"/>
            </a:xfrm>
            <a:prstGeom prst="ellipse">
              <a:avLst/>
            </a:prstGeom>
            <a:solidFill>
              <a:srgbClr val="FFFFFF"/>
            </a:solidFill>
            <a:ln w="41275" cap="flat">
              <a:solidFill>
                <a:srgbClr val="B4B4B4"/>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5" name="Line 22">
              <a:extLst>
                <a:ext uri="{FF2B5EF4-FFF2-40B4-BE49-F238E27FC236}">
                  <a16:creationId xmlns:a16="http://schemas.microsoft.com/office/drawing/2014/main" id="{991CA6FF-B103-4594-87F3-5B46486452F1}"/>
                </a:ext>
              </a:extLst>
            </p:cNvPr>
            <p:cNvSpPr>
              <a:spLocks noChangeShapeType="1"/>
            </p:cNvSpPr>
            <p:nvPr/>
          </p:nvSpPr>
          <p:spPr bwMode="auto">
            <a:xfrm flipH="1">
              <a:off x="6266" y="2012"/>
              <a:ext cx="373" cy="999"/>
            </a:xfrm>
            <a:prstGeom prst="line">
              <a:avLst/>
            </a:prstGeom>
            <a:noFill/>
            <a:ln w="53975" cap="flat">
              <a:solidFill>
                <a:srgbClr val="B4B4B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 name="Line 23">
              <a:extLst>
                <a:ext uri="{FF2B5EF4-FFF2-40B4-BE49-F238E27FC236}">
                  <a16:creationId xmlns:a16="http://schemas.microsoft.com/office/drawing/2014/main" id="{2AF3DB8E-5B92-4C99-84D7-418352421D0F}"/>
                </a:ext>
              </a:extLst>
            </p:cNvPr>
            <p:cNvSpPr>
              <a:spLocks noChangeShapeType="1"/>
            </p:cNvSpPr>
            <p:nvPr/>
          </p:nvSpPr>
          <p:spPr bwMode="auto">
            <a:xfrm>
              <a:off x="6737" y="2012"/>
              <a:ext cx="373" cy="999"/>
            </a:xfrm>
            <a:prstGeom prst="line">
              <a:avLst/>
            </a:prstGeom>
            <a:noFill/>
            <a:ln w="53975" cap="flat">
              <a:solidFill>
                <a:srgbClr val="B4B4B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 name="Oval 24">
              <a:extLst>
                <a:ext uri="{FF2B5EF4-FFF2-40B4-BE49-F238E27FC236}">
                  <a16:creationId xmlns:a16="http://schemas.microsoft.com/office/drawing/2014/main" id="{711F0C37-1C3E-4B24-A8DD-703166DAB8C7}"/>
                </a:ext>
              </a:extLst>
            </p:cNvPr>
            <p:cNvSpPr>
              <a:spLocks noChangeArrowheads="1"/>
            </p:cNvSpPr>
            <p:nvPr/>
          </p:nvSpPr>
          <p:spPr bwMode="auto">
            <a:xfrm>
              <a:off x="6286" y="2346"/>
              <a:ext cx="331" cy="331"/>
            </a:xfrm>
            <a:prstGeom prst="ellipse">
              <a:avLst/>
            </a:prstGeom>
            <a:solidFill>
              <a:srgbClr val="FFFFFF"/>
            </a:solidFill>
            <a:ln w="41275" cap="flat">
              <a:solidFill>
                <a:srgbClr val="B4B4B4"/>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8" name="Oval 25">
              <a:extLst>
                <a:ext uri="{FF2B5EF4-FFF2-40B4-BE49-F238E27FC236}">
                  <a16:creationId xmlns:a16="http://schemas.microsoft.com/office/drawing/2014/main" id="{5075F3C3-69F2-4AA7-BADF-A635395D6DB2}"/>
                </a:ext>
              </a:extLst>
            </p:cNvPr>
            <p:cNvSpPr>
              <a:spLocks noChangeArrowheads="1"/>
            </p:cNvSpPr>
            <p:nvPr/>
          </p:nvSpPr>
          <p:spPr bwMode="auto">
            <a:xfrm>
              <a:off x="6746" y="2346"/>
              <a:ext cx="331" cy="331"/>
            </a:xfrm>
            <a:prstGeom prst="ellipse">
              <a:avLst/>
            </a:prstGeom>
            <a:solidFill>
              <a:srgbClr val="FFFFFF"/>
            </a:solidFill>
            <a:ln w="41275" cap="flat">
              <a:solidFill>
                <a:srgbClr val="B4B4B4"/>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26">
              <a:extLst>
                <a:ext uri="{FF2B5EF4-FFF2-40B4-BE49-F238E27FC236}">
                  <a16:creationId xmlns:a16="http://schemas.microsoft.com/office/drawing/2014/main" id="{95160C2A-22F9-4AA3-ABE5-BA9AACBA6ADA}"/>
                </a:ext>
              </a:extLst>
            </p:cNvPr>
            <p:cNvSpPr>
              <a:spLocks noEditPoints="1"/>
            </p:cNvSpPr>
            <p:nvPr/>
          </p:nvSpPr>
          <p:spPr bwMode="auto">
            <a:xfrm>
              <a:off x="5911" y="1139"/>
              <a:ext cx="79" cy="90"/>
            </a:xfrm>
            <a:custGeom>
              <a:avLst/>
              <a:gdLst>
                <a:gd name="T0" fmla="*/ 218 w 253"/>
                <a:gd name="T1" fmla="*/ 287 h 287"/>
                <a:gd name="T2" fmla="*/ 183 w 253"/>
                <a:gd name="T3" fmla="*/ 196 h 287"/>
                <a:gd name="T4" fmla="*/ 68 w 253"/>
                <a:gd name="T5" fmla="*/ 196 h 287"/>
                <a:gd name="T6" fmla="*/ 33 w 253"/>
                <a:gd name="T7" fmla="*/ 287 h 287"/>
                <a:gd name="T8" fmla="*/ 0 w 253"/>
                <a:gd name="T9" fmla="*/ 287 h 287"/>
                <a:gd name="T10" fmla="*/ 113 w 253"/>
                <a:gd name="T11" fmla="*/ 0 h 287"/>
                <a:gd name="T12" fmla="*/ 141 w 253"/>
                <a:gd name="T13" fmla="*/ 0 h 287"/>
                <a:gd name="T14" fmla="*/ 253 w 253"/>
                <a:gd name="T15" fmla="*/ 287 h 287"/>
                <a:gd name="T16" fmla="*/ 218 w 253"/>
                <a:gd name="T17" fmla="*/ 287 h 287"/>
                <a:gd name="T18" fmla="*/ 173 w 253"/>
                <a:gd name="T19" fmla="*/ 166 h 287"/>
                <a:gd name="T20" fmla="*/ 139 w 253"/>
                <a:gd name="T21" fmla="*/ 78 h 287"/>
                <a:gd name="T22" fmla="*/ 126 w 253"/>
                <a:gd name="T23" fmla="*/ 36 h 287"/>
                <a:gd name="T24" fmla="*/ 114 w 253"/>
                <a:gd name="T25" fmla="*/ 78 h 287"/>
                <a:gd name="T26" fmla="*/ 80 w 253"/>
                <a:gd name="T27" fmla="*/ 166 h 287"/>
                <a:gd name="T28" fmla="*/ 173 w 253"/>
                <a:gd name="T29" fmla="*/ 166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3" h="287">
                  <a:moveTo>
                    <a:pt x="218" y="287"/>
                  </a:moveTo>
                  <a:lnTo>
                    <a:pt x="183" y="196"/>
                  </a:lnTo>
                  <a:lnTo>
                    <a:pt x="68" y="196"/>
                  </a:lnTo>
                  <a:lnTo>
                    <a:pt x="33" y="287"/>
                  </a:lnTo>
                  <a:lnTo>
                    <a:pt x="0" y="287"/>
                  </a:lnTo>
                  <a:lnTo>
                    <a:pt x="113" y="0"/>
                  </a:lnTo>
                  <a:lnTo>
                    <a:pt x="141" y="0"/>
                  </a:lnTo>
                  <a:lnTo>
                    <a:pt x="253" y="287"/>
                  </a:lnTo>
                  <a:lnTo>
                    <a:pt x="218" y="287"/>
                  </a:lnTo>
                  <a:close/>
                  <a:moveTo>
                    <a:pt x="173" y="166"/>
                  </a:moveTo>
                  <a:lnTo>
                    <a:pt x="139" y="78"/>
                  </a:lnTo>
                  <a:cubicBezTo>
                    <a:pt x="135" y="66"/>
                    <a:pt x="131" y="53"/>
                    <a:pt x="126" y="36"/>
                  </a:cubicBezTo>
                  <a:cubicBezTo>
                    <a:pt x="123" y="49"/>
                    <a:pt x="119" y="63"/>
                    <a:pt x="114" y="78"/>
                  </a:cubicBezTo>
                  <a:lnTo>
                    <a:pt x="80" y="166"/>
                  </a:lnTo>
                  <a:lnTo>
                    <a:pt x="173" y="166"/>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 name="Freeform 27">
              <a:extLst>
                <a:ext uri="{FF2B5EF4-FFF2-40B4-BE49-F238E27FC236}">
                  <a16:creationId xmlns:a16="http://schemas.microsoft.com/office/drawing/2014/main" id="{FE821CEE-286C-44C6-A399-8B1F65CD3FC8}"/>
                </a:ext>
              </a:extLst>
            </p:cNvPr>
            <p:cNvSpPr>
              <a:spLocks noEditPoints="1"/>
            </p:cNvSpPr>
            <p:nvPr/>
          </p:nvSpPr>
          <p:spPr bwMode="auto">
            <a:xfrm>
              <a:off x="5188" y="1803"/>
              <a:ext cx="63" cy="90"/>
            </a:xfrm>
            <a:custGeom>
              <a:avLst/>
              <a:gdLst>
                <a:gd name="T0" fmla="*/ 0 w 198"/>
                <a:gd name="T1" fmla="*/ 0 h 286"/>
                <a:gd name="T2" fmla="*/ 81 w 198"/>
                <a:gd name="T3" fmla="*/ 0 h 286"/>
                <a:gd name="T4" fmla="*/ 163 w 198"/>
                <a:gd name="T5" fmla="*/ 17 h 286"/>
                <a:gd name="T6" fmla="*/ 188 w 198"/>
                <a:gd name="T7" fmla="*/ 71 h 286"/>
                <a:gd name="T8" fmla="*/ 174 w 198"/>
                <a:gd name="T9" fmla="*/ 113 h 286"/>
                <a:gd name="T10" fmla="*/ 133 w 198"/>
                <a:gd name="T11" fmla="*/ 134 h 286"/>
                <a:gd name="T12" fmla="*/ 133 w 198"/>
                <a:gd name="T13" fmla="*/ 136 h 286"/>
                <a:gd name="T14" fmla="*/ 198 w 198"/>
                <a:gd name="T15" fmla="*/ 205 h 286"/>
                <a:gd name="T16" fmla="*/ 172 w 198"/>
                <a:gd name="T17" fmla="*/ 264 h 286"/>
                <a:gd name="T18" fmla="*/ 100 w 198"/>
                <a:gd name="T19" fmla="*/ 286 h 286"/>
                <a:gd name="T20" fmla="*/ 0 w 198"/>
                <a:gd name="T21" fmla="*/ 286 h 286"/>
                <a:gd name="T22" fmla="*/ 0 w 198"/>
                <a:gd name="T23" fmla="*/ 0 h 286"/>
                <a:gd name="T24" fmla="*/ 33 w 198"/>
                <a:gd name="T25" fmla="*/ 123 h 286"/>
                <a:gd name="T26" fmla="*/ 88 w 198"/>
                <a:gd name="T27" fmla="*/ 123 h 286"/>
                <a:gd name="T28" fmla="*/ 138 w 198"/>
                <a:gd name="T29" fmla="*/ 112 h 286"/>
                <a:gd name="T30" fmla="*/ 154 w 198"/>
                <a:gd name="T31" fmla="*/ 74 h 286"/>
                <a:gd name="T32" fmla="*/ 137 w 198"/>
                <a:gd name="T33" fmla="*/ 40 h 286"/>
                <a:gd name="T34" fmla="*/ 82 w 198"/>
                <a:gd name="T35" fmla="*/ 29 h 286"/>
                <a:gd name="T36" fmla="*/ 33 w 198"/>
                <a:gd name="T37" fmla="*/ 29 h 286"/>
                <a:gd name="T38" fmla="*/ 33 w 198"/>
                <a:gd name="T39" fmla="*/ 123 h 286"/>
                <a:gd name="T40" fmla="*/ 33 w 198"/>
                <a:gd name="T41" fmla="*/ 151 h 286"/>
                <a:gd name="T42" fmla="*/ 33 w 198"/>
                <a:gd name="T43" fmla="*/ 258 h 286"/>
                <a:gd name="T44" fmla="*/ 93 w 198"/>
                <a:gd name="T45" fmla="*/ 258 h 286"/>
                <a:gd name="T46" fmla="*/ 145 w 198"/>
                <a:gd name="T47" fmla="*/ 244 h 286"/>
                <a:gd name="T48" fmla="*/ 162 w 198"/>
                <a:gd name="T49" fmla="*/ 202 h 286"/>
                <a:gd name="T50" fmla="*/ 144 w 198"/>
                <a:gd name="T51" fmla="*/ 163 h 286"/>
                <a:gd name="T52" fmla="*/ 90 w 198"/>
                <a:gd name="T53" fmla="*/ 151 h 286"/>
                <a:gd name="T54" fmla="*/ 33 w 198"/>
                <a:gd name="T55" fmla="*/ 15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8" h="286">
                  <a:moveTo>
                    <a:pt x="0" y="0"/>
                  </a:moveTo>
                  <a:lnTo>
                    <a:pt x="81" y="0"/>
                  </a:lnTo>
                  <a:cubicBezTo>
                    <a:pt x="118" y="0"/>
                    <a:pt x="146" y="6"/>
                    <a:pt x="163" y="17"/>
                  </a:cubicBezTo>
                  <a:cubicBezTo>
                    <a:pt x="180" y="29"/>
                    <a:pt x="188" y="47"/>
                    <a:pt x="188" y="71"/>
                  </a:cubicBezTo>
                  <a:cubicBezTo>
                    <a:pt x="188" y="88"/>
                    <a:pt x="183" y="102"/>
                    <a:pt x="174" y="113"/>
                  </a:cubicBezTo>
                  <a:cubicBezTo>
                    <a:pt x="165" y="124"/>
                    <a:pt x="151" y="131"/>
                    <a:pt x="133" y="134"/>
                  </a:cubicBezTo>
                  <a:lnTo>
                    <a:pt x="133" y="136"/>
                  </a:lnTo>
                  <a:cubicBezTo>
                    <a:pt x="176" y="144"/>
                    <a:pt x="198" y="166"/>
                    <a:pt x="198" y="205"/>
                  </a:cubicBezTo>
                  <a:cubicBezTo>
                    <a:pt x="198" y="230"/>
                    <a:pt x="189" y="250"/>
                    <a:pt x="172" y="264"/>
                  </a:cubicBezTo>
                  <a:cubicBezTo>
                    <a:pt x="155" y="279"/>
                    <a:pt x="131" y="286"/>
                    <a:pt x="100" y="286"/>
                  </a:cubicBezTo>
                  <a:lnTo>
                    <a:pt x="0" y="286"/>
                  </a:lnTo>
                  <a:lnTo>
                    <a:pt x="0" y="0"/>
                  </a:lnTo>
                  <a:close/>
                  <a:moveTo>
                    <a:pt x="33" y="123"/>
                  </a:moveTo>
                  <a:lnTo>
                    <a:pt x="88" y="123"/>
                  </a:lnTo>
                  <a:cubicBezTo>
                    <a:pt x="111" y="123"/>
                    <a:pt x="128" y="119"/>
                    <a:pt x="138" y="112"/>
                  </a:cubicBezTo>
                  <a:cubicBezTo>
                    <a:pt x="149" y="104"/>
                    <a:pt x="154" y="92"/>
                    <a:pt x="154" y="74"/>
                  </a:cubicBezTo>
                  <a:cubicBezTo>
                    <a:pt x="154" y="58"/>
                    <a:pt x="148" y="47"/>
                    <a:pt x="137" y="40"/>
                  </a:cubicBezTo>
                  <a:cubicBezTo>
                    <a:pt x="125" y="33"/>
                    <a:pt x="107" y="29"/>
                    <a:pt x="82" y="29"/>
                  </a:cubicBezTo>
                  <a:lnTo>
                    <a:pt x="33" y="29"/>
                  </a:lnTo>
                  <a:lnTo>
                    <a:pt x="33" y="123"/>
                  </a:lnTo>
                  <a:close/>
                  <a:moveTo>
                    <a:pt x="33" y="151"/>
                  </a:moveTo>
                  <a:lnTo>
                    <a:pt x="33" y="258"/>
                  </a:lnTo>
                  <a:lnTo>
                    <a:pt x="93" y="258"/>
                  </a:lnTo>
                  <a:cubicBezTo>
                    <a:pt x="116" y="258"/>
                    <a:pt x="133" y="253"/>
                    <a:pt x="145" y="244"/>
                  </a:cubicBezTo>
                  <a:cubicBezTo>
                    <a:pt x="156" y="235"/>
                    <a:pt x="162" y="221"/>
                    <a:pt x="162" y="202"/>
                  </a:cubicBezTo>
                  <a:cubicBezTo>
                    <a:pt x="162" y="185"/>
                    <a:pt x="156" y="172"/>
                    <a:pt x="144" y="163"/>
                  </a:cubicBezTo>
                  <a:cubicBezTo>
                    <a:pt x="132" y="155"/>
                    <a:pt x="114" y="151"/>
                    <a:pt x="90" y="151"/>
                  </a:cubicBezTo>
                  <a:lnTo>
                    <a:pt x="33" y="151"/>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 name="Freeform 28">
              <a:extLst>
                <a:ext uri="{FF2B5EF4-FFF2-40B4-BE49-F238E27FC236}">
                  <a16:creationId xmlns:a16="http://schemas.microsoft.com/office/drawing/2014/main" id="{BC642CD2-8AEF-4098-B78C-F1C9033D8C2E}"/>
                </a:ext>
              </a:extLst>
            </p:cNvPr>
            <p:cNvSpPr>
              <a:spLocks/>
            </p:cNvSpPr>
            <p:nvPr/>
          </p:nvSpPr>
          <p:spPr bwMode="auto">
            <a:xfrm>
              <a:off x="6648" y="1802"/>
              <a:ext cx="68" cy="92"/>
            </a:xfrm>
            <a:custGeom>
              <a:avLst/>
              <a:gdLst>
                <a:gd name="T0" fmla="*/ 137 w 216"/>
                <a:gd name="T1" fmla="*/ 30 h 294"/>
                <a:gd name="T2" fmla="*/ 62 w 216"/>
                <a:gd name="T3" fmla="*/ 61 h 294"/>
                <a:gd name="T4" fmla="*/ 35 w 216"/>
                <a:gd name="T5" fmla="*/ 147 h 294"/>
                <a:gd name="T6" fmla="*/ 61 w 216"/>
                <a:gd name="T7" fmla="*/ 234 h 294"/>
                <a:gd name="T8" fmla="*/ 136 w 216"/>
                <a:gd name="T9" fmla="*/ 264 h 294"/>
                <a:gd name="T10" fmla="*/ 205 w 216"/>
                <a:gd name="T11" fmla="*/ 254 h 294"/>
                <a:gd name="T12" fmla="*/ 205 w 216"/>
                <a:gd name="T13" fmla="*/ 283 h 294"/>
                <a:gd name="T14" fmla="*/ 131 w 216"/>
                <a:gd name="T15" fmla="*/ 294 h 294"/>
                <a:gd name="T16" fmla="*/ 34 w 216"/>
                <a:gd name="T17" fmla="*/ 256 h 294"/>
                <a:gd name="T18" fmla="*/ 0 w 216"/>
                <a:gd name="T19" fmla="*/ 147 h 294"/>
                <a:gd name="T20" fmla="*/ 16 w 216"/>
                <a:gd name="T21" fmla="*/ 69 h 294"/>
                <a:gd name="T22" fmla="*/ 64 w 216"/>
                <a:gd name="T23" fmla="*/ 18 h 294"/>
                <a:gd name="T24" fmla="*/ 137 w 216"/>
                <a:gd name="T25" fmla="*/ 0 h 294"/>
                <a:gd name="T26" fmla="*/ 216 w 216"/>
                <a:gd name="T27" fmla="*/ 17 h 294"/>
                <a:gd name="T28" fmla="*/ 202 w 216"/>
                <a:gd name="T29" fmla="*/ 45 h 294"/>
                <a:gd name="T30" fmla="*/ 137 w 216"/>
                <a:gd name="T31" fmla="*/ 3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6" h="294">
                  <a:moveTo>
                    <a:pt x="137" y="30"/>
                  </a:moveTo>
                  <a:cubicBezTo>
                    <a:pt x="105" y="30"/>
                    <a:pt x="81" y="40"/>
                    <a:pt x="62" y="61"/>
                  </a:cubicBezTo>
                  <a:cubicBezTo>
                    <a:pt x="44" y="82"/>
                    <a:pt x="35" y="111"/>
                    <a:pt x="35" y="147"/>
                  </a:cubicBezTo>
                  <a:cubicBezTo>
                    <a:pt x="35" y="185"/>
                    <a:pt x="44" y="213"/>
                    <a:pt x="61" y="234"/>
                  </a:cubicBezTo>
                  <a:cubicBezTo>
                    <a:pt x="79" y="254"/>
                    <a:pt x="104" y="264"/>
                    <a:pt x="136" y="264"/>
                  </a:cubicBezTo>
                  <a:cubicBezTo>
                    <a:pt x="156" y="264"/>
                    <a:pt x="179" y="261"/>
                    <a:pt x="205" y="254"/>
                  </a:cubicBezTo>
                  <a:lnTo>
                    <a:pt x="205" y="283"/>
                  </a:lnTo>
                  <a:cubicBezTo>
                    <a:pt x="185" y="290"/>
                    <a:pt x="160" y="294"/>
                    <a:pt x="131" y="294"/>
                  </a:cubicBezTo>
                  <a:cubicBezTo>
                    <a:pt x="89" y="294"/>
                    <a:pt x="57" y="281"/>
                    <a:pt x="34" y="256"/>
                  </a:cubicBezTo>
                  <a:cubicBezTo>
                    <a:pt x="11" y="230"/>
                    <a:pt x="0" y="194"/>
                    <a:pt x="0" y="147"/>
                  </a:cubicBezTo>
                  <a:cubicBezTo>
                    <a:pt x="0" y="117"/>
                    <a:pt x="5" y="92"/>
                    <a:pt x="16" y="69"/>
                  </a:cubicBezTo>
                  <a:cubicBezTo>
                    <a:pt x="27" y="47"/>
                    <a:pt x="43" y="30"/>
                    <a:pt x="64" y="18"/>
                  </a:cubicBezTo>
                  <a:cubicBezTo>
                    <a:pt x="85" y="6"/>
                    <a:pt x="109" y="0"/>
                    <a:pt x="137" y="0"/>
                  </a:cubicBezTo>
                  <a:cubicBezTo>
                    <a:pt x="167" y="0"/>
                    <a:pt x="193" y="6"/>
                    <a:pt x="216" y="17"/>
                  </a:cubicBezTo>
                  <a:lnTo>
                    <a:pt x="202" y="45"/>
                  </a:lnTo>
                  <a:cubicBezTo>
                    <a:pt x="180" y="35"/>
                    <a:pt x="158" y="30"/>
                    <a:pt x="137" y="30"/>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 name="Freeform 29">
              <a:extLst>
                <a:ext uri="{FF2B5EF4-FFF2-40B4-BE49-F238E27FC236}">
                  <a16:creationId xmlns:a16="http://schemas.microsoft.com/office/drawing/2014/main" id="{497EF944-2C8B-4EE1-9F59-37B17951DD17}"/>
                </a:ext>
              </a:extLst>
            </p:cNvPr>
            <p:cNvSpPr>
              <a:spLocks noEditPoints="1"/>
            </p:cNvSpPr>
            <p:nvPr/>
          </p:nvSpPr>
          <p:spPr bwMode="auto">
            <a:xfrm>
              <a:off x="4954" y="2467"/>
              <a:ext cx="72" cy="90"/>
            </a:xfrm>
            <a:custGeom>
              <a:avLst/>
              <a:gdLst>
                <a:gd name="T0" fmla="*/ 228 w 228"/>
                <a:gd name="T1" fmla="*/ 140 h 286"/>
                <a:gd name="T2" fmla="*/ 189 w 228"/>
                <a:gd name="T3" fmla="*/ 248 h 286"/>
                <a:gd name="T4" fmla="*/ 79 w 228"/>
                <a:gd name="T5" fmla="*/ 286 h 286"/>
                <a:gd name="T6" fmla="*/ 0 w 228"/>
                <a:gd name="T7" fmla="*/ 286 h 286"/>
                <a:gd name="T8" fmla="*/ 0 w 228"/>
                <a:gd name="T9" fmla="*/ 0 h 286"/>
                <a:gd name="T10" fmla="*/ 87 w 228"/>
                <a:gd name="T11" fmla="*/ 0 h 286"/>
                <a:gd name="T12" fmla="*/ 191 w 228"/>
                <a:gd name="T13" fmla="*/ 37 h 286"/>
                <a:gd name="T14" fmla="*/ 228 w 228"/>
                <a:gd name="T15" fmla="*/ 140 h 286"/>
                <a:gd name="T16" fmla="*/ 192 w 228"/>
                <a:gd name="T17" fmla="*/ 141 h 286"/>
                <a:gd name="T18" fmla="*/ 164 w 228"/>
                <a:gd name="T19" fmla="*/ 57 h 286"/>
                <a:gd name="T20" fmla="*/ 81 w 228"/>
                <a:gd name="T21" fmla="*/ 29 h 286"/>
                <a:gd name="T22" fmla="*/ 33 w 228"/>
                <a:gd name="T23" fmla="*/ 29 h 286"/>
                <a:gd name="T24" fmla="*/ 33 w 228"/>
                <a:gd name="T25" fmla="*/ 257 h 286"/>
                <a:gd name="T26" fmla="*/ 73 w 228"/>
                <a:gd name="T27" fmla="*/ 257 h 286"/>
                <a:gd name="T28" fmla="*/ 163 w 228"/>
                <a:gd name="T29" fmla="*/ 228 h 286"/>
                <a:gd name="T30" fmla="*/ 192 w 228"/>
                <a:gd name="T3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8" h="286">
                  <a:moveTo>
                    <a:pt x="228" y="140"/>
                  </a:moveTo>
                  <a:cubicBezTo>
                    <a:pt x="228" y="187"/>
                    <a:pt x="215" y="223"/>
                    <a:pt x="189" y="248"/>
                  </a:cubicBezTo>
                  <a:cubicBezTo>
                    <a:pt x="164" y="273"/>
                    <a:pt x="127" y="286"/>
                    <a:pt x="79" y="286"/>
                  </a:cubicBezTo>
                  <a:lnTo>
                    <a:pt x="0" y="286"/>
                  </a:lnTo>
                  <a:lnTo>
                    <a:pt x="0" y="0"/>
                  </a:lnTo>
                  <a:lnTo>
                    <a:pt x="87" y="0"/>
                  </a:lnTo>
                  <a:cubicBezTo>
                    <a:pt x="132" y="0"/>
                    <a:pt x="166" y="12"/>
                    <a:pt x="191" y="37"/>
                  </a:cubicBezTo>
                  <a:cubicBezTo>
                    <a:pt x="215" y="61"/>
                    <a:pt x="228" y="96"/>
                    <a:pt x="228" y="140"/>
                  </a:cubicBezTo>
                  <a:close/>
                  <a:moveTo>
                    <a:pt x="192" y="141"/>
                  </a:moveTo>
                  <a:cubicBezTo>
                    <a:pt x="192" y="104"/>
                    <a:pt x="183" y="76"/>
                    <a:pt x="164" y="57"/>
                  </a:cubicBezTo>
                  <a:cubicBezTo>
                    <a:pt x="146" y="38"/>
                    <a:pt x="118" y="29"/>
                    <a:pt x="81" y="29"/>
                  </a:cubicBezTo>
                  <a:lnTo>
                    <a:pt x="33" y="29"/>
                  </a:lnTo>
                  <a:lnTo>
                    <a:pt x="33" y="257"/>
                  </a:lnTo>
                  <a:lnTo>
                    <a:pt x="73" y="257"/>
                  </a:lnTo>
                  <a:cubicBezTo>
                    <a:pt x="113" y="257"/>
                    <a:pt x="143" y="247"/>
                    <a:pt x="163" y="228"/>
                  </a:cubicBezTo>
                  <a:cubicBezTo>
                    <a:pt x="182" y="208"/>
                    <a:pt x="192" y="179"/>
                    <a:pt x="192" y="141"/>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 name="Freeform 30">
              <a:extLst>
                <a:ext uri="{FF2B5EF4-FFF2-40B4-BE49-F238E27FC236}">
                  <a16:creationId xmlns:a16="http://schemas.microsoft.com/office/drawing/2014/main" id="{6C4DD4F1-439E-4E12-9E3A-C2E662A65A95}"/>
                </a:ext>
              </a:extLst>
            </p:cNvPr>
            <p:cNvSpPr>
              <a:spLocks/>
            </p:cNvSpPr>
            <p:nvPr/>
          </p:nvSpPr>
          <p:spPr bwMode="auto">
            <a:xfrm>
              <a:off x="5424" y="2467"/>
              <a:ext cx="50" cy="90"/>
            </a:xfrm>
            <a:custGeom>
              <a:avLst/>
              <a:gdLst>
                <a:gd name="T0" fmla="*/ 50 w 50"/>
                <a:gd name="T1" fmla="*/ 90 h 90"/>
                <a:gd name="T2" fmla="*/ 0 w 50"/>
                <a:gd name="T3" fmla="*/ 90 h 90"/>
                <a:gd name="T4" fmla="*/ 0 w 50"/>
                <a:gd name="T5" fmla="*/ 0 h 90"/>
                <a:gd name="T6" fmla="*/ 50 w 50"/>
                <a:gd name="T7" fmla="*/ 0 h 90"/>
                <a:gd name="T8" fmla="*/ 50 w 50"/>
                <a:gd name="T9" fmla="*/ 9 h 90"/>
                <a:gd name="T10" fmla="*/ 11 w 50"/>
                <a:gd name="T11" fmla="*/ 9 h 90"/>
                <a:gd name="T12" fmla="*/ 11 w 50"/>
                <a:gd name="T13" fmla="*/ 38 h 90"/>
                <a:gd name="T14" fmla="*/ 48 w 50"/>
                <a:gd name="T15" fmla="*/ 38 h 90"/>
                <a:gd name="T16" fmla="*/ 48 w 50"/>
                <a:gd name="T17" fmla="*/ 47 h 90"/>
                <a:gd name="T18" fmla="*/ 11 w 50"/>
                <a:gd name="T19" fmla="*/ 47 h 90"/>
                <a:gd name="T20" fmla="*/ 11 w 50"/>
                <a:gd name="T21" fmla="*/ 80 h 90"/>
                <a:gd name="T22" fmla="*/ 50 w 50"/>
                <a:gd name="T23" fmla="*/ 80 h 90"/>
                <a:gd name="T24" fmla="*/ 50 w 50"/>
                <a:gd name="T25"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0">
                  <a:moveTo>
                    <a:pt x="50" y="90"/>
                  </a:moveTo>
                  <a:lnTo>
                    <a:pt x="0" y="90"/>
                  </a:lnTo>
                  <a:lnTo>
                    <a:pt x="0" y="0"/>
                  </a:lnTo>
                  <a:lnTo>
                    <a:pt x="50" y="0"/>
                  </a:lnTo>
                  <a:lnTo>
                    <a:pt x="50" y="9"/>
                  </a:lnTo>
                  <a:lnTo>
                    <a:pt x="11" y="9"/>
                  </a:lnTo>
                  <a:lnTo>
                    <a:pt x="11" y="38"/>
                  </a:lnTo>
                  <a:lnTo>
                    <a:pt x="48" y="38"/>
                  </a:lnTo>
                  <a:lnTo>
                    <a:pt x="48" y="47"/>
                  </a:lnTo>
                  <a:lnTo>
                    <a:pt x="11" y="47"/>
                  </a:lnTo>
                  <a:lnTo>
                    <a:pt x="11" y="80"/>
                  </a:lnTo>
                  <a:lnTo>
                    <a:pt x="50" y="80"/>
                  </a:lnTo>
                  <a:lnTo>
                    <a:pt x="50" y="9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 name="Freeform 31">
              <a:extLst>
                <a:ext uri="{FF2B5EF4-FFF2-40B4-BE49-F238E27FC236}">
                  <a16:creationId xmlns:a16="http://schemas.microsoft.com/office/drawing/2014/main" id="{FFBBFEC7-8726-4695-BA2E-31927A753997}"/>
                </a:ext>
              </a:extLst>
            </p:cNvPr>
            <p:cNvSpPr>
              <a:spLocks/>
            </p:cNvSpPr>
            <p:nvPr/>
          </p:nvSpPr>
          <p:spPr bwMode="auto">
            <a:xfrm>
              <a:off x="6427" y="2467"/>
              <a:ext cx="50" cy="90"/>
            </a:xfrm>
            <a:custGeom>
              <a:avLst/>
              <a:gdLst>
                <a:gd name="T0" fmla="*/ 10 w 50"/>
                <a:gd name="T1" fmla="*/ 90 h 90"/>
                <a:gd name="T2" fmla="*/ 0 w 50"/>
                <a:gd name="T3" fmla="*/ 90 h 90"/>
                <a:gd name="T4" fmla="*/ 0 w 50"/>
                <a:gd name="T5" fmla="*/ 0 h 90"/>
                <a:gd name="T6" fmla="*/ 50 w 50"/>
                <a:gd name="T7" fmla="*/ 0 h 90"/>
                <a:gd name="T8" fmla="*/ 50 w 50"/>
                <a:gd name="T9" fmla="*/ 9 h 90"/>
                <a:gd name="T10" fmla="*/ 10 w 50"/>
                <a:gd name="T11" fmla="*/ 9 h 90"/>
                <a:gd name="T12" fmla="*/ 10 w 50"/>
                <a:gd name="T13" fmla="*/ 42 h 90"/>
                <a:gd name="T14" fmla="*/ 47 w 50"/>
                <a:gd name="T15" fmla="*/ 42 h 90"/>
                <a:gd name="T16" fmla="*/ 47 w 50"/>
                <a:gd name="T17" fmla="*/ 51 h 90"/>
                <a:gd name="T18" fmla="*/ 10 w 50"/>
                <a:gd name="T19" fmla="*/ 51 h 90"/>
                <a:gd name="T20" fmla="*/ 10 w 50"/>
                <a:gd name="T2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0">
                  <a:moveTo>
                    <a:pt x="10" y="90"/>
                  </a:moveTo>
                  <a:lnTo>
                    <a:pt x="0" y="90"/>
                  </a:lnTo>
                  <a:lnTo>
                    <a:pt x="0" y="0"/>
                  </a:lnTo>
                  <a:lnTo>
                    <a:pt x="50" y="0"/>
                  </a:lnTo>
                  <a:lnTo>
                    <a:pt x="50" y="9"/>
                  </a:lnTo>
                  <a:lnTo>
                    <a:pt x="10" y="9"/>
                  </a:lnTo>
                  <a:lnTo>
                    <a:pt x="10" y="42"/>
                  </a:lnTo>
                  <a:lnTo>
                    <a:pt x="47" y="42"/>
                  </a:lnTo>
                  <a:lnTo>
                    <a:pt x="47" y="51"/>
                  </a:lnTo>
                  <a:lnTo>
                    <a:pt x="10" y="51"/>
                  </a:lnTo>
                  <a:lnTo>
                    <a:pt x="10" y="9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 name="Freeform 32">
              <a:extLst>
                <a:ext uri="{FF2B5EF4-FFF2-40B4-BE49-F238E27FC236}">
                  <a16:creationId xmlns:a16="http://schemas.microsoft.com/office/drawing/2014/main" id="{EC85D85F-048B-4414-BEBE-E5F96AEA09F9}"/>
                </a:ext>
              </a:extLst>
            </p:cNvPr>
            <p:cNvSpPr>
              <a:spLocks/>
            </p:cNvSpPr>
            <p:nvPr/>
          </p:nvSpPr>
          <p:spPr bwMode="auto">
            <a:xfrm>
              <a:off x="6874" y="2466"/>
              <a:ext cx="75" cy="92"/>
            </a:xfrm>
            <a:custGeom>
              <a:avLst/>
              <a:gdLst>
                <a:gd name="T0" fmla="*/ 141 w 238"/>
                <a:gd name="T1" fmla="*/ 140 h 294"/>
                <a:gd name="T2" fmla="*/ 238 w 238"/>
                <a:gd name="T3" fmla="*/ 140 h 294"/>
                <a:gd name="T4" fmla="*/ 238 w 238"/>
                <a:gd name="T5" fmla="*/ 279 h 294"/>
                <a:gd name="T6" fmla="*/ 192 w 238"/>
                <a:gd name="T7" fmla="*/ 290 h 294"/>
                <a:gd name="T8" fmla="*/ 137 w 238"/>
                <a:gd name="T9" fmla="*/ 294 h 294"/>
                <a:gd name="T10" fmla="*/ 36 w 238"/>
                <a:gd name="T11" fmla="*/ 255 h 294"/>
                <a:gd name="T12" fmla="*/ 0 w 238"/>
                <a:gd name="T13" fmla="*/ 147 h 294"/>
                <a:gd name="T14" fmla="*/ 18 w 238"/>
                <a:gd name="T15" fmla="*/ 69 h 294"/>
                <a:gd name="T16" fmla="*/ 69 w 238"/>
                <a:gd name="T17" fmla="*/ 18 h 294"/>
                <a:gd name="T18" fmla="*/ 148 w 238"/>
                <a:gd name="T19" fmla="*/ 0 h 294"/>
                <a:gd name="T20" fmla="*/ 233 w 238"/>
                <a:gd name="T21" fmla="*/ 17 h 294"/>
                <a:gd name="T22" fmla="*/ 220 w 238"/>
                <a:gd name="T23" fmla="*/ 46 h 294"/>
                <a:gd name="T24" fmla="*/ 146 w 238"/>
                <a:gd name="T25" fmla="*/ 30 h 294"/>
                <a:gd name="T26" fmla="*/ 65 w 238"/>
                <a:gd name="T27" fmla="*/ 61 h 294"/>
                <a:gd name="T28" fmla="*/ 35 w 238"/>
                <a:gd name="T29" fmla="*/ 147 h 294"/>
                <a:gd name="T30" fmla="*/ 63 w 238"/>
                <a:gd name="T31" fmla="*/ 235 h 294"/>
                <a:gd name="T32" fmla="*/ 146 w 238"/>
                <a:gd name="T33" fmla="*/ 264 h 294"/>
                <a:gd name="T34" fmla="*/ 204 w 238"/>
                <a:gd name="T35" fmla="*/ 258 h 294"/>
                <a:gd name="T36" fmla="*/ 204 w 238"/>
                <a:gd name="T37" fmla="*/ 170 h 294"/>
                <a:gd name="T38" fmla="*/ 141 w 238"/>
                <a:gd name="T39" fmla="*/ 170 h 294"/>
                <a:gd name="T40" fmla="*/ 141 w 238"/>
                <a:gd name="T41" fmla="*/ 14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8" h="294">
                  <a:moveTo>
                    <a:pt x="141" y="140"/>
                  </a:moveTo>
                  <a:lnTo>
                    <a:pt x="238" y="140"/>
                  </a:lnTo>
                  <a:lnTo>
                    <a:pt x="238" y="279"/>
                  </a:lnTo>
                  <a:cubicBezTo>
                    <a:pt x="223" y="284"/>
                    <a:pt x="207" y="287"/>
                    <a:pt x="192" y="290"/>
                  </a:cubicBezTo>
                  <a:cubicBezTo>
                    <a:pt x="176" y="292"/>
                    <a:pt x="158" y="294"/>
                    <a:pt x="137" y="294"/>
                  </a:cubicBezTo>
                  <a:cubicBezTo>
                    <a:pt x="94" y="294"/>
                    <a:pt x="60" y="281"/>
                    <a:pt x="36" y="255"/>
                  </a:cubicBezTo>
                  <a:cubicBezTo>
                    <a:pt x="12" y="229"/>
                    <a:pt x="0" y="193"/>
                    <a:pt x="0" y="147"/>
                  </a:cubicBezTo>
                  <a:cubicBezTo>
                    <a:pt x="0" y="117"/>
                    <a:pt x="6" y="91"/>
                    <a:pt x="18" y="69"/>
                  </a:cubicBezTo>
                  <a:cubicBezTo>
                    <a:pt x="30" y="47"/>
                    <a:pt x="47" y="29"/>
                    <a:pt x="69" y="18"/>
                  </a:cubicBezTo>
                  <a:cubicBezTo>
                    <a:pt x="92" y="6"/>
                    <a:pt x="118" y="0"/>
                    <a:pt x="148" y="0"/>
                  </a:cubicBezTo>
                  <a:cubicBezTo>
                    <a:pt x="179" y="0"/>
                    <a:pt x="207" y="6"/>
                    <a:pt x="233" y="17"/>
                  </a:cubicBezTo>
                  <a:lnTo>
                    <a:pt x="220" y="46"/>
                  </a:lnTo>
                  <a:cubicBezTo>
                    <a:pt x="195" y="35"/>
                    <a:pt x="170" y="30"/>
                    <a:pt x="146" y="30"/>
                  </a:cubicBezTo>
                  <a:cubicBezTo>
                    <a:pt x="111" y="30"/>
                    <a:pt x="84" y="40"/>
                    <a:pt x="65" y="61"/>
                  </a:cubicBezTo>
                  <a:cubicBezTo>
                    <a:pt x="45" y="81"/>
                    <a:pt x="35" y="110"/>
                    <a:pt x="35" y="147"/>
                  </a:cubicBezTo>
                  <a:cubicBezTo>
                    <a:pt x="35" y="185"/>
                    <a:pt x="45" y="215"/>
                    <a:pt x="63" y="235"/>
                  </a:cubicBezTo>
                  <a:cubicBezTo>
                    <a:pt x="82" y="254"/>
                    <a:pt x="110" y="264"/>
                    <a:pt x="146" y="264"/>
                  </a:cubicBezTo>
                  <a:cubicBezTo>
                    <a:pt x="166" y="264"/>
                    <a:pt x="186" y="262"/>
                    <a:pt x="204" y="258"/>
                  </a:cubicBezTo>
                  <a:lnTo>
                    <a:pt x="204" y="170"/>
                  </a:lnTo>
                  <a:lnTo>
                    <a:pt x="141" y="170"/>
                  </a:lnTo>
                  <a:lnTo>
                    <a:pt x="141" y="14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Oval 5">
              <a:extLst>
                <a:ext uri="{FF2B5EF4-FFF2-40B4-BE49-F238E27FC236}">
                  <a16:creationId xmlns:a16="http://schemas.microsoft.com/office/drawing/2014/main" id="{52713C11-D01F-41B3-8E09-FCD8DE8AD360}"/>
                </a:ext>
              </a:extLst>
            </p:cNvPr>
            <p:cNvSpPr>
              <a:spLocks noChangeArrowheads="1"/>
            </p:cNvSpPr>
            <p:nvPr/>
          </p:nvSpPr>
          <p:spPr bwMode="auto">
            <a:xfrm>
              <a:off x="4594" y="3010"/>
              <a:ext cx="331" cy="331"/>
            </a:xfrm>
            <a:prstGeom prst="ellipse">
              <a:avLst/>
            </a:prstGeom>
            <a:solidFill>
              <a:srgbClr val="FFFFFF"/>
            </a:solidFill>
            <a:ln w="41275" cap="flat">
              <a:solidFill>
                <a:srgbClr val="1F77B4"/>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9" name="Freeform 6">
              <a:extLst>
                <a:ext uri="{FF2B5EF4-FFF2-40B4-BE49-F238E27FC236}">
                  <a16:creationId xmlns:a16="http://schemas.microsoft.com/office/drawing/2014/main" id="{4FDAA7CA-AC85-4990-A8A2-600929317A08}"/>
                </a:ext>
              </a:extLst>
            </p:cNvPr>
            <p:cNvSpPr>
              <a:spLocks/>
            </p:cNvSpPr>
            <p:nvPr/>
          </p:nvSpPr>
          <p:spPr bwMode="auto">
            <a:xfrm>
              <a:off x="4725" y="3131"/>
              <a:ext cx="69" cy="89"/>
            </a:xfrm>
            <a:custGeom>
              <a:avLst/>
              <a:gdLst>
                <a:gd name="T0" fmla="*/ 69 w 69"/>
                <a:gd name="T1" fmla="*/ 89 h 89"/>
                <a:gd name="T2" fmla="*/ 58 w 69"/>
                <a:gd name="T3" fmla="*/ 89 h 89"/>
                <a:gd name="T4" fmla="*/ 58 w 69"/>
                <a:gd name="T5" fmla="*/ 47 h 89"/>
                <a:gd name="T6" fmla="*/ 11 w 69"/>
                <a:gd name="T7" fmla="*/ 47 h 89"/>
                <a:gd name="T8" fmla="*/ 11 w 69"/>
                <a:gd name="T9" fmla="*/ 89 h 89"/>
                <a:gd name="T10" fmla="*/ 0 w 69"/>
                <a:gd name="T11" fmla="*/ 89 h 89"/>
                <a:gd name="T12" fmla="*/ 0 w 69"/>
                <a:gd name="T13" fmla="*/ 0 h 89"/>
                <a:gd name="T14" fmla="*/ 11 w 69"/>
                <a:gd name="T15" fmla="*/ 0 h 89"/>
                <a:gd name="T16" fmla="*/ 11 w 69"/>
                <a:gd name="T17" fmla="*/ 38 h 89"/>
                <a:gd name="T18" fmla="*/ 58 w 69"/>
                <a:gd name="T19" fmla="*/ 38 h 89"/>
                <a:gd name="T20" fmla="*/ 58 w 69"/>
                <a:gd name="T21" fmla="*/ 0 h 89"/>
                <a:gd name="T22" fmla="*/ 69 w 69"/>
                <a:gd name="T23" fmla="*/ 0 h 89"/>
                <a:gd name="T24" fmla="*/ 69 w 69"/>
                <a:gd name="T25"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89">
                  <a:moveTo>
                    <a:pt x="69" y="89"/>
                  </a:moveTo>
                  <a:lnTo>
                    <a:pt x="58" y="89"/>
                  </a:lnTo>
                  <a:lnTo>
                    <a:pt x="58" y="47"/>
                  </a:lnTo>
                  <a:lnTo>
                    <a:pt x="11" y="47"/>
                  </a:lnTo>
                  <a:lnTo>
                    <a:pt x="11" y="89"/>
                  </a:lnTo>
                  <a:lnTo>
                    <a:pt x="0" y="89"/>
                  </a:lnTo>
                  <a:lnTo>
                    <a:pt x="0" y="0"/>
                  </a:lnTo>
                  <a:lnTo>
                    <a:pt x="11" y="0"/>
                  </a:lnTo>
                  <a:lnTo>
                    <a:pt x="11" y="38"/>
                  </a:lnTo>
                  <a:lnTo>
                    <a:pt x="58" y="38"/>
                  </a:lnTo>
                  <a:lnTo>
                    <a:pt x="58" y="0"/>
                  </a:lnTo>
                  <a:lnTo>
                    <a:pt x="69" y="0"/>
                  </a:lnTo>
                  <a:lnTo>
                    <a:pt x="69" y="89"/>
                  </a:lnTo>
                  <a:close/>
                </a:path>
              </a:pathLst>
            </a:custGeom>
            <a:solidFill>
              <a:srgbClr val="1F77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 name="Oval 9">
              <a:extLst>
                <a:ext uri="{FF2B5EF4-FFF2-40B4-BE49-F238E27FC236}">
                  <a16:creationId xmlns:a16="http://schemas.microsoft.com/office/drawing/2014/main" id="{93303D09-9726-4604-B74D-A6DCD8D25AAB}"/>
                </a:ext>
              </a:extLst>
            </p:cNvPr>
            <p:cNvSpPr>
              <a:spLocks noChangeArrowheads="1"/>
            </p:cNvSpPr>
            <p:nvPr/>
          </p:nvSpPr>
          <p:spPr bwMode="auto">
            <a:xfrm>
              <a:off x="5514" y="3010"/>
              <a:ext cx="331" cy="331"/>
            </a:xfrm>
            <a:prstGeom prst="ellipse">
              <a:avLst/>
            </a:prstGeom>
            <a:solidFill>
              <a:srgbClr val="FFFFFF"/>
            </a:solidFill>
            <a:ln w="41275" cap="flat">
              <a:solidFill>
                <a:srgbClr val="FF770E"/>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13" name="Rectangle 10">
              <a:extLst>
                <a:ext uri="{FF2B5EF4-FFF2-40B4-BE49-F238E27FC236}">
                  <a16:creationId xmlns:a16="http://schemas.microsoft.com/office/drawing/2014/main" id="{A8AE46F9-EA1D-4F29-A72C-AFA49B85F099}"/>
                </a:ext>
              </a:extLst>
            </p:cNvPr>
            <p:cNvSpPr>
              <a:spLocks noChangeArrowheads="1"/>
            </p:cNvSpPr>
            <p:nvPr/>
          </p:nvSpPr>
          <p:spPr bwMode="auto">
            <a:xfrm>
              <a:off x="5674" y="3131"/>
              <a:ext cx="10" cy="89"/>
            </a:xfrm>
            <a:prstGeom prst="rect">
              <a:avLst/>
            </a:prstGeom>
            <a:solidFill>
              <a:srgbClr val="FF770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 name="Oval 11">
              <a:extLst>
                <a:ext uri="{FF2B5EF4-FFF2-40B4-BE49-F238E27FC236}">
                  <a16:creationId xmlns:a16="http://schemas.microsoft.com/office/drawing/2014/main" id="{D2F57530-61FF-4622-B87A-03DCF8F40ACD}"/>
                </a:ext>
              </a:extLst>
            </p:cNvPr>
            <p:cNvSpPr>
              <a:spLocks noChangeArrowheads="1"/>
            </p:cNvSpPr>
            <p:nvPr/>
          </p:nvSpPr>
          <p:spPr bwMode="auto">
            <a:xfrm>
              <a:off x="6056" y="3010"/>
              <a:ext cx="331" cy="331"/>
            </a:xfrm>
            <a:prstGeom prst="ellipse">
              <a:avLst/>
            </a:prstGeom>
            <a:solidFill>
              <a:srgbClr val="FFFFFF"/>
            </a:solidFill>
            <a:ln w="41275" cap="flat">
              <a:solidFill>
                <a:srgbClr val="2CA02C"/>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15" name="Freeform 12">
              <a:extLst>
                <a:ext uri="{FF2B5EF4-FFF2-40B4-BE49-F238E27FC236}">
                  <a16:creationId xmlns:a16="http://schemas.microsoft.com/office/drawing/2014/main" id="{95FA675A-FFAB-46C1-9C47-B3815E1D5C6A}"/>
                </a:ext>
              </a:extLst>
            </p:cNvPr>
            <p:cNvSpPr>
              <a:spLocks/>
            </p:cNvSpPr>
            <p:nvPr/>
          </p:nvSpPr>
          <p:spPr bwMode="auto">
            <a:xfrm>
              <a:off x="6206" y="3119"/>
              <a:ext cx="32" cy="113"/>
            </a:xfrm>
            <a:custGeom>
              <a:avLst/>
              <a:gdLst>
                <a:gd name="T0" fmla="*/ 29 w 102"/>
                <a:gd name="T1" fmla="*/ 361 h 361"/>
                <a:gd name="T2" fmla="*/ 0 w 102"/>
                <a:gd name="T3" fmla="*/ 356 h 361"/>
                <a:gd name="T4" fmla="*/ 0 w 102"/>
                <a:gd name="T5" fmla="*/ 327 h 361"/>
                <a:gd name="T6" fmla="*/ 29 w 102"/>
                <a:gd name="T7" fmla="*/ 331 h 361"/>
                <a:gd name="T8" fmla="*/ 59 w 102"/>
                <a:gd name="T9" fmla="*/ 319 h 361"/>
                <a:gd name="T10" fmla="*/ 69 w 102"/>
                <a:gd name="T11" fmla="*/ 286 h 361"/>
                <a:gd name="T12" fmla="*/ 69 w 102"/>
                <a:gd name="T13" fmla="*/ 0 h 361"/>
                <a:gd name="T14" fmla="*/ 102 w 102"/>
                <a:gd name="T15" fmla="*/ 0 h 361"/>
                <a:gd name="T16" fmla="*/ 102 w 102"/>
                <a:gd name="T17" fmla="*/ 283 h 361"/>
                <a:gd name="T18" fmla="*/ 83 w 102"/>
                <a:gd name="T19" fmla="*/ 340 h 361"/>
                <a:gd name="T20" fmla="*/ 29 w 102"/>
                <a:gd name="T21" fmla="*/ 36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361">
                  <a:moveTo>
                    <a:pt x="29" y="361"/>
                  </a:moveTo>
                  <a:cubicBezTo>
                    <a:pt x="17" y="361"/>
                    <a:pt x="7" y="359"/>
                    <a:pt x="0" y="356"/>
                  </a:cubicBezTo>
                  <a:lnTo>
                    <a:pt x="0" y="327"/>
                  </a:lnTo>
                  <a:cubicBezTo>
                    <a:pt x="10" y="330"/>
                    <a:pt x="19" y="331"/>
                    <a:pt x="29" y="331"/>
                  </a:cubicBezTo>
                  <a:cubicBezTo>
                    <a:pt x="42" y="331"/>
                    <a:pt x="52" y="327"/>
                    <a:pt x="59" y="319"/>
                  </a:cubicBezTo>
                  <a:cubicBezTo>
                    <a:pt x="65" y="312"/>
                    <a:pt x="69" y="300"/>
                    <a:pt x="69" y="286"/>
                  </a:cubicBezTo>
                  <a:lnTo>
                    <a:pt x="69" y="0"/>
                  </a:lnTo>
                  <a:lnTo>
                    <a:pt x="102" y="0"/>
                  </a:lnTo>
                  <a:lnTo>
                    <a:pt x="102" y="283"/>
                  </a:lnTo>
                  <a:cubicBezTo>
                    <a:pt x="102" y="308"/>
                    <a:pt x="96" y="327"/>
                    <a:pt x="83" y="340"/>
                  </a:cubicBezTo>
                  <a:cubicBezTo>
                    <a:pt x="71" y="354"/>
                    <a:pt x="53" y="361"/>
                    <a:pt x="29" y="361"/>
                  </a:cubicBezTo>
                  <a:close/>
                </a:path>
              </a:pathLst>
            </a:custGeom>
            <a:solidFill>
              <a:srgbClr val="2CA0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 name="Oval 13">
              <a:extLst>
                <a:ext uri="{FF2B5EF4-FFF2-40B4-BE49-F238E27FC236}">
                  <a16:creationId xmlns:a16="http://schemas.microsoft.com/office/drawing/2014/main" id="{6CE2D95E-281A-433B-A306-8B74182BE16A}"/>
                </a:ext>
              </a:extLst>
            </p:cNvPr>
            <p:cNvSpPr>
              <a:spLocks noChangeArrowheads="1"/>
            </p:cNvSpPr>
            <p:nvPr/>
          </p:nvSpPr>
          <p:spPr bwMode="auto">
            <a:xfrm>
              <a:off x="6976" y="3010"/>
              <a:ext cx="331" cy="331"/>
            </a:xfrm>
            <a:prstGeom prst="ellipse">
              <a:avLst/>
            </a:prstGeom>
            <a:solidFill>
              <a:srgbClr val="FFFFFF"/>
            </a:solidFill>
            <a:ln w="41275" cap="flat">
              <a:solidFill>
                <a:srgbClr val="D62728"/>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FC0A446F-808B-4553-8E9D-7AE1EDBA8742}"/>
                </a:ext>
              </a:extLst>
            </p:cNvPr>
            <p:cNvSpPr>
              <a:spLocks/>
            </p:cNvSpPr>
            <p:nvPr/>
          </p:nvSpPr>
          <p:spPr bwMode="auto">
            <a:xfrm>
              <a:off x="7109" y="3131"/>
              <a:ext cx="65" cy="89"/>
            </a:xfrm>
            <a:custGeom>
              <a:avLst/>
              <a:gdLst>
                <a:gd name="T0" fmla="*/ 65 w 65"/>
                <a:gd name="T1" fmla="*/ 89 h 89"/>
                <a:gd name="T2" fmla="*/ 53 w 65"/>
                <a:gd name="T3" fmla="*/ 89 h 89"/>
                <a:gd name="T4" fmla="*/ 20 w 65"/>
                <a:gd name="T5" fmla="*/ 46 h 89"/>
                <a:gd name="T6" fmla="*/ 10 w 65"/>
                <a:gd name="T7" fmla="*/ 54 h 89"/>
                <a:gd name="T8" fmla="*/ 10 w 65"/>
                <a:gd name="T9" fmla="*/ 89 h 89"/>
                <a:gd name="T10" fmla="*/ 0 w 65"/>
                <a:gd name="T11" fmla="*/ 89 h 89"/>
                <a:gd name="T12" fmla="*/ 0 w 65"/>
                <a:gd name="T13" fmla="*/ 0 h 89"/>
                <a:gd name="T14" fmla="*/ 10 w 65"/>
                <a:gd name="T15" fmla="*/ 0 h 89"/>
                <a:gd name="T16" fmla="*/ 10 w 65"/>
                <a:gd name="T17" fmla="*/ 44 h 89"/>
                <a:gd name="T18" fmla="*/ 51 w 65"/>
                <a:gd name="T19" fmla="*/ 0 h 89"/>
                <a:gd name="T20" fmla="*/ 64 w 65"/>
                <a:gd name="T21" fmla="*/ 0 h 89"/>
                <a:gd name="T22" fmla="*/ 27 w 65"/>
                <a:gd name="T23" fmla="*/ 39 h 89"/>
                <a:gd name="T24" fmla="*/ 65 w 65"/>
                <a:gd name="T25"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89">
                  <a:moveTo>
                    <a:pt x="65" y="89"/>
                  </a:moveTo>
                  <a:lnTo>
                    <a:pt x="53" y="89"/>
                  </a:lnTo>
                  <a:lnTo>
                    <a:pt x="20" y="46"/>
                  </a:lnTo>
                  <a:lnTo>
                    <a:pt x="10" y="54"/>
                  </a:lnTo>
                  <a:lnTo>
                    <a:pt x="10" y="89"/>
                  </a:lnTo>
                  <a:lnTo>
                    <a:pt x="0" y="89"/>
                  </a:lnTo>
                  <a:lnTo>
                    <a:pt x="0" y="0"/>
                  </a:lnTo>
                  <a:lnTo>
                    <a:pt x="10" y="0"/>
                  </a:lnTo>
                  <a:lnTo>
                    <a:pt x="10" y="44"/>
                  </a:lnTo>
                  <a:lnTo>
                    <a:pt x="51" y="0"/>
                  </a:lnTo>
                  <a:lnTo>
                    <a:pt x="64" y="0"/>
                  </a:lnTo>
                  <a:lnTo>
                    <a:pt x="27" y="39"/>
                  </a:lnTo>
                  <a:lnTo>
                    <a:pt x="65" y="89"/>
                  </a:lnTo>
                  <a:close/>
                </a:path>
              </a:pathLst>
            </a:custGeom>
            <a:solidFill>
              <a:srgbClr val="D627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pic>
        <p:nvPicPr>
          <p:cNvPr id="39" name="Graphic 38">
            <a:extLst>
              <a:ext uri="{FF2B5EF4-FFF2-40B4-BE49-F238E27FC236}">
                <a16:creationId xmlns:a16="http://schemas.microsoft.com/office/drawing/2014/main" id="{624F5679-3620-4C5E-8DAD-9F35710994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2014" y="3194051"/>
            <a:ext cx="6437312" cy="2413992"/>
          </a:xfrm>
          <a:prstGeom prst="rect">
            <a:avLst/>
          </a:prstGeom>
        </p:spPr>
      </p:pic>
    </p:spTree>
    <p:extLst>
      <p:ext uri="{BB962C8B-B14F-4D97-AF65-F5344CB8AC3E}">
        <p14:creationId xmlns:p14="http://schemas.microsoft.com/office/powerpoint/2010/main" val="3212582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71F3D8-A434-4F71-ABF6-7BF6F4AA9439}"/>
              </a:ext>
            </a:extLst>
          </p:cNvPr>
          <p:cNvSpPr txBox="1"/>
          <p:nvPr/>
        </p:nvSpPr>
        <p:spPr>
          <a:xfrm>
            <a:off x="668552" y="567919"/>
            <a:ext cx="10666198" cy="2523768"/>
          </a:xfrm>
          <a:prstGeom prst="rect">
            <a:avLst/>
          </a:prstGeom>
          <a:noFill/>
        </p:spPr>
        <p:txBody>
          <a:bodyPr wrap="square" rtlCol="0">
            <a:spAutoFit/>
          </a:bodyPr>
          <a:lstStyle/>
          <a:p>
            <a:r>
              <a:rPr lang="en-GB" sz="3600" dirty="0">
                <a:solidFill>
                  <a:srgbClr val="C00000"/>
                </a:solidFill>
                <a:latin typeface="Segoe UI Light" panose="020B0502040204020203" pitchFamily="34" charset="0"/>
                <a:ea typeface="Open Sans Light" panose="020B0306030504020204" pitchFamily="34" charset="0"/>
                <a:cs typeface="Segoe UI Light" panose="020B0502040204020203" pitchFamily="34" charset="0"/>
              </a:rPr>
              <a:t>Shocks</a:t>
            </a:r>
          </a:p>
          <a:p>
            <a:endParaRPr lang="en-GB" sz="1400" dirty="0">
              <a:solidFill>
                <a:srgbClr val="C00000"/>
              </a:solidFill>
              <a:latin typeface="Segoe UI Light" panose="020B0502040204020203" pitchFamily="34" charset="0"/>
              <a:ea typeface="Open Sans Light" panose="020B0306030504020204" pitchFamily="34" charset="0"/>
              <a:cs typeface="Segoe UI Light" panose="020B0502040204020203" pitchFamily="34" charset="0"/>
            </a:endParaRPr>
          </a:p>
          <a:p>
            <a:r>
              <a:rPr lang="en-GB" dirty="0">
                <a:solidFill>
                  <a:schemeClr val="bg2">
                    <a:lumMod val="25000"/>
                  </a:schemeClr>
                </a:solidFill>
                <a:latin typeface="Segoe UI Light" panose="020B0502040204020203" pitchFamily="34" charset="0"/>
                <a:ea typeface="Open Sans Light" panose="020B0306030504020204" pitchFamily="34" charset="0"/>
                <a:cs typeface="Segoe UI Light" panose="020B0502040204020203" pitchFamily="34" charset="0"/>
              </a:rPr>
              <a:t>On every trial, one terminal state will be associated with a shock</a:t>
            </a:r>
          </a:p>
          <a:p>
            <a:endParaRPr lang="en-GB" dirty="0">
              <a:solidFill>
                <a:schemeClr val="bg2">
                  <a:lumMod val="25000"/>
                </a:schemeClr>
              </a:solidFill>
              <a:latin typeface="Segoe UI Light" panose="020B0502040204020203" pitchFamily="34" charset="0"/>
              <a:ea typeface="Open Sans Light" panose="020B0306030504020204" pitchFamily="34" charset="0"/>
              <a:cs typeface="Segoe UI Light" panose="020B0502040204020203" pitchFamily="34" charset="0"/>
            </a:endParaRPr>
          </a:p>
          <a:p>
            <a:r>
              <a:rPr lang="en-GB" dirty="0">
                <a:solidFill>
                  <a:schemeClr val="bg2">
                    <a:lumMod val="25000"/>
                  </a:schemeClr>
                </a:solidFill>
                <a:latin typeface="Segoe UI Light" panose="020B0502040204020203" pitchFamily="34" charset="0"/>
                <a:ea typeface="Open Sans Light" panose="020B0306030504020204" pitchFamily="34" charset="0"/>
                <a:cs typeface="Segoe UI Light" panose="020B0502040204020203" pitchFamily="34" charset="0"/>
              </a:rPr>
              <a:t>This state will remain shocked for ~2-6 trials, such that some learning of shock locations is required but it still changes frequently enough that subjects will take shocked trajectories relatively often</a:t>
            </a:r>
          </a:p>
          <a:p>
            <a:endParaRPr lang="en-GB" dirty="0">
              <a:latin typeface="Segoe UI Light" panose="020B0502040204020203" pitchFamily="34" charset="0"/>
              <a:ea typeface="Open Sans Light" panose="020B0306030504020204" pitchFamily="34" charset="0"/>
              <a:cs typeface="Segoe UI Light" panose="020B0502040204020203" pitchFamily="34" charset="0"/>
            </a:endParaRPr>
          </a:p>
          <a:p>
            <a:endParaRPr lang="en-GB" dirty="0">
              <a:latin typeface="Segoe UI Light" panose="020B0502040204020203" pitchFamily="34" charset="0"/>
              <a:ea typeface="Open Sans Light" panose="020B0306030504020204" pitchFamily="34" charset="0"/>
              <a:cs typeface="Segoe UI Light" panose="020B0502040204020203" pitchFamily="34" charset="0"/>
            </a:endParaRPr>
          </a:p>
        </p:txBody>
      </p:sp>
      <p:pic>
        <p:nvPicPr>
          <p:cNvPr id="3" name="Graphic 2">
            <a:extLst>
              <a:ext uri="{FF2B5EF4-FFF2-40B4-BE49-F238E27FC236}">
                <a16:creationId xmlns:a16="http://schemas.microsoft.com/office/drawing/2014/main" id="{5018033C-A9E4-4389-B051-3C621B7893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9650" y="3209925"/>
            <a:ext cx="7315200" cy="2743200"/>
          </a:xfrm>
          <a:prstGeom prst="rect">
            <a:avLst/>
          </a:prstGeom>
        </p:spPr>
      </p:pic>
      <p:grpSp>
        <p:nvGrpSpPr>
          <p:cNvPr id="36" name="Group 4">
            <a:extLst>
              <a:ext uri="{FF2B5EF4-FFF2-40B4-BE49-F238E27FC236}">
                <a16:creationId xmlns:a16="http://schemas.microsoft.com/office/drawing/2014/main" id="{6C33DA9B-6C31-444B-B9DE-C5911FF40303}"/>
              </a:ext>
            </a:extLst>
          </p:cNvPr>
          <p:cNvGrpSpPr>
            <a:grpSpLocks noChangeAspect="1"/>
          </p:cNvGrpSpPr>
          <p:nvPr/>
        </p:nvGrpSpPr>
        <p:grpSpPr bwMode="auto">
          <a:xfrm>
            <a:off x="8934449" y="3387009"/>
            <a:ext cx="2484439" cy="2126379"/>
            <a:chOff x="4594" y="1019"/>
            <a:chExt cx="2713" cy="2322"/>
          </a:xfrm>
        </p:grpSpPr>
        <p:sp>
          <p:nvSpPr>
            <p:cNvPr id="37" name="Oval 7">
              <a:extLst>
                <a:ext uri="{FF2B5EF4-FFF2-40B4-BE49-F238E27FC236}">
                  <a16:creationId xmlns:a16="http://schemas.microsoft.com/office/drawing/2014/main" id="{6975F11B-B416-4C0D-B6C4-BA77278EAA19}"/>
                </a:ext>
              </a:extLst>
            </p:cNvPr>
            <p:cNvSpPr>
              <a:spLocks noChangeArrowheads="1"/>
            </p:cNvSpPr>
            <p:nvPr/>
          </p:nvSpPr>
          <p:spPr bwMode="auto">
            <a:xfrm>
              <a:off x="5054" y="1683"/>
              <a:ext cx="331" cy="330"/>
            </a:xfrm>
            <a:prstGeom prst="ellipse">
              <a:avLst/>
            </a:prstGeom>
            <a:solidFill>
              <a:srgbClr val="FFFFFF"/>
            </a:solidFill>
            <a:ln w="41275" cap="flat">
              <a:solidFill>
                <a:srgbClr val="B4B4B4"/>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8" name="Oval 8">
              <a:extLst>
                <a:ext uri="{FF2B5EF4-FFF2-40B4-BE49-F238E27FC236}">
                  <a16:creationId xmlns:a16="http://schemas.microsoft.com/office/drawing/2014/main" id="{6249716D-24F8-40E5-B5D0-ACDCCE89FC0A}"/>
                </a:ext>
              </a:extLst>
            </p:cNvPr>
            <p:cNvSpPr>
              <a:spLocks noChangeArrowheads="1"/>
            </p:cNvSpPr>
            <p:nvPr/>
          </p:nvSpPr>
          <p:spPr bwMode="auto">
            <a:xfrm>
              <a:off x="5785" y="1019"/>
              <a:ext cx="331" cy="331"/>
            </a:xfrm>
            <a:prstGeom prst="ellipse">
              <a:avLst/>
            </a:prstGeom>
            <a:solidFill>
              <a:srgbClr val="FFFFFF"/>
            </a:solidFill>
            <a:ln w="41275" cap="flat">
              <a:solidFill>
                <a:srgbClr val="B4B4B4"/>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0" name="Oval 15">
              <a:extLst>
                <a:ext uri="{FF2B5EF4-FFF2-40B4-BE49-F238E27FC236}">
                  <a16:creationId xmlns:a16="http://schemas.microsoft.com/office/drawing/2014/main" id="{7E8B593F-3B85-4A90-8DDE-AA8EEF72DA4D}"/>
                </a:ext>
              </a:extLst>
            </p:cNvPr>
            <p:cNvSpPr>
              <a:spLocks noChangeArrowheads="1"/>
            </p:cNvSpPr>
            <p:nvPr/>
          </p:nvSpPr>
          <p:spPr bwMode="auto">
            <a:xfrm>
              <a:off x="6516" y="1683"/>
              <a:ext cx="331" cy="330"/>
            </a:xfrm>
            <a:prstGeom prst="ellipse">
              <a:avLst/>
            </a:prstGeom>
            <a:solidFill>
              <a:srgbClr val="FFFFFF"/>
            </a:solidFill>
            <a:ln w="41275" cap="flat">
              <a:solidFill>
                <a:srgbClr val="B4B4B4"/>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1" name="Line 16">
              <a:extLst>
                <a:ext uri="{FF2B5EF4-FFF2-40B4-BE49-F238E27FC236}">
                  <a16:creationId xmlns:a16="http://schemas.microsoft.com/office/drawing/2014/main" id="{87BBFAFB-EC6F-452F-A29F-96F98D98A4C5}"/>
                </a:ext>
              </a:extLst>
            </p:cNvPr>
            <p:cNvSpPr>
              <a:spLocks noChangeShapeType="1"/>
            </p:cNvSpPr>
            <p:nvPr/>
          </p:nvSpPr>
          <p:spPr bwMode="auto">
            <a:xfrm flipH="1">
              <a:off x="5338" y="1288"/>
              <a:ext cx="476" cy="432"/>
            </a:xfrm>
            <a:prstGeom prst="line">
              <a:avLst/>
            </a:prstGeom>
            <a:noFill/>
            <a:ln w="53975" cap="flat">
              <a:solidFill>
                <a:srgbClr val="B4B4B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2" name="Line 17">
              <a:extLst>
                <a:ext uri="{FF2B5EF4-FFF2-40B4-BE49-F238E27FC236}">
                  <a16:creationId xmlns:a16="http://schemas.microsoft.com/office/drawing/2014/main" id="{FD15B40C-6163-424C-8EA8-133C889D0601}"/>
                </a:ext>
              </a:extLst>
            </p:cNvPr>
            <p:cNvSpPr>
              <a:spLocks noChangeShapeType="1"/>
            </p:cNvSpPr>
            <p:nvPr/>
          </p:nvSpPr>
          <p:spPr bwMode="auto">
            <a:xfrm>
              <a:off x="6085" y="1288"/>
              <a:ext cx="477" cy="432"/>
            </a:xfrm>
            <a:prstGeom prst="line">
              <a:avLst/>
            </a:prstGeom>
            <a:noFill/>
            <a:ln w="53975" cap="flat">
              <a:solidFill>
                <a:srgbClr val="B4B4B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3" name="Line 18">
              <a:extLst>
                <a:ext uri="{FF2B5EF4-FFF2-40B4-BE49-F238E27FC236}">
                  <a16:creationId xmlns:a16="http://schemas.microsoft.com/office/drawing/2014/main" id="{EEA9922D-099C-4BF0-AB1C-965C88145602}"/>
                </a:ext>
              </a:extLst>
            </p:cNvPr>
            <p:cNvSpPr>
              <a:spLocks noChangeShapeType="1"/>
            </p:cNvSpPr>
            <p:nvPr/>
          </p:nvSpPr>
          <p:spPr bwMode="auto">
            <a:xfrm flipH="1">
              <a:off x="4801" y="2012"/>
              <a:ext cx="373" cy="999"/>
            </a:xfrm>
            <a:prstGeom prst="line">
              <a:avLst/>
            </a:prstGeom>
            <a:noFill/>
            <a:ln w="53975" cap="flat">
              <a:solidFill>
                <a:srgbClr val="B4B4B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4" name="Oval 19">
              <a:extLst>
                <a:ext uri="{FF2B5EF4-FFF2-40B4-BE49-F238E27FC236}">
                  <a16:creationId xmlns:a16="http://schemas.microsoft.com/office/drawing/2014/main" id="{884502D9-0B7D-4F3F-8E2F-0EDCFCDB6C55}"/>
                </a:ext>
              </a:extLst>
            </p:cNvPr>
            <p:cNvSpPr>
              <a:spLocks noChangeArrowheads="1"/>
            </p:cNvSpPr>
            <p:nvPr/>
          </p:nvSpPr>
          <p:spPr bwMode="auto">
            <a:xfrm>
              <a:off x="4824" y="2346"/>
              <a:ext cx="331" cy="331"/>
            </a:xfrm>
            <a:prstGeom prst="ellipse">
              <a:avLst/>
            </a:prstGeom>
            <a:solidFill>
              <a:srgbClr val="FFFFFF"/>
            </a:solidFill>
            <a:ln w="41275" cap="flat">
              <a:solidFill>
                <a:srgbClr val="B4B4B4"/>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5" name="Line 20">
              <a:extLst>
                <a:ext uri="{FF2B5EF4-FFF2-40B4-BE49-F238E27FC236}">
                  <a16:creationId xmlns:a16="http://schemas.microsoft.com/office/drawing/2014/main" id="{B56F234C-A5AD-426C-9D22-87F725955D75}"/>
                </a:ext>
              </a:extLst>
            </p:cNvPr>
            <p:cNvSpPr>
              <a:spLocks noChangeShapeType="1"/>
            </p:cNvSpPr>
            <p:nvPr/>
          </p:nvSpPr>
          <p:spPr bwMode="auto">
            <a:xfrm>
              <a:off x="5271" y="2012"/>
              <a:ext cx="373" cy="999"/>
            </a:xfrm>
            <a:prstGeom prst="line">
              <a:avLst/>
            </a:prstGeom>
            <a:noFill/>
            <a:ln w="53975" cap="flat">
              <a:solidFill>
                <a:srgbClr val="B4B4B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6" name="Oval 21">
              <a:extLst>
                <a:ext uri="{FF2B5EF4-FFF2-40B4-BE49-F238E27FC236}">
                  <a16:creationId xmlns:a16="http://schemas.microsoft.com/office/drawing/2014/main" id="{9FC87A2D-2271-4616-9166-ACA31837C90F}"/>
                </a:ext>
              </a:extLst>
            </p:cNvPr>
            <p:cNvSpPr>
              <a:spLocks noChangeArrowheads="1"/>
            </p:cNvSpPr>
            <p:nvPr/>
          </p:nvSpPr>
          <p:spPr bwMode="auto">
            <a:xfrm>
              <a:off x="5284" y="2346"/>
              <a:ext cx="331" cy="331"/>
            </a:xfrm>
            <a:prstGeom prst="ellipse">
              <a:avLst/>
            </a:prstGeom>
            <a:solidFill>
              <a:srgbClr val="FFFFFF"/>
            </a:solidFill>
            <a:ln w="41275" cap="flat">
              <a:solidFill>
                <a:srgbClr val="B4B4B4"/>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7" name="Line 22">
              <a:extLst>
                <a:ext uri="{FF2B5EF4-FFF2-40B4-BE49-F238E27FC236}">
                  <a16:creationId xmlns:a16="http://schemas.microsoft.com/office/drawing/2014/main" id="{FA53F183-D452-4C72-B359-4FB3CE1FCB37}"/>
                </a:ext>
              </a:extLst>
            </p:cNvPr>
            <p:cNvSpPr>
              <a:spLocks noChangeShapeType="1"/>
            </p:cNvSpPr>
            <p:nvPr/>
          </p:nvSpPr>
          <p:spPr bwMode="auto">
            <a:xfrm flipH="1">
              <a:off x="6266" y="2012"/>
              <a:ext cx="373" cy="999"/>
            </a:xfrm>
            <a:prstGeom prst="line">
              <a:avLst/>
            </a:prstGeom>
            <a:noFill/>
            <a:ln w="53975" cap="flat">
              <a:solidFill>
                <a:srgbClr val="B4B4B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8" name="Line 23">
              <a:extLst>
                <a:ext uri="{FF2B5EF4-FFF2-40B4-BE49-F238E27FC236}">
                  <a16:creationId xmlns:a16="http://schemas.microsoft.com/office/drawing/2014/main" id="{D1F208ED-09D1-4DDC-90FB-05C120AAD86C}"/>
                </a:ext>
              </a:extLst>
            </p:cNvPr>
            <p:cNvSpPr>
              <a:spLocks noChangeShapeType="1"/>
            </p:cNvSpPr>
            <p:nvPr/>
          </p:nvSpPr>
          <p:spPr bwMode="auto">
            <a:xfrm>
              <a:off x="6737" y="2012"/>
              <a:ext cx="373" cy="999"/>
            </a:xfrm>
            <a:prstGeom prst="line">
              <a:avLst/>
            </a:prstGeom>
            <a:noFill/>
            <a:ln w="53975" cap="flat">
              <a:solidFill>
                <a:srgbClr val="B4B4B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9" name="Oval 24">
              <a:extLst>
                <a:ext uri="{FF2B5EF4-FFF2-40B4-BE49-F238E27FC236}">
                  <a16:creationId xmlns:a16="http://schemas.microsoft.com/office/drawing/2014/main" id="{3F6EC74A-B5D3-4BEB-A19A-5473F9D20A7C}"/>
                </a:ext>
              </a:extLst>
            </p:cNvPr>
            <p:cNvSpPr>
              <a:spLocks noChangeArrowheads="1"/>
            </p:cNvSpPr>
            <p:nvPr/>
          </p:nvSpPr>
          <p:spPr bwMode="auto">
            <a:xfrm>
              <a:off x="6286" y="2346"/>
              <a:ext cx="331" cy="331"/>
            </a:xfrm>
            <a:prstGeom prst="ellipse">
              <a:avLst/>
            </a:prstGeom>
            <a:solidFill>
              <a:srgbClr val="FFFFFF"/>
            </a:solidFill>
            <a:ln w="41275" cap="flat">
              <a:solidFill>
                <a:srgbClr val="B4B4B4"/>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50" name="Oval 25">
              <a:extLst>
                <a:ext uri="{FF2B5EF4-FFF2-40B4-BE49-F238E27FC236}">
                  <a16:creationId xmlns:a16="http://schemas.microsoft.com/office/drawing/2014/main" id="{AD1243F4-A135-47E0-8520-E2E8E1D3AD96}"/>
                </a:ext>
              </a:extLst>
            </p:cNvPr>
            <p:cNvSpPr>
              <a:spLocks noChangeArrowheads="1"/>
            </p:cNvSpPr>
            <p:nvPr/>
          </p:nvSpPr>
          <p:spPr bwMode="auto">
            <a:xfrm>
              <a:off x="6746" y="2346"/>
              <a:ext cx="331" cy="331"/>
            </a:xfrm>
            <a:prstGeom prst="ellipse">
              <a:avLst/>
            </a:prstGeom>
            <a:solidFill>
              <a:srgbClr val="FFFFFF"/>
            </a:solidFill>
            <a:ln w="41275" cap="flat">
              <a:solidFill>
                <a:srgbClr val="B4B4B4"/>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51" name="Freeform 26">
              <a:extLst>
                <a:ext uri="{FF2B5EF4-FFF2-40B4-BE49-F238E27FC236}">
                  <a16:creationId xmlns:a16="http://schemas.microsoft.com/office/drawing/2014/main" id="{623697C6-5534-468E-AB36-70A8C071F213}"/>
                </a:ext>
              </a:extLst>
            </p:cNvPr>
            <p:cNvSpPr>
              <a:spLocks noEditPoints="1"/>
            </p:cNvSpPr>
            <p:nvPr/>
          </p:nvSpPr>
          <p:spPr bwMode="auto">
            <a:xfrm>
              <a:off x="5911" y="1139"/>
              <a:ext cx="79" cy="90"/>
            </a:xfrm>
            <a:custGeom>
              <a:avLst/>
              <a:gdLst>
                <a:gd name="T0" fmla="*/ 218 w 253"/>
                <a:gd name="T1" fmla="*/ 287 h 287"/>
                <a:gd name="T2" fmla="*/ 183 w 253"/>
                <a:gd name="T3" fmla="*/ 196 h 287"/>
                <a:gd name="T4" fmla="*/ 68 w 253"/>
                <a:gd name="T5" fmla="*/ 196 h 287"/>
                <a:gd name="T6" fmla="*/ 33 w 253"/>
                <a:gd name="T7" fmla="*/ 287 h 287"/>
                <a:gd name="T8" fmla="*/ 0 w 253"/>
                <a:gd name="T9" fmla="*/ 287 h 287"/>
                <a:gd name="T10" fmla="*/ 113 w 253"/>
                <a:gd name="T11" fmla="*/ 0 h 287"/>
                <a:gd name="T12" fmla="*/ 141 w 253"/>
                <a:gd name="T13" fmla="*/ 0 h 287"/>
                <a:gd name="T14" fmla="*/ 253 w 253"/>
                <a:gd name="T15" fmla="*/ 287 h 287"/>
                <a:gd name="T16" fmla="*/ 218 w 253"/>
                <a:gd name="T17" fmla="*/ 287 h 287"/>
                <a:gd name="T18" fmla="*/ 173 w 253"/>
                <a:gd name="T19" fmla="*/ 166 h 287"/>
                <a:gd name="T20" fmla="*/ 139 w 253"/>
                <a:gd name="T21" fmla="*/ 78 h 287"/>
                <a:gd name="T22" fmla="*/ 126 w 253"/>
                <a:gd name="T23" fmla="*/ 36 h 287"/>
                <a:gd name="T24" fmla="*/ 114 w 253"/>
                <a:gd name="T25" fmla="*/ 78 h 287"/>
                <a:gd name="T26" fmla="*/ 80 w 253"/>
                <a:gd name="T27" fmla="*/ 166 h 287"/>
                <a:gd name="T28" fmla="*/ 173 w 253"/>
                <a:gd name="T29" fmla="*/ 166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3" h="287">
                  <a:moveTo>
                    <a:pt x="218" y="287"/>
                  </a:moveTo>
                  <a:lnTo>
                    <a:pt x="183" y="196"/>
                  </a:lnTo>
                  <a:lnTo>
                    <a:pt x="68" y="196"/>
                  </a:lnTo>
                  <a:lnTo>
                    <a:pt x="33" y="287"/>
                  </a:lnTo>
                  <a:lnTo>
                    <a:pt x="0" y="287"/>
                  </a:lnTo>
                  <a:lnTo>
                    <a:pt x="113" y="0"/>
                  </a:lnTo>
                  <a:lnTo>
                    <a:pt x="141" y="0"/>
                  </a:lnTo>
                  <a:lnTo>
                    <a:pt x="253" y="287"/>
                  </a:lnTo>
                  <a:lnTo>
                    <a:pt x="218" y="287"/>
                  </a:lnTo>
                  <a:close/>
                  <a:moveTo>
                    <a:pt x="173" y="166"/>
                  </a:moveTo>
                  <a:lnTo>
                    <a:pt x="139" y="78"/>
                  </a:lnTo>
                  <a:cubicBezTo>
                    <a:pt x="135" y="66"/>
                    <a:pt x="131" y="53"/>
                    <a:pt x="126" y="36"/>
                  </a:cubicBezTo>
                  <a:cubicBezTo>
                    <a:pt x="123" y="49"/>
                    <a:pt x="119" y="63"/>
                    <a:pt x="114" y="78"/>
                  </a:cubicBezTo>
                  <a:lnTo>
                    <a:pt x="80" y="166"/>
                  </a:lnTo>
                  <a:lnTo>
                    <a:pt x="173" y="166"/>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 name="Freeform 27">
              <a:extLst>
                <a:ext uri="{FF2B5EF4-FFF2-40B4-BE49-F238E27FC236}">
                  <a16:creationId xmlns:a16="http://schemas.microsoft.com/office/drawing/2014/main" id="{9ECBDB43-C48A-4CD9-998F-59F380D3C1F3}"/>
                </a:ext>
              </a:extLst>
            </p:cNvPr>
            <p:cNvSpPr>
              <a:spLocks noEditPoints="1"/>
            </p:cNvSpPr>
            <p:nvPr/>
          </p:nvSpPr>
          <p:spPr bwMode="auto">
            <a:xfrm>
              <a:off x="5188" y="1803"/>
              <a:ext cx="63" cy="90"/>
            </a:xfrm>
            <a:custGeom>
              <a:avLst/>
              <a:gdLst>
                <a:gd name="T0" fmla="*/ 0 w 198"/>
                <a:gd name="T1" fmla="*/ 0 h 286"/>
                <a:gd name="T2" fmla="*/ 81 w 198"/>
                <a:gd name="T3" fmla="*/ 0 h 286"/>
                <a:gd name="T4" fmla="*/ 163 w 198"/>
                <a:gd name="T5" fmla="*/ 17 h 286"/>
                <a:gd name="T6" fmla="*/ 188 w 198"/>
                <a:gd name="T7" fmla="*/ 71 h 286"/>
                <a:gd name="T8" fmla="*/ 174 w 198"/>
                <a:gd name="T9" fmla="*/ 113 h 286"/>
                <a:gd name="T10" fmla="*/ 133 w 198"/>
                <a:gd name="T11" fmla="*/ 134 h 286"/>
                <a:gd name="T12" fmla="*/ 133 w 198"/>
                <a:gd name="T13" fmla="*/ 136 h 286"/>
                <a:gd name="T14" fmla="*/ 198 w 198"/>
                <a:gd name="T15" fmla="*/ 205 h 286"/>
                <a:gd name="T16" fmla="*/ 172 w 198"/>
                <a:gd name="T17" fmla="*/ 264 h 286"/>
                <a:gd name="T18" fmla="*/ 100 w 198"/>
                <a:gd name="T19" fmla="*/ 286 h 286"/>
                <a:gd name="T20" fmla="*/ 0 w 198"/>
                <a:gd name="T21" fmla="*/ 286 h 286"/>
                <a:gd name="T22" fmla="*/ 0 w 198"/>
                <a:gd name="T23" fmla="*/ 0 h 286"/>
                <a:gd name="T24" fmla="*/ 33 w 198"/>
                <a:gd name="T25" fmla="*/ 123 h 286"/>
                <a:gd name="T26" fmla="*/ 88 w 198"/>
                <a:gd name="T27" fmla="*/ 123 h 286"/>
                <a:gd name="T28" fmla="*/ 138 w 198"/>
                <a:gd name="T29" fmla="*/ 112 h 286"/>
                <a:gd name="T30" fmla="*/ 154 w 198"/>
                <a:gd name="T31" fmla="*/ 74 h 286"/>
                <a:gd name="T32" fmla="*/ 137 w 198"/>
                <a:gd name="T33" fmla="*/ 40 h 286"/>
                <a:gd name="T34" fmla="*/ 82 w 198"/>
                <a:gd name="T35" fmla="*/ 29 h 286"/>
                <a:gd name="T36" fmla="*/ 33 w 198"/>
                <a:gd name="T37" fmla="*/ 29 h 286"/>
                <a:gd name="T38" fmla="*/ 33 w 198"/>
                <a:gd name="T39" fmla="*/ 123 h 286"/>
                <a:gd name="T40" fmla="*/ 33 w 198"/>
                <a:gd name="T41" fmla="*/ 151 h 286"/>
                <a:gd name="T42" fmla="*/ 33 w 198"/>
                <a:gd name="T43" fmla="*/ 258 h 286"/>
                <a:gd name="T44" fmla="*/ 93 w 198"/>
                <a:gd name="T45" fmla="*/ 258 h 286"/>
                <a:gd name="T46" fmla="*/ 145 w 198"/>
                <a:gd name="T47" fmla="*/ 244 h 286"/>
                <a:gd name="T48" fmla="*/ 162 w 198"/>
                <a:gd name="T49" fmla="*/ 202 h 286"/>
                <a:gd name="T50" fmla="*/ 144 w 198"/>
                <a:gd name="T51" fmla="*/ 163 h 286"/>
                <a:gd name="T52" fmla="*/ 90 w 198"/>
                <a:gd name="T53" fmla="*/ 151 h 286"/>
                <a:gd name="T54" fmla="*/ 33 w 198"/>
                <a:gd name="T55" fmla="*/ 15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8" h="286">
                  <a:moveTo>
                    <a:pt x="0" y="0"/>
                  </a:moveTo>
                  <a:lnTo>
                    <a:pt x="81" y="0"/>
                  </a:lnTo>
                  <a:cubicBezTo>
                    <a:pt x="118" y="0"/>
                    <a:pt x="146" y="6"/>
                    <a:pt x="163" y="17"/>
                  </a:cubicBezTo>
                  <a:cubicBezTo>
                    <a:pt x="180" y="29"/>
                    <a:pt x="188" y="47"/>
                    <a:pt x="188" y="71"/>
                  </a:cubicBezTo>
                  <a:cubicBezTo>
                    <a:pt x="188" y="88"/>
                    <a:pt x="183" y="102"/>
                    <a:pt x="174" y="113"/>
                  </a:cubicBezTo>
                  <a:cubicBezTo>
                    <a:pt x="165" y="124"/>
                    <a:pt x="151" y="131"/>
                    <a:pt x="133" y="134"/>
                  </a:cubicBezTo>
                  <a:lnTo>
                    <a:pt x="133" y="136"/>
                  </a:lnTo>
                  <a:cubicBezTo>
                    <a:pt x="176" y="144"/>
                    <a:pt x="198" y="166"/>
                    <a:pt x="198" y="205"/>
                  </a:cubicBezTo>
                  <a:cubicBezTo>
                    <a:pt x="198" y="230"/>
                    <a:pt x="189" y="250"/>
                    <a:pt x="172" y="264"/>
                  </a:cubicBezTo>
                  <a:cubicBezTo>
                    <a:pt x="155" y="279"/>
                    <a:pt x="131" y="286"/>
                    <a:pt x="100" y="286"/>
                  </a:cubicBezTo>
                  <a:lnTo>
                    <a:pt x="0" y="286"/>
                  </a:lnTo>
                  <a:lnTo>
                    <a:pt x="0" y="0"/>
                  </a:lnTo>
                  <a:close/>
                  <a:moveTo>
                    <a:pt x="33" y="123"/>
                  </a:moveTo>
                  <a:lnTo>
                    <a:pt x="88" y="123"/>
                  </a:lnTo>
                  <a:cubicBezTo>
                    <a:pt x="111" y="123"/>
                    <a:pt x="128" y="119"/>
                    <a:pt x="138" y="112"/>
                  </a:cubicBezTo>
                  <a:cubicBezTo>
                    <a:pt x="149" y="104"/>
                    <a:pt x="154" y="92"/>
                    <a:pt x="154" y="74"/>
                  </a:cubicBezTo>
                  <a:cubicBezTo>
                    <a:pt x="154" y="58"/>
                    <a:pt x="148" y="47"/>
                    <a:pt x="137" y="40"/>
                  </a:cubicBezTo>
                  <a:cubicBezTo>
                    <a:pt x="125" y="33"/>
                    <a:pt x="107" y="29"/>
                    <a:pt x="82" y="29"/>
                  </a:cubicBezTo>
                  <a:lnTo>
                    <a:pt x="33" y="29"/>
                  </a:lnTo>
                  <a:lnTo>
                    <a:pt x="33" y="123"/>
                  </a:lnTo>
                  <a:close/>
                  <a:moveTo>
                    <a:pt x="33" y="151"/>
                  </a:moveTo>
                  <a:lnTo>
                    <a:pt x="33" y="258"/>
                  </a:lnTo>
                  <a:lnTo>
                    <a:pt x="93" y="258"/>
                  </a:lnTo>
                  <a:cubicBezTo>
                    <a:pt x="116" y="258"/>
                    <a:pt x="133" y="253"/>
                    <a:pt x="145" y="244"/>
                  </a:cubicBezTo>
                  <a:cubicBezTo>
                    <a:pt x="156" y="235"/>
                    <a:pt x="162" y="221"/>
                    <a:pt x="162" y="202"/>
                  </a:cubicBezTo>
                  <a:cubicBezTo>
                    <a:pt x="162" y="185"/>
                    <a:pt x="156" y="172"/>
                    <a:pt x="144" y="163"/>
                  </a:cubicBezTo>
                  <a:cubicBezTo>
                    <a:pt x="132" y="155"/>
                    <a:pt x="114" y="151"/>
                    <a:pt x="90" y="151"/>
                  </a:cubicBezTo>
                  <a:lnTo>
                    <a:pt x="33" y="151"/>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 name="Freeform 28">
              <a:extLst>
                <a:ext uri="{FF2B5EF4-FFF2-40B4-BE49-F238E27FC236}">
                  <a16:creationId xmlns:a16="http://schemas.microsoft.com/office/drawing/2014/main" id="{D1B6B88D-A580-4864-8F14-50DDD8BE033B}"/>
                </a:ext>
              </a:extLst>
            </p:cNvPr>
            <p:cNvSpPr>
              <a:spLocks/>
            </p:cNvSpPr>
            <p:nvPr/>
          </p:nvSpPr>
          <p:spPr bwMode="auto">
            <a:xfrm>
              <a:off x="6648" y="1802"/>
              <a:ext cx="68" cy="92"/>
            </a:xfrm>
            <a:custGeom>
              <a:avLst/>
              <a:gdLst>
                <a:gd name="T0" fmla="*/ 137 w 216"/>
                <a:gd name="T1" fmla="*/ 30 h 294"/>
                <a:gd name="T2" fmla="*/ 62 w 216"/>
                <a:gd name="T3" fmla="*/ 61 h 294"/>
                <a:gd name="T4" fmla="*/ 35 w 216"/>
                <a:gd name="T5" fmla="*/ 147 h 294"/>
                <a:gd name="T6" fmla="*/ 61 w 216"/>
                <a:gd name="T7" fmla="*/ 234 h 294"/>
                <a:gd name="T8" fmla="*/ 136 w 216"/>
                <a:gd name="T9" fmla="*/ 264 h 294"/>
                <a:gd name="T10" fmla="*/ 205 w 216"/>
                <a:gd name="T11" fmla="*/ 254 h 294"/>
                <a:gd name="T12" fmla="*/ 205 w 216"/>
                <a:gd name="T13" fmla="*/ 283 h 294"/>
                <a:gd name="T14" fmla="*/ 131 w 216"/>
                <a:gd name="T15" fmla="*/ 294 h 294"/>
                <a:gd name="T16" fmla="*/ 34 w 216"/>
                <a:gd name="T17" fmla="*/ 256 h 294"/>
                <a:gd name="T18" fmla="*/ 0 w 216"/>
                <a:gd name="T19" fmla="*/ 147 h 294"/>
                <a:gd name="T20" fmla="*/ 16 w 216"/>
                <a:gd name="T21" fmla="*/ 69 h 294"/>
                <a:gd name="T22" fmla="*/ 64 w 216"/>
                <a:gd name="T23" fmla="*/ 18 h 294"/>
                <a:gd name="T24" fmla="*/ 137 w 216"/>
                <a:gd name="T25" fmla="*/ 0 h 294"/>
                <a:gd name="T26" fmla="*/ 216 w 216"/>
                <a:gd name="T27" fmla="*/ 17 h 294"/>
                <a:gd name="T28" fmla="*/ 202 w 216"/>
                <a:gd name="T29" fmla="*/ 45 h 294"/>
                <a:gd name="T30" fmla="*/ 137 w 216"/>
                <a:gd name="T31" fmla="*/ 3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6" h="294">
                  <a:moveTo>
                    <a:pt x="137" y="30"/>
                  </a:moveTo>
                  <a:cubicBezTo>
                    <a:pt x="105" y="30"/>
                    <a:pt x="81" y="40"/>
                    <a:pt x="62" y="61"/>
                  </a:cubicBezTo>
                  <a:cubicBezTo>
                    <a:pt x="44" y="82"/>
                    <a:pt x="35" y="111"/>
                    <a:pt x="35" y="147"/>
                  </a:cubicBezTo>
                  <a:cubicBezTo>
                    <a:pt x="35" y="185"/>
                    <a:pt x="44" y="213"/>
                    <a:pt x="61" y="234"/>
                  </a:cubicBezTo>
                  <a:cubicBezTo>
                    <a:pt x="79" y="254"/>
                    <a:pt x="104" y="264"/>
                    <a:pt x="136" y="264"/>
                  </a:cubicBezTo>
                  <a:cubicBezTo>
                    <a:pt x="156" y="264"/>
                    <a:pt x="179" y="261"/>
                    <a:pt x="205" y="254"/>
                  </a:cubicBezTo>
                  <a:lnTo>
                    <a:pt x="205" y="283"/>
                  </a:lnTo>
                  <a:cubicBezTo>
                    <a:pt x="185" y="290"/>
                    <a:pt x="160" y="294"/>
                    <a:pt x="131" y="294"/>
                  </a:cubicBezTo>
                  <a:cubicBezTo>
                    <a:pt x="89" y="294"/>
                    <a:pt x="57" y="281"/>
                    <a:pt x="34" y="256"/>
                  </a:cubicBezTo>
                  <a:cubicBezTo>
                    <a:pt x="11" y="230"/>
                    <a:pt x="0" y="194"/>
                    <a:pt x="0" y="147"/>
                  </a:cubicBezTo>
                  <a:cubicBezTo>
                    <a:pt x="0" y="117"/>
                    <a:pt x="5" y="92"/>
                    <a:pt x="16" y="69"/>
                  </a:cubicBezTo>
                  <a:cubicBezTo>
                    <a:pt x="27" y="47"/>
                    <a:pt x="43" y="30"/>
                    <a:pt x="64" y="18"/>
                  </a:cubicBezTo>
                  <a:cubicBezTo>
                    <a:pt x="85" y="6"/>
                    <a:pt x="109" y="0"/>
                    <a:pt x="137" y="0"/>
                  </a:cubicBezTo>
                  <a:cubicBezTo>
                    <a:pt x="167" y="0"/>
                    <a:pt x="193" y="6"/>
                    <a:pt x="216" y="17"/>
                  </a:cubicBezTo>
                  <a:lnTo>
                    <a:pt x="202" y="45"/>
                  </a:lnTo>
                  <a:cubicBezTo>
                    <a:pt x="180" y="35"/>
                    <a:pt x="158" y="30"/>
                    <a:pt x="137" y="30"/>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 name="Freeform 29">
              <a:extLst>
                <a:ext uri="{FF2B5EF4-FFF2-40B4-BE49-F238E27FC236}">
                  <a16:creationId xmlns:a16="http://schemas.microsoft.com/office/drawing/2014/main" id="{AB347C7C-F4FB-43F2-8BDA-4BD65E9713E4}"/>
                </a:ext>
              </a:extLst>
            </p:cNvPr>
            <p:cNvSpPr>
              <a:spLocks noEditPoints="1"/>
            </p:cNvSpPr>
            <p:nvPr/>
          </p:nvSpPr>
          <p:spPr bwMode="auto">
            <a:xfrm>
              <a:off x="4954" y="2467"/>
              <a:ext cx="72" cy="90"/>
            </a:xfrm>
            <a:custGeom>
              <a:avLst/>
              <a:gdLst>
                <a:gd name="T0" fmla="*/ 228 w 228"/>
                <a:gd name="T1" fmla="*/ 140 h 286"/>
                <a:gd name="T2" fmla="*/ 189 w 228"/>
                <a:gd name="T3" fmla="*/ 248 h 286"/>
                <a:gd name="T4" fmla="*/ 79 w 228"/>
                <a:gd name="T5" fmla="*/ 286 h 286"/>
                <a:gd name="T6" fmla="*/ 0 w 228"/>
                <a:gd name="T7" fmla="*/ 286 h 286"/>
                <a:gd name="T8" fmla="*/ 0 w 228"/>
                <a:gd name="T9" fmla="*/ 0 h 286"/>
                <a:gd name="T10" fmla="*/ 87 w 228"/>
                <a:gd name="T11" fmla="*/ 0 h 286"/>
                <a:gd name="T12" fmla="*/ 191 w 228"/>
                <a:gd name="T13" fmla="*/ 37 h 286"/>
                <a:gd name="T14" fmla="*/ 228 w 228"/>
                <a:gd name="T15" fmla="*/ 140 h 286"/>
                <a:gd name="T16" fmla="*/ 192 w 228"/>
                <a:gd name="T17" fmla="*/ 141 h 286"/>
                <a:gd name="T18" fmla="*/ 164 w 228"/>
                <a:gd name="T19" fmla="*/ 57 h 286"/>
                <a:gd name="T20" fmla="*/ 81 w 228"/>
                <a:gd name="T21" fmla="*/ 29 h 286"/>
                <a:gd name="T22" fmla="*/ 33 w 228"/>
                <a:gd name="T23" fmla="*/ 29 h 286"/>
                <a:gd name="T24" fmla="*/ 33 w 228"/>
                <a:gd name="T25" fmla="*/ 257 h 286"/>
                <a:gd name="T26" fmla="*/ 73 w 228"/>
                <a:gd name="T27" fmla="*/ 257 h 286"/>
                <a:gd name="T28" fmla="*/ 163 w 228"/>
                <a:gd name="T29" fmla="*/ 228 h 286"/>
                <a:gd name="T30" fmla="*/ 192 w 228"/>
                <a:gd name="T3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8" h="286">
                  <a:moveTo>
                    <a:pt x="228" y="140"/>
                  </a:moveTo>
                  <a:cubicBezTo>
                    <a:pt x="228" y="187"/>
                    <a:pt x="215" y="223"/>
                    <a:pt x="189" y="248"/>
                  </a:cubicBezTo>
                  <a:cubicBezTo>
                    <a:pt x="164" y="273"/>
                    <a:pt x="127" y="286"/>
                    <a:pt x="79" y="286"/>
                  </a:cubicBezTo>
                  <a:lnTo>
                    <a:pt x="0" y="286"/>
                  </a:lnTo>
                  <a:lnTo>
                    <a:pt x="0" y="0"/>
                  </a:lnTo>
                  <a:lnTo>
                    <a:pt x="87" y="0"/>
                  </a:lnTo>
                  <a:cubicBezTo>
                    <a:pt x="132" y="0"/>
                    <a:pt x="166" y="12"/>
                    <a:pt x="191" y="37"/>
                  </a:cubicBezTo>
                  <a:cubicBezTo>
                    <a:pt x="215" y="61"/>
                    <a:pt x="228" y="96"/>
                    <a:pt x="228" y="140"/>
                  </a:cubicBezTo>
                  <a:close/>
                  <a:moveTo>
                    <a:pt x="192" y="141"/>
                  </a:moveTo>
                  <a:cubicBezTo>
                    <a:pt x="192" y="104"/>
                    <a:pt x="183" y="76"/>
                    <a:pt x="164" y="57"/>
                  </a:cubicBezTo>
                  <a:cubicBezTo>
                    <a:pt x="146" y="38"/>
                    <a:pt x="118" y="29"/>
                    <a:pt x="81" y="29"/>
                  </a:cubicBezTo>
                  <a:lnTo>
                    <a:pt x="33" y="29"/>
                  </a:lnTo>
                  <a:lnTo>
                    <a:pt x="33" y="257"/>
                  </a:lnTo>
                  <a:lnTo>
                    <a:pt x="73" y="257"/>
                  </a:lnTo>
                  <a:cubicBezTo>
                    <a:pt x="113" y="257"/>
                    <a:pt x="143" y="247"/>
                    <a:pt x="163" y="228"/>
                  </a:cubicBezTo>
                  <a:cubicBezTo>
                    <a:pt x="182" y="208"/>
                    <a:pt x="192" y="179"/>
                    <a:pt x="192" y="141"/>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 name="Freeform 30">
              <a:extLst>
                <a:ext uri="{FF2B5EF4-FFF2-40B4-BE49-F238E27FC236}">
                  <a16:creationId xmlns:a16="http://schemas.microsoft.com/office/drawing/2014/main" id="{3228B762-7650-4991-9202-C3E2BC8A7447}"/>
                </a:ext>
              </a:extLst>
            </p:cNvPr>
            <p:cNvSpPr>
              <a:spLocks/>
            </p:cNvSpPr>
            <p:nvPr/>
          </p:nvSpPr>
          <p:spPr bwMode="auto">
            <a:xfrm>
              <a:off x="5424" y="2467"/>
              <a:ext cx="50" cy="90"/>
            </a:xfrm>
            <a:custGeom>
              <a:avLst/>
              <a:gdLst>
                <a:gd name="T0" fmla="*/ 50 w 50"/>
                <a:gd name="T1" fmla="*/ 90 h 90"/>
                <a:gd name="T2" fmla="*/ 0 w 50"/>
                <a:gd name="T3" fmla="*/ 90 h 90"/>
                <a:gd name="T4" fmla="*/ 0 w 50"/>
                <a:gd name="T5" fmla="*/ 0 h 90"/>
                <a:gd name="T6" fmla="*/ 50 w 50"/>
                <a:gd name="T7" fmla="*/ 0 h 90"/>
                <a:gd name="T8" fmla="*/ 50 w 50"/>
                <a:gd name="T9" fmla="*/ 9 h 90"/>
                <a:gd name="T10" fmla="*/ 11 w 50"/>
                <a:gd name="T11" fmla="*/ 9 h 90"/>
                <a:gd name="T12" fmla="*/ 11 w 50"/>
                <a:gd name="T13" fmla="*/ 38 h 90"/>
                <a:gd name="T14" fmla="*/ 48 w 50"/>
                <a:gd name="T15" fmla="*/ 38 h 90"/>
                <a:gd name="T16" fmla="*/ 48 w 50"/>
                <a:gd name="T17" fmla="*/ 47 h 90"/>
                <a:gd name="T18" fmla="*/ 11 w 50"/>
                <a:gd name="T19" fmla="*/ 47 h 90"/>
                <a:gd name="T20" fmla="*/ 11 w 50"/>
                <a:gd name="T21" fmla="*/ 80 h 90"/>
                <a:gd name="T22" fmla="*/ 50 w 50"/>
                <a:gd name="T23" fmla="*/ 80 h 90"/>
                <a:gd name="T24" fmla="*/ 50 w 50"/>
                <a:gd name="T25"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0">
                  <a:moveTo>
                    <a:pt x="50" y="90"/>
                  </a:moveTo>
                  <a:lnTo>
                    <a:pt x="0" y="90"/>
                  </a:lnTo>
                  <a:lnTo>
                    <a:pt x="0" y="0"/>
                  </a:lnTo>
                  <a:lnTo>
                    <a:pt x="50" y="0"/>
                  </a:lnTo>
                  <a:lnTo>
                    <a:pt x="50" y="9"/>
                  </a:lnTo>
                  <a:lnTo>
                    <a:pt x="11" y="9"/>
                  </a:lnTo>
                  <a:lnTo>
                    <a:pt x="11" y="38"/>
                  </a:lnTo>
                  <a:lnTo>
                    <a:pt x="48" y="38"/>
                  </a:lnTo>
                  <a:lnTo>
                    <a:pt x="48" y="47"/>
                  </a:lnTo>
                  <a:lnTo>
                    <a:pt x="11" y="47"/>
                  </a:lnTo>
                  <a:lnTo>
                    <a:pt x="11" y="80"/>
                  </a:lnTo>
                  <a:lnTo>
                    <a:pt x="50" y="80"/>
                  </a:lnTo>
                  <a:lnTo>
                    <a:pt x="50" y="9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 name="Freeform 31">
              <a:extLst>
                <a:ext uri="{FF2B5EF4-FFF2-40B4-BE49-F238E27FC236}">
                  <a16:creationId xmlns:a16="http://schemas.microsoft.com/office/drawing/2014/main" id="{B227B8AC-D59C-4827-A18A-4F14965ADDBB}"/>
                </a:ext>
              </a:extLst>
            </p:cNvPr>
            <p:cNvSpPr>
              <a:spLocks/>
            </p:cNvSpPr>
            <p:nvPr/>
          </p:nvSpPr>
          <p:spPr bwMode="auto">
            <a:xfrm>
              <a:off x="6427" y="2467"/>
              <a:ext cx="50" cy="90"/>
            </a:xfrm>
            <a:custGeom>
              <a:avLst/>
              <a:gdLst>
                <a:gd name="T0" fmla="*/ 10 w 50"/>
                <a:gd name="T1" fmla="*/ 90 h 90"/>
                <a:gd name="T2" fmla="*/ 0 w 50"/>
                <a:gd name="T3" fmla="*/ 90 h 90"/>
                <a:gd name="T4" fmla="*/ 0 w 50"/>
                <a:gd name="T5" fmla="*/ 0 h 90"/>
                <a:gd name="T6" fmla="*/ 50 w 50"/>
                <a:gd name="T7" fmla="*/ 0 h 90"/>
                <a:gd name="T8" fmla="*/ 50 w 50"/>
                <a:gd name="T9" fmla="*/ 9 h 90"/>
                <a:gd name="T10" fmla="*/ 10 w 50"/>
                <a:gd name="T11" fmla="*/ 9 h 90"/>
                <a:gd name="T12" fmla="*/ 10 w 50"/>
                <a:gd name="T13" fmla="*/ 42 h 90"/>
                <a:gd name="T14" fmla="*/ 47 w 50"/>
                <a:gd name="T15" fmla="*/ 42 h 90"/>
                <a:gd name="T16" fmla="*/ 47 w 50"/>
                <a:gd name="T17" fmla="*/ 51 h 90"/>
                <a:gd name="T18" fmla="*/ 10 w 50"/>
                <a:gd name="T19" fmla="*/ 51 h 90"/>
                <a:gd name="T20" fmla="*/ 10 w 50"/>
                <a:gd name="T2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0">
                  <a:moveTo>
                    <a:pt x="10" y="90"/>
                  </a:moveTo>
                  <a:lnTo>
                    <a:pt x="0" y="90"/>
                  </a:lnTo>
                  <a:lnTo>
                    <a:pt x="0" y="0"/>
                  </a:lnTo>
                  <a:lnTo>
                    <a:pt x="50" y="0"/>
                  </a:lnTo>
                  <a:lnTo>
                    <a:pt x="50" y="9"/>
                  </a:lnTo>
                  <a:lnTo>
                    <a:pt x="10" y="9"/>
                  </a:lnTo>
                  <a:lnTo>
                    <a:pt x="10" y="42"/>
                  </a:lnTo>
                  <a:lnTo>
                    <a:pt x="47" y="42"/>
                  </a:lnTo>
                  <a:lnTo>
                    <a:pt x="47" y="51"/>
                  </a:lnTo>
                  <a:lnTo>
                    <a:pt x="10" y="51"/>
                  </a:lnTo>
                  <a:lnTo>
                    <a:pt x="10" y="9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 name="Freeform 32">
              <a:extLst>
                <a:ext uri="{FF2B5EF4-FFF2-40B4-BE49-F238E27FC236}">
                  <a16:creationId xmlns:a16="http://schemas.microsoft.com/office/drawing/2014/main" id="{845F91DC-04FE-49F3-BEB5-90A25BD88605}"/>
                </a:ext>
              </a:extLst>
            </p:cNvPr>
            <p:cNvSpPr>
              <a:spLocks/>
            </p:cNvSpPr>
            <p:nvPr/>
          </p:nvSpPr>
          <p:spPr bwMode="auto">
            <a:xfrm>
              <a:off x="6874" y="2466"/>
              <a:ext cx="75" cy="92"/>
            </a:xfrm>
            <a:custGeom>
              <a:avLst/>
              <a:gdLst>
                <a:gd name="T0" fmla="*/ 141 w 238"/>
                <a:gd name="T1" fmla="*/ 140 h 294"/>
                <a:gd name="T2" fmla="*/ 238 w 238"/>
                <a:gd name="T3" fmla="*/ 140 h 294"/>
                <a:gd name="T4" fmla="*/ 238 w 238"/>
                <a:gd name="T5" fmla="*/ 279 h 294"/>
                <a:gd name="T6" fmla="*/ 192 w 238"/>
                <a:gd name="T7" fmla="*/ 290 h 294"/>
                <a:gd name="T8" fmla="*/ 137 w 238"/>
                <a:gd name="T9" fmla="*/ 294 h 294"/>
                <a:gd name="T10" fmla="*/ 36 w 238"/>
                <a:gd name="T11" fmla="*/ 255 h 294"/>
                <a:gd name="T12" fmla="*/ 0 w 238"/>
                <a:gd name="T13" fmla="*/ 147 h 294"/>
                <a:gd name="T14" fmla="*/ 18 w 238"/>
                <a:gd name="T15" fmla="*/ 69 h 294"/>
                <a:gd name="T16" fmla="*/ 69 w 238"/>
                <a:gd name="T17" fmla="*/ 18 h 294"/>
                <a:gd name="T18" fmla="*/ 148 w 238"/>
                <a:gd name="T19" fmla="*/ 0 h 294"/>
                <a:gd name="T20" fmla="*/ 233 w 238"/>
                <a:gd name="T21" fmla="*/ 17 h 294"/>
                <a:gd name="T22" fmla="*/ 220 w 238"/>
                <a:gd name="T23" fmla="*/ 46 h 294"/>
                <a:gd name="T24" fmla="*/ 146 w 238"/>
                <a:gd name="T25" fmla="*/ 30 h 294"/>
                <a:gd name="T26" fmla="*/ 65 w 238"/>
                <a:gd name="T27" fmla="*/ 61 h 294"/>
                <a:gd name="T28" fmla="*/ 35 w 238"/>
                <a:gd name="T29" fmla="*/ 147 h 294"/>
                <a:gd name="T30" fmla="*/ 63 w 238"/>
                <a:gd name="T31" fmla="*/ 235 h 294"/>
                <a:gd name="T32" fmla="*/ 146 w 238"/>
                <a:gd name="T33" fmla="*/ 264 h 294"/>
                <a:gd name="T34" fmla="*/ 204 w 238"/>
                <a:gd name="T35" fmla="*/ 258 h 294"/>
                <a:gd name="T36" fmla="*/ 204 w 238"/>
                <a:gd name="T37" fmla="*/ 170 h 294"/>
                <a:gd name="T38" fmla="*/ 141 w 238"/>
                <a:gd name="T39" fmla="*/ 170 h 294"/>
                <a:gd name="T40" fmla="*/ 141 w 238"/>
                <a:gd name="T41" fmla="*/ 14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8" h="294">
                  <a:moveTo>
                    <a:pt x="141" y="140"/>
                  </a:moveTo>
                  <a:lnTo>
                    <a:pt x="238" y="140"/>
                  </a:lnTo>
                  <a:lnTo>
                    <a:pt x="238" y="279"/>
                  </a:lnTo>
                  <a:cubicBezTo>
                    <a:pt x="223" y="284"/>
                    <a:pt x="207" y="287"/>
                    <a:pt x="192" y="290"/>
                  </a:cubicBezTo>
                  <a:cubicBezTo>
                    <a:pt x="176" y="292"/>
                    <a:pt x="158" y="294"/>
                    <a:pt x="137" y="294"/>
                  </a:cubicBezTo>
                  <a:cubicBezTo>
                    <a:pt x="94" y="294"/>
                    <a:pt x="60" y="281"/>
                    <a:pt x="36" y="255"/>
                  </a:cubicBezTo>
                  <a:cubicBezTo>
                    <a:pt x="12" y="229"/>
                    <a:pt x="0" y="193"/>
                    <a:pt x="0" y="147"/>
                  </a:cubicBezTo>
                  <a:cubicBezTo>
                    <a:pt x="0" y="117"/>
                    <a:pt x="6" y="91"/>
                    <a:pt x="18" y="69"/>
                  </a:cubicBezTo>
                  <a:cubicBezTo>
                    <a:pt x="30" y="47"/>
                    <a:pt x="47" y="29"/>
                    <a:pt x="69" y="18"/>
                  </a:cubicBezTo>
                  <a:cubicBezTo>
                    <a:pt x="92" y="6"/>
                    <a:pt x="118" y="0"/>
                    <a:pt x="148" y="0"/>
                  </a:cubicBezTo>
                  <a:cubicBezTo>
                    <a:pt x="179" y="0"/>
                    <a:pt x="207" y="6"/>
                    <a:pt x="233" y="17"/>
                  </a:cubicBezTo>
                  <a:lnTo>
                    <a:pt x="220" y="46"/>
                  </a:lnTo>
                  <a:cubicBezTo>
                    <a:pt x="195" y="35"/>
                    <a:pt x="170" y="30"/>
                    <a:pt x="146" y="30"/>
                  </a:cubicBezTo>
                  <a:cubicBezTo>
                    <a:pt x="111" y="30"/>
                    <a:pt x="84" y="40"/>
                    <a:pt x="65" y="61"/>
                  </a:cubicBezTo>
                  <a:cubicBezTo>
                    <a:pt x="45" y="81"/>
                    <a:pt x="35" y="110"/>
                    <a:pt x="35" y="147"/>
                  </a:cubicBezTo>
                  <a:cubicBezTo>
                    <a:pt x="35" y="185"/>
                    <a:pt x="45" y="215"/>
                    <a:pt x="63" y="235"/>
                  </a:cubicBezTo>
                  <a:cubicBezTo>
                    <a:pt x="82" y="254"/>
                    <a:pt x="110" y="264"/>
                    <a:pt x="146" y="264"/>
                  </a:cubicBezTo>
                  <a:cubicBezTo>
                    <a:pt x="166" y="264"/>
                    <a:pt x="186" y="262"/>
                    <a:pt x="204" y="258"/>
                  </a:cubicBezTo>
                  <a:lnTo>
                    <a:pt x="204" y="170"/>
                  </a:lnTo>
                  <a:lnTo>
                    <a:pt x="141" y="170"/>
                  </a:lnTo>
                  <a:lnTo>
                    <a:pt x="141" y="14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 name="Oval 5">
              <a:extLst>
                <a:ext uri="{FF2B5EF4-FFF2-40B4-BE49-F238E27FC236}">
                  <a16:creationId xmlns:a16="http://schemas.microsoft.com/office/drawing/2014/main" id="{E434B097-CC7C-4D80-B96B-397632C108CD}"/>
                </a:ext>
              </a:extLst>
            </p:cNvPr>
            <p:cNvSpPr>
              <a:spLocks noChangeArrowheads="1"/>
            </p:cNvSpPr>
            <p:nvPr/>
          </p:nvSpPr>
          <p:spPr bwMode="auto">
            <a:xfrm>
              <a:off x="4594" y="3010"/>
              <a:ext cx="331" cy="331"/>
            </a:xfrm>
            <a:prstGeom prst="ellipse">
              <a:avLst/>
            </a:prstGeom>
            <a:solidFill>
              <a:srgbClr val="FFFFFF"/>
            </a:solidFill>
            <a:ln w="41275" cap="flat">
              <a:solidFill>
                <a:srgbClr val="1F77B4"/>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59" name="Freeform 6">
              <a:extLst>
                <a:ext uri="{FF2B5EF4-FFF2-40B4-BE49-F238E27FC236}">
                  <a16:creationId xmlns:a16="http://schemas.microsoft.com/office/drawing/2014/main" id="{FEA99019-924E-4B39-A539-4A3CE866895D}"/>
                </a:ext>
              </a:extLst>
            </p:cNvPr>
            <p:cNvSpPr>
              <a:spLocks/>
            </p:cNvSpPr>
            <p:nvPr/>
          </p:nvSpPr>
          <p:spPr bwMode="auto">
            <a:xfrm>
              <a:off x="4725" y="3131"/>
              <a:ext cx="69" cy="89"/>
            </a:xfrm>
            <a:custGeom>
              <a:avLst/>
              <a:gdLst>
                <a:gd name="T0" fmla="*/ 69 w 69"/>
                <a:gd name="T1" fmla="*/ 89 h 89"/>
                <a:gd name="T2" fmla="*/ 58 w 69"/>
                <a:gd name="T3" fmla="*/ 89 h 89"/>
                <a:gd name="T4" fmla="*/ 58 w 69"/>
                <a:gd name="T5" fmla="*/ 47 h 89"/>
                <a:gd name="T6" fmla="*/ 11 w 69"/>
                <a:gd name="T7" fmla="*/ 47 h 89"/>
                <a:gd name="T8" fmla="*/ 11 w 69"/>
                <a:gd name="T9" fmla="*/ 89 h 89"/>
                <a:gd name="T10" fmla="*/ 0 w 69"/>
                <a:gd name="T11" fmla="*/ 89 h 89"/>
                <a:gd name="T12" fmla="*/ 0 w 69"/>
                <a:gd name="T13" fmla="*/ 0 h 89"/>
                <a:gd name="T14" fmla="*/ 11 w 69"/>
                <a:gd name="T15" fmla="*/ 0 h 89"/>
                <a:gd name="T16" fmla="*/ 11 w 69"/>
                <a:gd name="T17" fmla="*/ 38 h 89"/>
                <a:gd name="T18" fmla="*/ 58 w 69"/>
                <a:gd name="T19" fmla="*/ 38 h 89"/>
                <a:gd name="T20" fmla="*/ 58 w 69"/>
                <a:gd name="T21" fmla="*/ 0 h 89"/>
                <a:gd name="T22" fmla="*/ 69 w 69"/>
                <a:gd name="T23" fmla="*/ 0 h 89"/>
                <a:gd name="T24" fmla="*/ 69 w 69"/>
                <a:gd name="T25"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89">
                  <a:moveTo>
                    <a:pt x="69" y="89"/>
                  </a:moveTo>
                  <a:lnTo>
                    <a:pt x="58" y="89"/>
                  </a:lnTo>
                  <a:lnTo>
                    <a:pt x="58" y="47"/>
                  </a:lnTo>
                  <a:lnTo>
                    <a:pt x="11" y="47"/>
                  </a:lnTo>
                  <a:lnTo>
                    <a:pt x="11" y="89"/>
                  </a:lnTo>
                  <a:lnTo>
                    <a:pt x="0" y="89"/>
                  </a:lnTo>
                  <a:lnTo>
                    <a:pt x="0" y="0"/>
                  </a:lnTo>
                  <a:lnTo>
                    <a:pt x="11" y="0"/>
                  </a:lnTo>
                  <a:lnTo>
                    <a:pt x="11" y="38"/>
                  </a:lnTo>
                  <a:lnTo>
                    <a:pt x="58" y="38"/>
                  </a:lnTo>
                  <a:lnTo>
                    <a:pt x="58" y="0"/>
                  </a:lnTo>
                  <a:lnTo>
                    <a:pt x="69" y="0"/>
                  </a:lnTo>
                  <a:lnTo>
                    <a:pt x="69" y="89"/>
                  </a:lnTo>
                  <a:close/>
                </a:path>
              </a:pathLst>
            </a:custGeom>
            <a:solidFill>
              <a:srgbClr val="1F77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 name="Oval 9">
              <a:extLst>
                <a:ext uri="{FF2B5EF4-FFF2-40B4-BE49-F238E27FC236}">
                  <a16:creationId xmlns:a16="http://schemas.microsoft.com/office/drawing/2014/main" id="{925DAA4E-507C-46FE-B76A-BEBEC5762B29}"/>
                </a:ext>
              </a:extLst>
            </p:cNvPr>
            <p:cNvSpPr>
              <a:spLocks noChangeArrowheads="1"/>
            </p:cNvSpPr>
            <p:nvPr/>
          </p:nvSpPr>
          <p:spPr bwMode="auto">
            <a:xfrm>
              <a:off x="5514" y="3010"/>
              <a:ext cx="331" cy="331"/>
            </a:xfrm>
            <a:prstGeom prst="ellipse">
              <a:avLst/>
            </a:prstGeom>
            <a:solidFill>
              <a:srgbClr val="FFFFFF"/>
            </a:solidFill>
            <a:ln w="41275" cap="flat">
              <a:solidFill>
                <a:srgbClr val="FF770E"/>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61" name="Rectangle 10">
              <a:extLst>
                <a:ext uri="{FF2B5EF4-FFF2-40B4-BE49-F238E27FC236}">
                  <a16:creationId xmlns:a16="http://schemas.microsoft.com/office/drawing/2014/main" id="{B0FD40F0-2B20-4F74-AB75-24B15E277D04}"/>
                </a:ext>
              </a:extLst>
            </p:cNvPr>
            <p:cNvSpPr>
              <a:spLocks noChangeArrowheads="1"/>
            </p:cNvSpPr>
            <p:nvPr/>
          </p:nvSpPr>
          <p:spPr bwMode="auto">
            <a:xfrm>
              <a:off x="5674" y="3131"/>
              <a:ext cx="10" cy="89"/>
            </a:xfrm>
            <a:prstGeom prst="rect">
              <a:avLst/>
            </a:prstGeom>
            <a:solidFill>
              <a:srgbClr val="FF770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 name="Oval 11">
              <a:extLst>
                <a:ext uri="{FF2B5EF4-FFF2-40B4-BE49-F238E27FC236}">
                  <a16:creationId xmlns:a16="http://schemas.microsoft.com/office/drawing/2014/main" id="{E35AE049-617E-46F8-96BA-36DF77C290B2}"/>
                </a:ext>
              </a:extLst>
            </p:cNvPr>
            <p:cNvSpPr>
              <a:spLocks noChangeArrowheads="1"/>
            </p:cNvSpPr>
            <p:nvPr/>
          </p:nvSpPr>
          <p:spPr bwMode="auto">
            <a:xfrm>
              <a:off x="6056" y="3010"/>
              <a:ext cx="331" cy="331"/>
            </a:xfrm>
            <a:prstGeom prst="ellipse">
              <a:avLst/>
            </a:prstGeom>
            <a:solidFill>
              <a:srgbClr val="FFFFFF"/>
            </a:solidFill>
            <a:ln w="41275" cap="flat">
              <a:solidFill>
                <a:srgbClr val="2CA02C"/>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63" name="Freeform 12">
              <a:extLst>
                <a:ext uri="{FF2B5EF4-FFF2-40B4-BE49-F238E27FC236}">
                  <a16:creationId xmlns:a16="http://schemas.microsoft.com/office/drawing/2014/main" id="{A15C2CA9-8594-4503-A184-BF3254AAA0FB}"/>
                </a:ext>
              </a:extLst>
            </p:cNvPr>
            <p:cNvSpPr>
              <a:spLocks/>
            </p:cNvSpPr>
            <p:nvPr/>
          </p:nvSpPr>
          <p:spPr bwMode="auto">
            <a:xfrm>
              <a:off x="6206" y="3119"/>
              <a:ext cx="32" cy="113"/>
            </a:xfrm>
            <a:custGeom>
              <a:avLst/>
              <a:gdLst>
                <a:gd name="T0" fmla="*/ 29 w 102"/>
                <a:gd name="T1" fmla="*/ 361 h 361"/>
                <a:gd name="T2" fmla="*/ 0 w 102"/>
                <a:gd name="T3" fmla="*/ 356 h 361"/>
                <a:gd name="T4" fmla="*/ 0 w 102"/>
                <a:gd name="T5" fmla="*/ 327 h 361"/>
                <a:gd name="T6" fmla="*/ 29 w 102"/>
                <a:gd name="T7" fmla="*/ 331 h 361"/>
                <a:gd name="T8" fmla="*/ 59 w 102"/>
                <a:gd name="T9" fmla="*/ 319 h 361"/>
                <a:gd name="T10" fmla="*/ 69 w 102"/>
                <a:gd name="T11" fmla="*/ 286 h 361"/>
                <a:gd name="T12" fmla="*/ 69 w 102"/>
                <a:gd name="T13" fmla="*/ 0 h 361"/>
                <a:gd name="T14" fmla="*/ 102 w 102"/>
                <a:gd name="T15" fmla="*/ 0 h 361"/>
                <a:gd name="T16" fmla="*/ 102 w 102"/>
                <a:gd name="T17" fmla="*/ 283 h 361"/>
                <a:gd name="T18" fmla="*/ 83 w 102"/>
                <a:gd name="T19" fmla="*/ 340 h 361"/>
                <a:gd name="T20" fmla="*/ 29 w 102"/>
                <a:gd name="T21" fmla="*/ 36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361">
                  <a:moveTo>
                    <a:pt x="29" y="361"/>
                  </a:moveTo>
                  <a:cubicBezTo>
                    <a:pt x="17" y="361"/>
                    <a:pt x="7" y="359"/>
                    <a:pt x="0" y="356"/>
                  </a:cubicBezTo>
                  <a:lnTo>
                    <a:pt x="0" y="327"/>
                  </a:lnTo>
                  <a:cubicBezTo>
                    <a:pt x="10" y="330"/>
                    <a:pt x="19" y="331"/>
                    <a:pt x="29" y="331"/>
                  </a:cubicBezTo>
                  <a:cubicBezTo>
                    <a:pt x="42" y="331"/>
                    <a:pt x="52" y="327"/>
                    <a:pt x="59" y="319"/>
                  </a:cubicBezTo>
                  <a:cubicBezTo>
                    <a:pt x="65" y="312"/>
                    <a:pt x="69" y="300"/>
                    <a:pt x="69" y="286"/>
                  </a:cubicBezTo>
                  <a:lnTo>
                    <a:pt x="69" y="0"/>
                  </a:lnTo>
                  <a:lnTo>
                    <a:pt x="102" y="0"/>
                  </a:lnTo>
                  <a:lnTo>
                    <a:pt x="102" y="283"/>
                  </a:lnTo>
                  <a:cubicBezTo>
                    <a:pt x="102" y="308"/>
                    <a:pt x="96" y="327"/>
                    <a:pt x="83" y="340"/>
                  </a:cubicBezTo>
                  <a:cubicBezTo>
                    <a:pt x="71" y="354"/>
                    <a:pt x="53" y="361"/>
                    <a:pt x="29" y="361"/>
                  </a:cubicBezTo>
                  <a:close/>
                </a:path>
              </a:pathLst>
            </a:custGeom>
            <a:solidFill>
              <a:srgbClr val="2CA0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 name="Oval 13">
              <a:extLst>
                <a:ext uri="{FF2B5EF4-FFF2-40B4-BE49-F238E27FC236}">
                  <a16:creationId xmlns:a16="http://schemas.microsoft.com/office/drawing/2014/main" id="{834229E9-D7B8-424A-B3E6-73891107FA4B}"/>
                </a:ext>
              </a:extLst>
            </p:cNvPr>
            <p:cNvSpPr>
              <a:spLocks noChangeArrowheads="1"/>
            </p:cNvSpPr>
            <p:nvPr/>
          </p:nvSpPr>
          <p:spPr bwMode="auto">
            <a:xfrm>
              <a:off x="6976" y="3010"/>
              <a:ext cx="331" cy="331"/>
            </a:xfrm>
            <a:prstGeom prst="ellipse">
              <a:avLst/>
            </a:prstGeom>
            <a:solidFill>
              <a:srgbClr val="FFFFFF"/>
            </a:solidFill>
            <a:ln w="41275" cap="flat">
              <a:solidFill>
                <a:srgbClr val="D62728"/>
              </a:solid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65" name="Freeform 14">
              <a:extLst>
                <a:ext uri="{FF2B5EF4-FFF2-40B4-BE49-F238E27FC236}">
                  <a16:creationId xmlns:a16="http://schemas.microsoft.com/office/drawing/2014/main" id="{437568E9-ED28-48AD-BA44-A34FB5C88253}"/>
                </a:ext>
              </a:extLst>
            </p:cNvPr>
            <p:cNvSpPr>
              <a:spLocks/>
            </p:cNvSpPr>
            <p:nvPr/>
          </p:nvSpPr>
          <p:spPr bwMode="auto">
            <a:xfrm>
              <a:off x="7109" y="3131"/>
              <a:ext cx="65" cy="89"/>
            </a:xfrm>
            <a:custGeom>
              <a:avLst/>
              <a:gdLst>
                <a:gd name="T0" fmla="*/ 65 w 65"/>
                <a:gd name="T1" fmla="*/ 89 h 89"/>
                <a:gd name="T2" fmla="*/ 53 w 65"/>
                <a:gd name="T3" fmla="*/ 89 h 89"/>
                <a:gd name="T4" fmla="*/ 20 w 65"/>
                <a:gd name="T5" fmla="*/ 46 h 89"/>
                <a:gd name="T6" fmla="*/ 10 w 65"/>
                <a:gd name="T7" fmla="*/ 54 h 89"/>
                <a:gd name="T8" fmla="*/ 10 w 65"/>
                <a:gd name="T9" fmla="*/ 89 h 89"/>
                <a:gd name="T10" fmla="*/ 0 w 65"/>
                <a:gd name="T11" fmla="*/ 89 h 89"/>
                <a:gd name="T12" fmla="*/ 0 w 65"/>
                <a:gd name="T13" fmla="*/ 0 h 89"/>
                <a:gd name="T14" fmla="*/ 10 w 65"/>
                <a:gd name="T15" fmla="*/ 0 h 89"/>
                <a:gd name="T16" fmla="*/ 10 w 65"/>
                <a:gd name="T17" fmla="*/ 44 h 89"/>
                <a:gd name="T18" fmla="*/ 51 w 65"/>
                <a:gd name="T19" fmla="*/ 0 h 89"/>
                <a:gd name="T20" fmla="*/ 64 w 65"/>
                <a:gd name="T21" fmla="*/ 0 h 89"/>
                <a:gd name="T22" fmla="*/ 27 w 65"/>
                <a:gd name="T23" fmla="*/ 39 h 89"/>
                <a:gd name="T24" fmla="*/ 65 w 65"/>
                <a:gd name="T25"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89">
                  <a:moveTo>
                    <a:pt x="65" y="89"/>
                  </a:moveTo>
                  <a:lnTo>
                    <a:pt x="53" y="89"/>
                  </a:lnTo>
                  <a:lnTo>
                    <a:pt x="20" y="46"/>
                  </a:lnTo>
                  <a:lnTo>
                    <a:pt x="10" y="54"/>
                  </a:lnTo>
                  <a:lnTo>
                    <a:pt x="10" y="89"/>
                  </a:lnTo>
                  <a:lnTo>
                    <a:pt x="0" y="89"/>
                  </a:lnTo>
                  <a:lnTo>
                    <a:pt x="0" y="0"/>
                  </a:lnTo>
                  <a:lnTo>
                    <a:pt x="10" y="0"/>
                  </a:lnTo>
                  <a:lnTo>
                    <a:pt x="10" y="44"/>
                  </a:lnTo>
                  <a:lnTo>
                    <a:pt x="51" y="0"/>
                  </a:lnTo>
                  <a:lnTo>
                    <a:pt x="64" y="0"/>
                  </a:lnTo>
                  <a:lnTo>
                    <a:pt x="27" y="39"/>
                  </a:lnTo>
                  <a:lnTo>
                    <a:pt x="65" y="89"/>
                  </a:lnTo>
                  <a:close/>
                </a:path>
              </a:pathLst>
            </a:custGeom>
            <a:solidFill>
              <a:srgbClr val="D627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5" name="Rectangle 4">
            <a:extLst>
              <a:ext uri="{FF2B5EF4-FFF2-40B4-BE49-F238E27FC236}">
                <a16:creationId xmlns:a16="http://schemas.microsoft.com/office/drawing/2014/main" id="{3DD2E2C9-B01E-4860-B490-073B31F9D2C6}"/>
              </a:ext>
            </a:extLst>
          </p:cNvPr>
          <p:cNvSpPr/>
          <p:nvPr/>
        </p:nvSpPr>
        <p:spPr>
          <a:xfrm>
            <a:off x="1619250" y="5996226"/>
            <a:ext cx="6524624" cy="261610"/>
          </a:xfrm>
          <a:prstGeom prst="rect">
            <a:avLst/>
          </a:prstGeom>
        </p:spPr>
        <p:txBody>
          <a:bodyPr wrap="square">
            <a:spAutoFit/>
          </a:bodyPr>
          <a:lstStyle/>
          <a:p>
            <a:pPr algn="ctr"/>
            <a:r>
              <a:rPr lang="en-GB" sz="1100" dirty="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(for illustration – actual outcomes will be designed more carefully!)</a:t>
            </a:r>
            <a:endParaRPr lang="en-GB" sz="1400" dirty="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96283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4">
            <a:extLst>
              <a:ext uri="{FF2B5EF4-FFF2-40B4-BE49-F238E27FC236}">
                <a16:creationId xmlns:a16="http://schemas.microsoft.com/office/drawing/2014/main" id="{4241AD10-848D-4207-AB4E-EEE7AB56B3B3}"/>
              </a:ext>
            </a:extLst>
          </p:cNvPr>
          <p:cNvGrpSpPr>
            <a:grpSpLocks noChangeAspect="1"/>
          </p:cNvGrpSpPr>
          <p:nvPr/>
        </p:nvGrpSpPr>
        <p:grpSpPr bwMode="auto">
          <a:xfrm>
            <a:off x="1851025" y="3298825"/>
            <a:ext cx="8842375" cy="2125663"/>
            <a:chOff x="1142" y="1520"/>
            <a:chExt cx="5570" cy="1339"/>
          </a:xfrm>
        </p:grpSpPr>
        <p:sp>
          <p:nvSpPr>
            <p:cNvPr id="13" name="AutoShape 3">
              <a:extLst>
                <a:ext uri="{FF2B5EF4-FFF2-40B4-BE49-F238E27FC236}">
                  <a16:creationId xmlns:a16="http://schemas.microsoft.com/office/drawing/2014/main" id="{1A098718-BDE9-4E7D-85B0-42087625F35F}"/>
                </a:ext>
              </a:extLst>
            </p:cNvPr>
            <p:cNvSpPr>
              <a:spLocks noChangeAspect="1" noChangeArrowheads="1" noTextEdit="1"/>
            </p:cNvSpPr>
            <p:nvPr/>
          </p:nvSpPr>
          <p:spPr bwMode="auto">
            <a:xfrm>
              <a:off x="1142" y="1520"/>
              <a:ext cx="5570" cy="1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 name="Freeform 5">
              <a:extLst>
                <a:ext uri="{FF2B5EF4-FFF2-40B4-BE49-F238E27FC236}">
                  <a16:creationId xmlns:a16="http://schemas.microsoft.com/office/drawing/2014/main" id="{488EB040-87A8-4069-9A3B-CDE151FDEBF2}"/>
                </a:ext>
              </a:extLst>
            </p:cNvPr>
            <p:cNvSpPr>
              <a:spLocks noEditPoints="1"/>
            </p:cNvSpPr>
            <p:nvPr/>
          </p:nvSpPr>
          <p:spPr bwMode="auto">
            <a:xfrm>
              <a:off x="1655" y="1886"/>
              <a:ext cx="78" cy="123"/>
            </a:xfrm>
            <a:custGeom>
              <a:avLst/>
              <a:gdLst>
                <a:gd name="T0" fmla="*/ 150 w 150"/>
                <a:gd name="T1" fmla="*/ 69 h 238"/>
                <a:gd name="T2" fmla="*/ 126 w 150"/>
                <a:gd name="T3" fmla="*/ 125 h 238"/>
                <a:gd name="T4" fmla="*/ 55 w 150"/>
                <a:gd name="T5" fmla="*/ 144 h 238"/>
                <a:gd name="T6" fmla="*/ 27 w 150"/>
                <a:gd name="T7" fmla="*/ 144 h 238"/>
                <a:gd name="T8" fmla="*/ 27 w 150"/>
                <a:gd name="T9" fmla="*/ 238 h 238"/>
                <a:gd name="T10" fmla="*/ 0 w 150"/>
                <a:gd name="T11" fmla="*/ 238 h 238"/>
                <a:gd name="T12" fmla="*/ 0 w 150"/>
                <a:gd name="T13" fmla="*/ 0 h 238"/>
                <a:gd name="T14" fmla="*/ 61 w 150"/>
                <a:gd name="T15" fmla="*/ 0 h 238"/>
                <a:gd name="T16" fmla="*/ 150 w 150"/>
                <a:gd name="T17" fmla="*/ 69 h 238"/>
                <a:gd name="T18" fmla="*/ 27 w 150"/>
                <a:gd name="T19" fmla="*/ 121 h 238"/>
                <a:gd name="T20" fmla="*/ 52 w 150"/>
                <a:gd name="T21" fmla="*/ 121 h 238"/>
                <a:gd name="T22" fmla="*/ 105 w 150"/>
                <a:gd name="T23" fmla="*/ 109 h 238"/>
                <a:gd name="T24" fmla="*/ 122 w 150"/>
                <a:gd name="T25" fmla="*/ 71 h 238"/>
                <a:gd name="T26" fmla="*/ 106 w 150"/>
                <a:gd name="T27" fmla="*/ 36 h 238"/>
                <a:gd name="T28" fmla="*/ 58 w 150"/>
                <a:gd name="T29" fmla="*/ 24 h 238"/>
                <a:gd name="T30" fmla="*/ 27 w 150"/>
                <a:gd name="T31" fmla="*/ 24 h 238"/>
                <a:gd name="T32" fmla="*/ 27 w 150"/>
                <a:gd name="T33" fmla="*/ 121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 h="238">
                  <a:moveTo>
                    <a:pt x="150" y="69"/>
                  </a:moveTo>
                  <a:cubicBezTo>
                    <a:pt x="150" y="93"/>
                    <a:pt x="142" y="112"/>
                    <a:pt x="126" y="125"/>
                  </a:cubicBezTo>
                  <a:cubicBezTo>
                    <a:pt x="109" y="138"/>
                    <a:pt x="86" y="144"/>
                    <a:pt x="55" y="144"/>
                  </a:cubicBezTo>
                  <a:lnTo>
                    <a:pt x="27" y="144"/>
                  </a:lnTo>
                  <a:lnTo>
                    <a:pt x="27" y="238"/>
                  </a:lnTo>
                  <a:lnTo>
                    <a:pt x="0" y="238"/>
                  </a:lnTo>
                  <a:lnTo>
                    <a:pt x="0" y="0"/>
                  </a:lnTo>
                  <a:lnTo>
                    <a:pt x="61" y="0"/>
                  </a:lnTo>
                  <a:cubicBezTo>
                    <a:pt x="121" y="0"/>
                    <a:pt x="150" y="23"/>
                    <a:pt x="150" y="69"/>
                  </a:cubicBezTo>
                  <a:close/>
                  <a:moveTo>
                    <a:pt x="27" y="121"/>
                  </a:moveTo>
                  <a:lnTo>
                    <a:pt x="52" y="121"/>
                  </a:lnTo>
                  <a:cubicBezTo>
                    <a:pt x="77" y="121"/>
                    <a:pt x="94" y="117"/>
                    <a:pt x="105" y="109"/>
                  </a:cubicBezTo>
                  <a:cubicBezTo>
                    <a:pt x="116" y="101"/>
                    <a:pt x="122" y="88"/>
                    <a:pt x="122" y="71"/>
                  </a:cubicBezTo>
                  <a:cubicBezTo>
                    <a:pt x="122" y="55"/>
                    <a:pt x="117" y="43"/>
                    <a:pt x="106" y="36"/>
                  </a:cubicBezTo>
                  <a:cubicBezTo>
                    <a:pt x="96" y="28"/>
                    <a:pt x="80" y="24"/>
                    <a:pt x="58" y="24"/>
                  </a:cubicBezTo>
                  <a:lnTo>
                    <a:pt x="27" y="24"/>
                  </a:lnTo>
                  <a:lnTo>
                    <a:pt x="27" y="12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 name="Freeform 6">
              <a:extLst>
                <a:ext uri="{FF2B5EF4-FFF2-40B4-BE49-F238E27FC236}">
                  <a16:creationId xmlns:a16="http://schemas.microsoft.com/office/drawing/2014/main" id="{F7F42425-25BE-4182-9C06-D18D4F3A3186}"/>
                </a:ext>
              </a:extLst>
            </p:cNvPr>
            <p:cNvSpPr>
              <a:spLocks/>
            </p:cNvSpPr>
            <p:nvPr/>
          </p:nvSpPr>
          <p:spPr bwMode="auto">
            <a:xfrm>
              <a:off x="1758" y="1886"/>
              <a:ext cx="69" cy="123"/>
            </a:xfrm>
            <a:custGeom>
              <a:avLst/>
              <a:gdLst>
                <a:gd name="T0" fmla="*/ 0 w 69"/>
                <a:gd name="T1" fmla="*/ 123 h 123"/>
                <a:gd name="T2" fmla="*/ 0 w 69"/>
                <a:gd name="T3" fmla="*/ 0 h 123"/>
                <a:gd name="T4" fmla="*/ 15 w 69"/>
                <a:gd name="T5" fmla="*/ 0 h 123"/>
                <a:gd name="T6" fmla="*/ 15 w 69"/>
                <a:gd name="T7" fmla="*/ 110 h 123"/>
                <a:gd name="T8" fmla="*/ 69 w 69"/>
                <a:gd name="T9" fmla="*/ 110 h 123"/>
                <a:gd name="T10" fmla="*/ 69 w 69"/>
                <a:gd name="T11" fmla="*/ 123 h 123"/>
                <a:gd name="T12" fmla="*/ 0 w 69"/>
                <a:gd name="T13" fmla="*/ 123 h 123"/>
              </a:gdLst>
              <a:ahLst/>
              <a:cxnLst>
                <a:cxn ang="0">
                  <a:pos x="T0" y="T1"/>
                </a:cxn>
                <a:cxn ang="0">
                  <a:pos x="T2" y="T3"/>
                </a:cxn>
                <a:cxn ang="0">
                  <a:pos x="T4" y="T5"/>
                </a:cxn>
                <a:cxn ang="0">
                  <a:pos x="T6" y="T7"/>
                </a:cxn>
                <a:cxn ang="0">
                  <a:pos x="T8" y="T9"/>
                </a:cxn>
                <a:cxn ang="0">
                  <a:pos x="T10" y="T11"/>
                </a:cxn>
                <a:cxn ang="0">
                  <a:pos x="T12" y="T13"/>
                </a:cxn>
              </a:cxnLst>
              <a:rect l="0" t="0" r="r" b="b"/>
              <a:pathLst>
                <a:path w="69" h="123">
                  <a:moveTo>
                    <a:pt x="0" y="123"/>
                  </a:moveTo>
                  <a:lnTo>
                    <a:pt x="0" y="0"/>
                  </a:lnTo>
                  <a:lnTo>
                    <a:pt x="15" y="0"/>
                  </a:lnTo>
                  <a:lnTo>
                    <a:pt x="15" y="110"/>
                  </a:lnTo>
                  <a:lnTo>
                    <a:pt x="69" y="110"/>
                  </a:lnTo>
                  <a:lnTo>
                    <a:pt x="69" y="123"/>
                  </a:lnTo>
                  <a:lnTo>
                    <a:pt x="0" y="12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 name="Freeform 7">
              <a:extLst>
                <a:ext uri="{FF2B5EF4-FFF2-40B4-BE49-F238E27FC236}">
                  <a16:creationId xmlns:a16="http://schemas.microsoft.com/office/drawing/2014/main" id="{89A110DB-0593-440F-80D4-B404D7C466A0}"/>
                </a:ext>
              </a:extLst>
            </p:cNvPr>
            <p:cNvSpPr>
              <a:spLocks noEditPoints="1"/>
            </p:cNvSpPr>
            <p:nvPr/>
          </p:nvSpPr>
          <p:spPr bwMode="auto">
            <a:xfrm>
              <a:off x="1831" y="1886"/>
              <a:ext cx="109" cy="123"/>
            </a:xfrm>
            <a:custGeom>
              <a:avLst/>
              <a:gdLst>
                <a:gd name="T0" fmla="*/ 182 w 211"/>
                <a:gd name="T1" fmla="*/ 239 h 239"/>
                <a:gd name="T2" fmla="*/ 152 w 211"/>
                <a:gd name="T3" fmla="*/ 163 h 239"/>
                <a:gd name="T4" fmla="*/ 57 w 211"/>
                <a:gd name="T5" fmla="*/ 163 h 239"/>
                <a:gd name="T6" fmla="*/ 28 w 211"/>
                <a:gd name="T7" fmla="*/ 239 h 239"/>
                <a:gd name="T8" fmla="*/ 0 w 211"/>
                <a:gd name="T9" fmla="*/ 239 h 239"/>
                <a:gd name="T10" fmla="*/ 94 w 211"/>
                <a:gd name="T11" fmla="*/ 0 h 239"/>
                <a:gd name="T12" fmla="*/ 117 w 211"/>
                <a:gd name="T13" fmla="*/ 0 h 239"/>
                <a:gd name="T14" fmla="*/ 211 w 211"/>
                <a:gd name="T15" fmla="*/ 239 h 239"/>
                <a:gd name="T16" fmla="*/ 182 w 211"/>
                <a:gd name="T17" fmla="*/ 239 h 239"/>
                <a:gd name="T18" fmla="*/ 144 w 211"/>
                <a:gd name="T19" fmla="*/ 138 h 239"/>
                <a:gd name="T20" fmla="*/ 116 w 211"/>
                <a:gd name="T21" fmla="*/ 65 h 239"/>
                <a:gd name="T22" fmla="*/ 105 w 211"/>
                <a:gd name="T23" fmla="*/ 30 h 239"/>
                <a:gd name="T24" fmla="*/ 95 w 211"/>
                <a:gd name="T25" fmla="*/ 65 h 239"/>
                <a:gd name="T26" fmla="*/ 67 w 211"/>
                <a:gd name="T27" fmla="*/ 138 h 239"/>
                <a:gd name="T28" fmla="*/ 144 w 211"/>
                <a:gd name="T29" fmla="*/ 138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1" h="239">
                  <a:moveTo>
                    <a:pt x="182" y="239"/>
                  </a:moveTo>
                  <a:lnTo>
                    <a:pt x="152" y="163"/>
                  </a:lnTo>
                  <a:lnTo>
                    <a:pt x="57" y="163"/>
                  </a:lnTo>
                  <a:lnTo>
                    <a:pt x="28" y="239"/>
                  </a:lnTo>
                  <a:lnTo>
                    <a:pt x="0" y="239"/>
                  </a:lnTo>
                  <a:lnTo>
                    <a:pt x="94" y="0"/>
                  </a:lnTo>
                  <a:lnTo>
                    <a:pt x="117" y="0"/>
                  </a:lnTo>
                  <a:lnTo>
                    <a:pt x="211" y="239"/>
                  </a:lnTo>
                  <a:lnTo>
                    <a:pt x="182" y="239"/>
                  </a:lnTo>
                  <a:close/>
                  <a:moveTo>
                    <a:pt x="144" y="138"/>
                  </a:moveTo>
                  <a:lnTo>
                    <a:pt x="116" y="65"/>
                  </a:lnTo>
                  <a:cubicBezTo>
                    <a:pt x="112" y="55"/>
                    <a:pt x="109" y="44"/>
                    <a:pt x="105" y="30"/>
                  </a:cubicBezTo>
                  <a:cubicBezTo>
                    <a:pt x="103" y="41"/>
                    <a:pt x="99" y="52"/>
                    <a:pt x="95" y="65"/>
                  </a:cubicBezTo>
                  <a:lnTo>
                    <a:pt x="67" y="138"/>
                  </a:lnTo>
                  <a:lnTo>
                    <a:pt x="144" y="138"/>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 name="Freeform 8">
              <a:extLst>
                <a:ext uri="{FF2B5EF4-FFF2-40B4-BE49-F238E27FC236}">
                  <a16:creationId xmlns:a16="http://schemas.microsoft.com/office/drawing/2014/main" id="{40D58E61-7530-4D0D-A898-039C94DD4F4C}"/>
                </a:ext>
              </a:extLst>
            </p:cNvPr>
            <p:cNvSpPr>
              <a:spLocks/>
            </p:cNvSpPr>
            <p:nvPr/>
          </p:nvSpPr>
          <p:spPr bwMode="auto">
            <a:xfrm>
              <a:off x="1956" y="1886"/>
              <a:ext cx="96" cy="123"/>
            </a:xfrm>
            <a:custGeom>
              <a:avLst/>
              <a:gdLst>
                <a:gd name="T0" fmla="*/ 186 w 186"/>
                <a:gd name="T1" fmla="*/ 238 h 238"/>
                <a:gd name="T2" fmla="*/ 155 w 186"/>
                <a:gd name="T3" fmla="*/ 238 h 238"/>
                <a:gd name="T4" fmla="*/ 25 w 186"/>
                <a:gd name="T5" fmla="*/ 38 h 238"/>
                <a:gd name="T6" fmla="*/ 23 w 186"/>
                <a:gd name="T7" fmla="*/ 38 h 238"/>
                <a:gd name="T8" fmla="*/ 26 w 186"/>
                <a:gd name="T9" fmla="*/ 103 h 238"/>
                <a:gd name="T10" fmla="*/ 26 w 186"/>
                <a:gd name="T11" fmla="*/ 238 h 238"/>
                <a:gd name="T12" fmla="*/ 0 w 186"/>
                <a:gd name="T13" fmla="*/ 238 h 238"/>
                <a:gd name="T14" fmla="*/ 0 w 186"/>
                <a:gd name="T15" fmla="*/ 0 h 238"/>
                <a:gd name="T16" fmla="*/ 32 w 186"/>
                <a:gd name="T17" fmla="*/ 0 h 238"/>
                <a:gd name="T18" fmla="*/ 161 w 186"/>
                <a:gd name="T19" fmla="*/ 199 h 238"/>
                <a:gd name="T20" fmla="*/ 163 w 186"/>
                <a:gd name="T21" fmla="*/ 199 h 238"/>
                <a:gd name="T22" fmla="*/ 161 w 186"/>
                <a:gd name="T23" fmla="*/ 171 h 238"/>
                <a:gd name="T24" fmla="*/ 160 w 186"/>
                <a:gd name="T25" fmla="*/ 137 h 238"/>
                <a:gd name="T26" fmla="*/ 160 w 186"/>
                <a:gd name="T27" fmla="*/ 0 h 238"/>
                <a:gd name="T28" fmla="*/ 186 w 186"/>
                <a:gd name="T29" fmla="*/ 0 h 238"/>
                <a:gd name="T30" fmla="*/ 186 w 186"/>
                <a:gd name="T3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6" h="238">
                  <a:moveTo>
                    <a:pt x="186" y="238"/>
                  </a:moveTo>
                  <a:lnTo>
                    <a:pt x="155" y="238"/>
                  </a:lnTo>
                  <a:lnTo>
                    <a:pt x="25" y="38"/>
                  </a:lnTo>
                  <a:lnTo>
                    <a:pt x="23" y="38"/>
                  </a:lnTo>
                  <a:cubicBezTo>
                    <a:pt x="25" y="62"/>
                    <a:pt x="26" y="83"/>
                    <a:pt x="26" y="103"/>
                  </a:cubicBezTo>
                  <a:lnTo>
                    <a:pt x="26" y="238"/>
                  </a:lnTo>
                  <a:lnTo>
                    <a:pt x="0" y="238"/>
                  </a:lnTo>
                  <a:lnTo>
                    <a:pt x="0" y="0"/>
                  </a:lnTo>
                  <a:lnTo>
                    <a:pt x="32" y="0"/>
                  </a:lnTo>
                  <a:lnTo>
                    <a:pt x="161" y="199"/>
                  </a:lnTo>
                  <a:lnTo>
                    <a:pt x="163" y="199"/>
                  </a:lnTo>
                  <a:cubicBezTo>
                    <a:pt x="162" y="196"/>
                    <a:pt x="162" y="187"/>
                    <a:pt x="161" y="171"/>
                  </a:cubicBezTo>
                  <a:cubicBezTo>
                    <a:pt x="160" y="155"/>
                    <a:pt x="160" y="143"/>
                    <a:pt x="160" y="137"/>
                  </a:cubicBezTo>
                  <a:lnTo>
                    <a:pt x="160" y="0"/>
                  </a:lnTo>
                  <a:lnTo>
                    <a:pt x="186" y="0"/>
                  </a:lnTo>
                  <a:lnTo>
                    <a:pt x="186" y="238"/>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 name="Freeform 9">
              <a:extLst>
                <a:ext uri="{FF2B5EF4-FFF2-40B4-BE49-F238E27FC236}">
                  <a16:creationId xmlns:a16="http://schemas.microsoft.com/office/drawing/2014/main" id="{BC789C7B-65B6-4DC0-9909-7E8E54A41BE0}"/>
                </a:ext>
              </a:extLst>
            </p:cNvPr>
            <p:cNvSpPr>
              <a:spLocks/>
            </p:cNvSpPr>
            <p:nvPr/>
          </p:nvSpPr>
          <p:spPr bwMode="auto">
            <a:xfrm>
              <a:off x="2086" y="1886"/>
              <a:ext cx="95" cy="123"/>
            </a:xfrm>
            <a:custGeom>
              <a:avLst/>
              <a:gdLst>
                <a:gd name="T0" fmla="*/ 185 w 185"/>
                <a:gd name="T1" fmla="*/ 238 h 238"/>
                <a:gd name="T2" fmla="*/ 154 w 185"/>
                <a:gd name="T3" fmla="*/ 238 h 238"/>
                <a:gd name="T4" fmla="*/ 24 w 185"/>
                <a:gd name="T5" fmla="*/ 38 h 238"/>
                <a:gd name="T6" fmla="*/ 23 w 185"/>
                <a:gd name="T7" fmla="*/ 38 h 238"/>
                <a:gd name="T8" fmla="*/ 25 w 185"/>
                <a:gd name="T9" fmla="*/ 103 h 238"/>
                <a:gd name="T10" fmla="*/ 25 w 185"/>
                <a:gd name="T11" fmla="*/ 238 h 238"/>
                <a:gd name="T12" fmla="*/ 0 w 185"/>
                <a:gd name="T13" fmla="*/ 238 h 238"/>
                <a:gd name="T14" fmla="*/ 0 w 185"/>
                <a:gd name="T15" fmla="*/ 0 h 238"/>
                <a:gd name="T16" fmla="*/ 31 w 185"/>
                <a:gd name="T17" fmla="*/ 0 h 238"/>
                <a:gd name="T18" fmla="*/ 161 w 185"/>
                <a:gd name="T19" fmla="*/ 199 h 238"/>
                <a:gd name="T20" fmla="*/ 162 w 185"/>
                <a:gd name="T21" fmla="*/ 199 h 238"/>
                <a:gd name="T22" fmla="*/ 160 w 185"/>
                <a:gd name="T23" fmla="*/ 171 h 238"/>
                <a:gd name="T24" fmla="*/ 160 w 185"/>
                <a:gd name="T25" fmla="*/ 137 h 238"/>
                <a:gd name="T26" fmla="*/ 160 w 185"/>
                <a:gd name="T27" fmla="*/ 0 h 238"/>
                <a:gd name="T28" fmla="*/ 185 w 185"/>
                <a:gd name="T29" fmla="*/ 0 h 238"/>
                <a:gd name="T30" fmla="*/ 185 w 185"/>
                <a:gd name="T3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5" h="238">
                  <a:moveTo>
                    <a:pt x="185" y="238"/>
                  </a:moveTo>
                  <a:lnTo>
                    <a:pt x="154" y="238"/>
                  </a:lnTo>
                  <a:lnTo>
                    <a:pt x="24" y="38"/>
                  </a:lnTo>
                  <a:lnTo>
                    <a:pt x="23" y="38"/>
                  </a:lnTo>
                  <a:cubicBezTo>
                    <a:pt x="24" y="62"/>
                    <a:pt x="25" y="83"/>
                    <a:pt x="25" y="103"/>
                  </a:cubicBezTo>
                  <a:lnTo>
                    <a:pt x="25" y="238"/>
                  </a:lnTo>
                  <a:lnTo>
                    <a:pt x="0" y="238"/>
                  </a:lnTo>
                  <a:lnTo>
                    <a:pt x="0" y="0"/>
                  </a:lnTo>
                  <a:lnTo>
                    <a:pt x="31" y="0"/>
                  </a:lnTo>
                  <a:lnTo>
                    <a:pt x="161" y="199"/>
                  </a:lnTo>
                  <a:lnTo>
                    <a:pt x="162" y="199"/>
                  </a:lnTo>
                  <a:cubicBezTo>
                    <a:pt x="162" y="196"/>
                    <a:pt x="161" y="187"/>
                    <a:pt x="160" y="171"/>
                  </a:cubicBezTo>
                  <a:cubicBezTo>
                    <a:pt x="160" y="155"/>
                    <a:pt x="159" y="143"/>
                    <a:pt x="160" y="137"/>
                  </a:cubicBezTo>
                  <a:lnTo>
                    <a:pt x="160" y="0"/>
                  </a:lnTo>
                  <a:lnTo>
                    <a:pt x="185" y="0"/>
                  </a:lnTo>
                  <a:lnTo>
                    <a:pt x="185" y="238"/>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 name="Rectangle 10">
              <a:extLst>
                <a:ext uri="{FF2B5EF4-FFF2-40B4-BE49-F238E27FC236}">
                  <a16:creationId xmlns:a16="http://schemas.microsoft.com/office/drawing/2014/main" id="{2FCED85C-7599-407B-B161-81E609DA1A6E}"/>
                </a:ext>
              </a:extLst>
            </p:cNvPr>
            <p:cNvSpPr>
              <a:spLocks noChangeArrowheads="1"/>
            </p:cNvSpPr>
            <p:nvPr/>
          </p:nvSpPr>
          <p:spPr bwMode="auto">
            <a:xfrm>
              <a:off x="2215" y="1886"/>
              <a:ext cx="14" cy="12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 name="Freeform 11">
              <a:extLst>
                <a:ext uri="{FF2B5EF4-FFF2-40B4-BE49-F238E27FC236}">
                  <a16:creationId xmlns:a16="http://schemas.microsoft.com/office/drawing/2014/main" id="{401750F9-664F-4ADF-BD25-3D8B30A6C5DE}"/>
                </a:ext>
              </a:extLst>
            </p:cNvPr>
            <p:cNvSpPr>
              <a:spLocks/>
            </p:cNvSpPr>
            <p:nvPr/>
          </p:nvSpPr>
          <p:spPr bwMode="auto">
            <a:xfrm>
              <a:off x="2263" y="1886"/>
              <a:ext cx="96" cy="123"/>
            </a:xfrm>
            <a:custGeom>
              <a:avLst/>
              <a:gdLst>
                <a:gd name="T0" fmla="*/ 186 w 186"/>
                <a:gd name="T1" fmla="*/ 238 h 238"/>
                <a:gd name="T2" fmla="*/ 154 w 186"/>
                <a:gd name="T3" fmla="*/ 238 h 238"/>
                <a:gd name="T4" fmla="*/ 24 w 186"/>
                <a:gd name="T5" fmla="*/ 38 h 238"/>
                <a:gd name="T6" fmla="*/ 23 w 186"/>
                <a:gd name="T7" fmla="*/ 38 h 238"/>
                <a:gd name="T8" fmla="*/ 26 w 186"/>
                <a:gd name="T9" fmla="*/ 103 h 238"/>
                <a:gd name="T10" fmla="*/ 26 w 186"/>
                <a:gd name="T11" fmla="*/ 238 h 238"/>
                <a:gd name="T12" fmla="*/ 0 w 186"/>
                <a:gd name="T13" fmla="*/ 238 h 238"/>
                <a:gd name="T14" fmla="*/ 0 w 186"/>
                <a:gd name="T15" fmla="*/ 0 h 238"/>
                <a:gd name="T16" fmla="*/ 31 w 186"/>
                <a:gd name="T17" fmla="*/ 0 h 238"/>
                <a:gd name="T18" fmla="*/ 161 w 186"/>
                <a:gd name="T19" fmla="*/ 199 h 238"/>
                <a:gd name="T20" fmla="*/ 162 w 186"/>
                <a:gd name="T21" fmla="*/ 199 h 238"/>
                <a:gd name="T22" fmla="*/ 161 w 186"/>
                <a:gd name="T23" fmla="*/ 171 h 238"/>
                <a:gd name="T24" fmla="*/ 160 w 186"/>
                <a:gd name="T25" fmla="*/ 137 h 238"/>
                <a:gd name="T26" fmla="*/ 160 w 186"/>
                <a:gd name="T27" fmla="*/ 0 h 238"/>
                <a:gd name="T28" fmla="*/ 186 w 186"/>
                <a:gd name="T29" fmla="*/ 0 h 238"/>
                <a:gd name="T30" fmla="*/ 186 w 186"/>
                <a:gd name="T3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6" h="238">
                  <a:moveTo>
                    <a:pt x="186" y="238"/>
                  </a:moveTo>
                  <a:lnTo>
                    <a:pt x="154" y="238"/>
                  </a:lnTo>
                  <a:lnTo>
                    <a:pt x="24" y="38"/>
                  </a:lnTo>
                  <a:lnTo>
                    <a:pt x="23" y="38"/>
                  </a:lnTo>
                  <a:cubicBezTo>
                    <a:pt x="25" y="62"/>
                    <a:pt x="26" y="83"/>
                    <a:pt x="26" y="103"/>
                  </a:cubicBezTo>
                  <a:lnTo>
                    <a:pt x="26" y="238"/>
                  </a:lnTo>
                  <a:lnTo>
                    <a:pt x="0" y="238"/>
                  </a:lnTo>
                  <a:lnTo>
                    <a:pt x="0" y="0"/>
                  </a:lnTo>
                  <a:lnTo>
                    <a:pt x="31" y="0"/>
                  </a:lnTo>
                  <a:lnTo>
                    <a:pt x="161" y="199"/>
                  </a:lnTo>
                  <a:lnTo>
                    <a:pt x="162" y="199"/>
                  </a:lnTo>
                  <a:cubicBezTo>
                    <a:pt x="162" y="196"/>
                    <a:pt x="162" y="187"/>
                    <a:pt x="161" y="171"/>
                  </a:cubicBezTo>
                  <a:cubicBezTo>
                    <a:pt x="160" y="155"/>
                    <a:pt x="160" y="143"/>
                    <a:pt x="160" y="137"/>
                  </a:cubicBezTo>
                  <a:lnTo>
                    <a:pt x="160" y="0"/>
                  </a:lnTo>
                  <a:lnTo>
                    <a:pt x="186" y="0"/>
                  </a:lnTo>
                  <a:lnTo>
                    <a:pt x="186" y="238"/>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 name="Freeform 12">
              <a:extLst>
                <a:ext uri="{FF2B5EF4-FFF2-40B4-BE49-F238E27FC236}">
                  <a16:creationId xmlns:a16="http://schemas.microsoft.com/office/drawing/2014/main" id="{D3D34477-7FA3-47AD-ACBF-FAFF12C6DEA7}"/>
                </a:ext>
              </a:extLst>
            </p:cNvPr>
            <p:cNvSpPr>
              <a:spLocks/>
            </p:cNvSpPr>
            <p:nvPr/>
          </p:nvSpPr>
          <p:spPr bwMode="auto">
            <a:xfrm>
              <a:off x="2386" y="1885"/>
              <a:ext cx="102" cy="126"/>
            </a:xfrm>
            <a:custGeom>
              <a:avLst/>
              <a:gdLst>
                <a:gd name="T0" fmla="*/ 117 w 198"/>
                <a:gd name="T1" fmla="*/ 116 h 244"/>
                <a:gd name="T2" fmla="*/ 198 w 198"/>
                <a:gd name="T3" fmla="*/ 116 h 244"/>
                <a:gd name="T4" fmla="*/ 198 w 198"/>
                <a:gd name="T5" fmla="*/ 232 h 244"/>
                <a:gd name="T6" fmla="*/ 159 w 198"/>
                <a:gd name="T7" fmla="*/ 241 h 244"/>
                <a:gd name="T8" fmla="*/ 114 w 198"/>
                <a:gd name="T9" fmla="*/ 244 h 244"/>
                <a:gd name="T10" fmla="*/ 30 w 198"/>
                <a:gd name="T11" fmla="*/ 212 h 244"/>
                <a:gd name="T12" fmla="*/ 0 w 198"/>
                <a:gd name="T13" fmla="*/ 122 h 244"/>
                <a:gd name="T14" fmla="*/ 15 w 198"/>
                <a:gd name="T15" fmla="*/ 57 h 244"/>
                <a:gd name="T16" fmla="*/ 58 w 198"/>
                <a:gd name="T17" fmla="*/ 14 h 244"/>
                <a:gd name="T18" fmla="*/ 123 w 198"/>
                <a:gd name="T19" fmla="*/ 0 h 244"/>
                <a:gd name="T20" fmla="*/ 194 w 198"/>
                <a:gd name="T21" fmla="*/ 14 h 244"/>
                <a:gd name="T22" fmla="*/ 183 w 198"/>
                <a:gd name="T23" fmla="*/ 38 h 244"/>
                <a:gd name="T24" fmla="*/ 121 w 198"/>
                <a:gd name="T25" fmla="*/ 24 h 244"/>
                <a:gd name="T26" fmla="*/ 54 w 198"/>
                <a:gd name="T27" fmla="*/ 50 h 244"/>
                <a:gd name="T28" fmla="*/ 29 w 198"/>
                <a:gd name="T29" fmla="*/ 122 h 244"/>
                <a:gd name="T30" fmla="*/ 53 w 198"/>
                <a:gd name="T31" fmla="*/ 195 h 244"/>
                <a:gd name="T32" fmla="*/ 122 w 198"/>
                <a:gd name="T33" fmla="*/ 220 h 244"/>
                <a:gd name="T34" fmla="*/ 170 w 198"/>
                <a:gd name="T35" fmla="*/ 214 h 244"/>
                <a:gd name="T36" fmla="*/ 170 w 198"/>
                <a:gd name="T37" fmla="*/ 141 h 244"/>
                <a:gd name="T38" fmla="*/ 117 w 198"/>
                <a:gd name="T39" fmla="*/ 141 h 244"/>
                <a:gd name="T40" fmla="*/ 117 w 198"/>
                <a:gd name="T41" fmla="*/ 116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8" h="244">
                  <a:moveTo>
                    <a:pt x="117" y="116"/>
                  </a:moveTo>
                  <a:lnTo>
                    <a:pt x="198" y="116"/>
                  </a:lnTo>
                  <a:lnTo>
                    <a:pt x="198" y="232"/>
                  </a:lnTo>
                  <a:cubicBezTo>
                    <a:pt x="185" y="236"/>
                    <a:pt x="172" y="239"/>
                    <a:pt x="159" y="241"/>
                  </a:cubicBezTo>
                  <a:cubicBezTo>
                    <a:pt x="146" y="243"/>
                    <a:pt x="131" y="244"/>
                    <a:pt x="114" y="244"/>
                  </a:cubicBezTo>
                  <a:cubicBezTo>
                    <a:pt x="78" y="244"/>
                    <a:pt x="50" y="234"/>
                    <a:pt x="30" y="212"/>
                  </a:cubicBezTo>
                  <a:cubicBezTo>
                    <a:pt x="10" y="191"/>
                    <a:pt x="0" y="161"/>
                    <a:pt x="0" y="122"/>
                  </a:cubicBezTo>
                  <a:cubicBezTo>
                    <a:pt x="0" y="97"/>
                    <a:pt x="5" y="76"/>
                    <a:pt x="15" y="57"/>
                  </a:cubicBezTo>
                  <a:cubicBezTo>
                    <a:pt x="25" y="38"/>
                    <a:pt x="39" y="24"/>
                    <a:pt x="58" y="14"/>
                  </a:cubicBezTo>
                  <a:cubicBezTo>
                    <a:pt x="76" y="5"/>
                    <a:pt x="98" y="0"/>
                    <a:pt x="123" y="0"/>
                  </a:cubicBezTo>
                  <a:cubicBezTo>
                    <a:pt x="149" y="0"/>
                    <a:pt x="172" y="4"/>
                    <a:pt x="194" y="14"/>
                  </a:cubicBezTo>
                  <a:lnTo>
                    <a:pt x="183" y="38"/>
                  </a:lnTo>
                  <a:cubicBezTo>
                    <a:pt x="162" y="29"/>
                    <a:pt x="141" y="24"/>
                    <a:pt x="121" y="24"/>
                  </a:cubicBezTo>
                  <a:cubicBezTo>
                    <a:pt x="92" y="24"/>
                    <a:pt x="70" y="33"/>
                    <a:pt x="54" y="50"/>
                  </a:cubicBezTo>
                  <a:cubicBezTo>
                    <a:pt x="37" y="67"/>
                    <a:pt x="29" y="91"/>
                    <a:pt x="29" y="122"/>
                  </a:cubicBezTo>
                  <a:cubicBezTo>
                    <a:pt x="29" y="154"/>
                    <a:pt x="37" y="178"/>
                    <a:pt x="53" y="195"/>
                  </a:cubicBezTo>
                  <a:cubicBezTo>
                    <a:pt x="68" y="212"/>
                    <a:pt x="91" y="220"/>
                    <a:pt x="122" y="220"/>
                  </a:cubicBezTo>
                  <a:cubicBezTo>
                    <a:pt x="138" y="220"/>
                    <a:pt x="154" y="218"/>
                    <a:pt x="170" y="214"/>
                  </a:cubicBezTo>
                  <a:lnTo>
                    <a:pt x="170" y="141"/>
                  </a:lnTo>
                  <a:lnTo>
                    <a:pt x="117" y="141"/>
                  </a:lnTo>
                  <a:lnTo>
                    <a:pt x="117" y="11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 name="Freeform 13">
              <a:extLst>
                <a:ext uri="{FF2B5EF4-FFF2-40B4-BE49-F238E27FC236}">
                  <a16:creationId xmlns:a16="http://schemas.microsoft.com/office/drawing/2014/main" id="{D84EE44E-9188-434D-B950-20B3B3CBB3AD}"/>
                </a:ext>
              </a:extLst>
            </p:cNvPr>
            <p:cNvSpPr>
              <a:spLocks/>
            </p:cNvSpPr>
            <p:nvPr/>
          </p:nvSpPr>
          <p:spPr bwMode="auto">
            <a:xfrm>
              <a:off x="1886" y="2101"/>
              <a:ext cx="39" cy="150"/>
            </a:xfrm>
            <a:custGeom>
              <a:avLst/>
              <a:gdLst>
                <a:gd name="T0" fmla="*/ 0 w 76"/>
                <a:gd name="T1" fmla="*/ 146 h 290"/>
                <a:gd name="T2" fmla="*/ 13 w 76"/>
                <a:gd name="T3" fmla="*/ 66 h 290"/>
                <a:gd name="T4" fmla="*/ 49 w 76"/>
                <a:gd name="T5" fmla="*/ 0 h 290"/>
                <a:gd name="T6" fmla="*/ 76 w 76"/>
                <a:gd name="T7" fmla="*/ 0 h 290"/>
                <a:gd name="T8" fmla="*/ 40 w 76"/>
                <a:gd name="T9" fmla="*/ 69 h 290"/>
                <a:gd name="T10" fmla="*/ 29 w 76"/>
                <a:gd name="T11" fmla="*/ 146 h 290"/>
                <a:gd name="T12" fmla="*/ 41 w 76"/>
                <a:gd name="T13" fmla="*/ 222 h 290"/>
                <a:gd name="T14" fmla="*/ 75 w 76"/>
                <a:gd name="T15" fmla="*/ 290 h 290"/>
                <a:gd name="T16" fmla="*/ 49 w 76"/>
                <a:gd name="T17" fmla="*/ 290 h 290"/>
                <a:gd name="T18" fmla="*/ 13 w 76"/>
                <a:gd name="T19" fmla="*/ 226 h 290"/>
                <a:gd name="T20" fmla="*/ 0 w 76"/>
                <a:gd name="T21" fmla="*/ 146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290">
                  <a:moveTo>
                    <a:pt x="0" y="146"/>
                  </a:moveTo>
                  <a:cubicBezTo>
                    <a:pt x="0" y="118"/>
                    <a:pt x="5" y="91"/>
                    <a:pt x="13" y="66"/>
                  </a:cubicBezTo>
                  <a:cubicBezTo>
                    <a:pt x="21" y="41"/>
                    <a:pt x="33" y="19"/>
                    <a:pt x="49" y="0"/>
                  </a:cubicBezTo>
                  <a:lnTo>
                    <a:pt x="76" y="0"/>
                  </a:lnTo>
                  <a:cubicBezTo>
                    <a:pt x="60" y="21"/>
                    <a:pt x="48" y="44"/>
                    <a:pt x="40" y="69"/>
                  </a:cubicBezTo>
                  <a:cubicBezTo>
                    <a:pt x="33" y="94"/>
                    <a:pt x="29" y="120"/>
                    <a:pt x="29" y="146"/>
                  </a:cubicBezTo>
                  <a:cubicBezTo>
                    <a:pt x="29" y="172"/>
                    <a:pt x="33" y="197"/>
                    <a:pt x="41" y="222"/>
                  </a:cubicBezTo>
                  <a:cubicBezTo>
                    <a:pt x="49" y="247"/>
                    <a:pt x="60" y="270"/>
                    <a:pt x="75" y="290"/>
                  </a:cubicBezTo>
                  <a:lnTo>
                    <a:pt x="49" y="290"/>
                  </a:lnTo>
                  <a:cubicBezTo>
                    <a:pt x="33" y="272"/>
                    <a:pt x="21" y="250"/>
                    <a:pt x="13" y="226"/>
                  </a:cubicBezTo>
                  <a:cubicBezTo>
                    <a:pt x="5" y="201"/>
                    <a:pt x="0" y="175"/>
                    <a:pt x="0" y="14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 name="Freeform 14">
              <a:extLst>
                <a:ext uri="{FF2B5EF4-FFF2-40B4-BE49-F238E27FC236}">
                  <a16:creationId xmlns:a16="http://schemas.microsoft.com/office/drawing/2014/main" id="{AA83FDFD-A14B-4F7E-9113-765E2CBB98FD}"/>
                </a:ext>
              </a:extLst>
            </p:cNvPr>
            <p:cNvSpPr>
              <a:spLocks/>
            </p:cNvSpPr>
            <p:nvPr/>
          </p:nvSpPr>
          <p:spPr bwMode="auto">
            <a:xfrm>
              <a:off x="1938" y="2099"/>
              <a:ext cx="81" cy="125"/>
            </a:xfrm>
            <a:custGeom>
              <a:avLst/>
              <a:gdLst>
                <a:gd name="T0" fmla="*/ 157 w 157"/>
                <a:gd name="T1" fmla="*/ 242 h 242"/>
                <a:gd name="T2" fmla="*/ 0 w 157"/>
                <a:gd name="T3" fmla="*/ 242 h 242"/>
                <a:gd name="T4" fmla="*/ 0 w 157"/>
                <a:gd name="T5" fmla="*/ 218 h 242"/>
                <a:gd name="T6" fmla="*/ 63 w 157"/>
                <a:gd name="T7" fmla="*/ 155 h 242"/>
                <a:gd name="T8" fmla="*/ 101 w 157"/>
                <a:gd name="T9" fmla="*/ 114 h 242"/>
                <a:gd name="T10" fmla="*/ 114 w 157"/>
                <a:gd name="T11" fmla="*/ 90 h 242"/>
                <a:gd name="T12" fmla="*/ 119 w 157"/>
                <a:gd name="T13" fmla="*/ 65 h 242"/>
                <a:gd name="T14" fmla="*/ 107 w 157"/>
                <a:gd name="T15" fmla="*/ 35 h 242"/>
                <a:gd name="T16" fmla="*/ 75 w 157"/>
                <a:gd name="T17" fmla="*/ 23 h 242"/>
                <a:gd name="T18" fmla="*/ 47 w 157"/>
                <a:gd name="T19" fmla="*/ 28 h 242"/>
                <a:gd name="T20" fmla="*/ 18 w 157"/>
                <a:gd name="T21" fmla="*/ 46 h 242"/>
                <a:gd name="T22" fmla="*/ 3 w 157"/>
                <a:gd name="T23" fmla="*/ 28 h 242"/>
                <a:gd name="T24" fmla="*/ 75 w 157"/>
                <a:gd name="T25" fmla="*/ 0 h 242"/>
                <a:gd name="T26" fmla="*/ 128 w 157"/>
                <a:gd name="T27" fmla="*/ 18 h 242"/>
                <a:gd name="T28" fmla="*/ 147 w 157"/>
                <a:gd name="T29" fmla="*/ 64 h 242"/>
                <a:gd name="T30" fmla="*/ 134 w 157"/>
                <a:gd name="T31" fmla="*/ 108 h 242"/>
                <a:gd name="T32" fmla="*/ 86 w 157"/>
                <a:gd name="T33" fmla="*/ 164 h 242"/>
                <a:gd name="T34" fmla="*/ 34 w 157"/>
                <a:gd name="T35" fmla="*/ 215 h 242"/>
                <a:gd name="T36" fmla="*/ 34 w 157"/>
                <a:gd name="T37" fmla="*/ 217 h 242"/>
                <a:gd name="T38" fmla="*/ 157 w 157"/>
                <a:gd name="T39" fmla="*/ 217 h 242"/>
                <a:gd name="T40" fmla="*/ 157 w 157"/>
                <a:gd name="T41"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7" h="242">
                  <a:moveTo>
                    <a:pt x="157" y="242"/>
                  </a:moveTo>
                  <a:lnTo>
                    <a:pt x="0" y="242"/>
                  </a:lnTo>
                  <a:lnTo>
                    <a:pt x="0" y="218"/>
                  </a:lnTo>
                  <a:lnTo>
                    <a:pt x="63" y="155"/>
                  </a:lnTo>
                  <a:cubicBezTo>
                    <a:pt x="82" y="136"/>
                    <a:pt x="95" y="122"/>
                    <a:pt x="101" y="114"/>
                  </a:cubicBezTo>
                  <a:cubicBezTo>
                    <a:pt x="107" y="106"/>
                    <a:pt x="111" y="98"/>
                    <a:pt x="114" y="90"/>
                  </a:cubicBezTo>
                  <a:cubicBezTo>
                    <a:pt x="117" y="82"/>
                    <a:pt x="119" y="74"/>
                    <a:pt x="119" y="65"/>
                  </a:cubicBezTo>
                  <a:cubicBezTo>
                    <a:pt x="119" y="52"/>
                    <a:pt x="115" y="42"/>
                    <a:pt x="107" y="35"/>
                  </a:cubicBezTo>
                  <a:cubicBezTo>
                    <a:pt x="100" y="27"/>
                    <a:pt x="89" y="23"/>
                    <a:pt x="75" y="23"/>
                  </a:cubicBezTo>
                  <a:cubicBezTo>
                    <a:pt x="65" y="23"/>
                    <a:pt x="56" y="25"/>
                    <a:pt x="47" y="28"/>
                  </a:cubicBezTo>
                  <a:cubicBezTo>
                    <a:pt x="38" y="32"/>
                    <a:pt x="29" y="37"/>
                    <a:pt x="18" y="46"/>
                  </a:cubicBezTo>
                  <a:lnTo>
                    <a:pt x="3" y="28"/>
                  </a:lnTo>
                  <a:cubicBezTo>
                    <a:pt x="25" y="9"/>
                    <a:pt x="49" y="0"/>
                    <a:pt x="75" y="0"/>
                  </a:cubicBezTo>
                  <a:cubicBezTo>
                    <a:pt x="97" y="0"/>
                    <a:pt x="115" y="6"/>
                    <a:pt x="128" y="18"/>
                  </a:cubicBezTo>
                  <a:cubicBezTo>
                    <a:pt x="140" y="29"/>
                    <a:pt x="147" y="44"/>
                    <a:pt x="147" y="64"/>
                  </a:cubicBezTo>
                  <a:cubicBezTo>
                    <a:pt x="147" y="79"/>
                    <a:pt x="142" y="94"/>
                    <a:pt x="134" y="108"/>
                  </a:cubicBezTo>
                  <a:cubicBezTo>
                    <a:pt x="125" y="123"/>
                    <a:pt x="110" y="142"/>
                    <a:pt x="86" y="164"/>
                  </a:cubicBezTo>
                  <a:lnTo>
                    <a:pt x="34" y="215"/>
                  </a:lnTo>
                  <a:lnTo>
                    <a:pt x="34" y="217"/>
                  </a:lnTo>
                  <a:lnTo>
                    <a:pt x="157" y="217"/>
                  </a:lnTo>
                  <a:lnTo>
                    <a:pt x="157" y="24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 name="Freeform 15">
              <a:extLst>
                <a:ext uri="{FF2B5EF4-FFF2-40B4-BE49-F238E27FC236}">
                  <a16:creationId xmlns:a16="http://schemas.microsoft.com/office/drawing/2014/main" id="{FE9D0369-BB0C-498D-8A0A-87594FD79F5F}"/>
                </a:ext>
              </a:extLst>
            </p:cNvPr>
            <p:cNvSpPr>
              <a:spLocks noEditPoints="1"/>
            </p:cNvSpPr>
            <p:nvPr/>
          </p:nvSpPr>
          <p:spPr bwMode="auto">
            <a:xfrm>
              <a:off x="2037" y="2099"/>
              <a:ext cx="81" cy="127"/>
            </a:xfrm>
            <a:custGeom>
              <a:avLst/>
              <a:gdLst>
                <a:gd name="T0" fmla="*/ 158 w 158"/>
                <a:gd name="T1" fmla="*/ 122 h 245"/>
                <a:gd name="T2" fmla="*/ 138 w 158"/>
                <a:gd name="T3" fmla="*/ 214 h 245"/>
                <a:gd name="T4" fmla="*/ 79 w 158"/>
                <a:gd name="T5" fmla="*/ 245 h 245"/>
                <a:gd name="T6" fmla="*/ 20 w 158"/>
                <a:gd name="T7" fmla="*/ 214 h 245"/>
                <a:gd name="T8" fmla="*/ 0 w 158"/>
                <a:gd name="T9" fmla="*/ 122 h 245"/>
                <a:gd name="T10" fmla="*/ 20 w 158"/>
                <a:gd name="T11" fmla="*/ 30 h 245"/>
                <a:gd name="T12" fmla="*/ 79 w 158"/>
                <a:gd name="T13" fmla="*/ 0 h 245"/>
                <a:gd name="T14" fmla="*/ 138 w 158"/>
                <a:gd name="T15" fmla="*/ 31 h 245"/>
                <a:gd name="T16" fmla="*/ 158 w 158"/>
                <a:gd name="T17" fmla="*/ 122 h 245"/>
                <a:gd name="T18" fmla="*/ 28 w 158"/>
                <a:gd name="T19" fmla="*/ 122 h 245"/>
                <a:gd name="T20" fmla="*/ 40 w 158"/>
                <a:gd name="T21" fmla="*/ 198 h 245"/>
                <a:gd name="T22" fmla="*/ 79 w 158"/>
                <a:gd name="T23" fmla="*/ 222 h 245"/>
                <a:gd name="T24" fmla="*/ 118 w 158"/>
                <a:gd name="T25" fmla="*/ 198 h 245"/>
                <a:gd name="T26" fmla="*/ 130 w 158"/>
                <a:gd name="T27" fmla="*/ 122 h 245"/>
                <a:gd name="T28" fmla="*/ 118 w 158"/>
                <a:gd name="T29" fmla="*/ 47 h 245"/>
                <a:gd name="T30" fmla="*/ 79 w 158"/>
                <a:gd name="T31" fmla="*/ 23 h 245"/>
                <a:gd name="T32" fmla="*/ 40 w 158"/>
                <a:gd name="T33" fmla="*/ 47 h 245"/>
                <a:gd name="T34" fmla="*/ 28 w 158"/>
                <a:gd name="T35" fmla="*/ 122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8" h="245">
                  <a:moveTo>
                    <a:pt x="158" y="122"/>
                  </a:moveTo>
                  <a:cubicBezTo>
                    <a:pt x="158" y="163"/>
                    <a:pt x="151" y="194"/>
                    <a:pt x="138" y="214"/>
                  </a:cubicBezTo>
                  <a:cubicBezTo>
                    <a:pt x="125" y="235"/>
                    <a:pt x="105" y="245"/>
                    <a:pt x="79" y="245"/>
                  </a:cubicBezTo>
                  <a:cubicBezTo>
                    <a:pt x="53" y="245"/>
                    <a:pt x="34" y="235"/>
                    <a:pt x="20" y="214"/>
                  </a:cubicBezTo>
                  <a:cubicBezTo>
                    <a:pt x="7" y="193"/>
                    <a:pt x="0" y="162"/>
                    <a:pt x="0" y="122"/>
                  </a:cubicBezTo>
                  <a:cubicBezTo>
                    <a:pt x="0" y="81"/>
                    <a:pt x="7" y="50"/>
                    <a:pt x="20" y="30"/>
                  </a:cubicBezTo>
                  <a:cubicBezTo>
                    <a:pt x="33" y="10"/>
                    <a:pt x="52" y="0"/>
                    <a:pt x="79" y="0"/>
                  </a:cubicBezTo>
                  <a:cubicBezTo>
                    <a:pt x="105" y="0"/>
                    <a:pt x="124" y="10"/>
                    <a:pt x="138" y="31"/>
                  </a:cubicBezTo>
                  <a:cubicBezTo>
                    <a:pt x="151" y="52"/>
                    <a:pt x="158" y="83"/>
                    <a:pt x="158" y="122"/>
                  </a:cubicBezTo>
                  <a:close/>
                  <a:moveTo>
                    <a:pt x="28" y="122"/>
                  </a:moveTo>
                  <a:cubicBezTo>
                    <a:pt x="28" y="157"/>
                    <a:pt x="32" y="182"/>
                    <a:pt x="40" y="198"/>
                  </a:cubicBezTo>
                  <a:cubicBezTo>
                    <a:pt x="48" y="214"/>
                    <a:pt x="61" y="222"/>
                    <a:pt x="79" y="222"/>
                  </a:cubicBezTo>
                  <a:cubicBezTo>
                    <a:pt x="97" y="222"/>
                    <a:pt x="110" y="214"/>
                    <a:pt x="118" y="198"/>
                  </a:cubicBezTo>
                  <a:cubicBezTo>
                    <a:pt x="126" y="182"/>
                    <a:pt x="130" y="157"/>
                    <a:pt x="130" y="122"/>
                  </a:cubicBezTo>
                  <a:cubicBezTo>
                    <a:pt x="130" y="88"/>
                    <a:pt x="126" y="63"/>
                    <a:pt x="118" y="47"/>
                  </a:cubicBezTo>
                  <a:cubicBezTo>
                    <a:pt x="110" y="31"/>
                    <a:pt x="97" y="23"/>
                    <a:pt x="79" y="23"/>
                  </a:cubicBezTo>
                  <a:cubicBezTo>
                    <a:pt x="61" y="23"/>
                    <a:pt x="48" y="31"/>
                    <a:pt x="40" y="47"/>
                  </a:cubicBezTo>
                  <a:cubicBezTo>
                    <a:pt x="32" y="63"/>
                    <a:pt x="28" y="88"/>
                    <a:pt x="28" y="12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 name="Freeform 16">
              <a:extLst>
                <a:ext uri="{FF2B5EF4-FFF2-40B4-BE49-F238E27FC236}">
                  <a16:creationId xmlns:a16="http://schemas.microsoft.com/office/drawing/2014/main" id="{C0B5CAEE-86A2-4ACE-AD79-51CC560ADFFC}"/>
                </a:ext>
              </a:extLst>
            </p:cNvPr>
            <p:cNvSpPr>
              <a:spLocks/>
            </p:cNvSpPr>
            <p:nvPr/>
          </p:nvSpPr>
          <p:spPr bwMode="auto">
            <a:xfrm>
              <a:off x="2136" y="2130"/>
              <a:ext cx="65" cy="96"/>
            </a:xfrm>
            <a:custGeom>
              <a:avLst/>
              <a:gdLst>
                <a:gd name="T0" fmla="*/ 126 w 126"/>
                <a:gd name="T1" fmla="*/ 133 h 185"/>
                <a:gd name="T2" fmla="*/ 108 w 126"/>
                <a:gd name="T3" fmla="*/ 171 h 185"/>
                <a:gd name="T4" fmla="*/ 56 w 126"/>
                <a:gd name="T5" fmla="*/ 185 h 185"/>
                <a:gd name="T6" fmla="*/ 0 w 126"/>
                <a:gd name="T7" fmla="*/ 174 h 185"/>
                <a:gd name="T8" fmla="*/ 0 w 126"/>
                <a:gd name="T9" fmla="*/ 149 h 185"/>
                <a:gd name="T10" fmla="*/ 28 w 126"/>
                <a:gd name="T11" fmla="*/ 159 h 185"/>
                <a:gd name="T12" fmla="*/ 56 w 126"/>
                <a:gd name="T13" fmla="*/ 163 h 185"/>
                <a:gd name="T14" fmla="*/ 89 w 126"/>
                <a:gd name="T15" fmla="*/ 156 h 185"/>
                <a:gd name="T16" fmla="*/ 100 w 126"/>
                <a:gd name="T17" fmla="*/ 135 h 185"/>
                <a:gd name="T18" fmla="*/ 91 w 126"/>
                <a:gd name="T19" fmla="*/ 118 h 185"/>
                <a:gd name="T20" fmla="*/ 56 w 126"/>
                <a:gd name="T21" fmla="*/ 100 h 185"/>
                <a:gd name="T22" fmla="*/ 20 w 126"/>
                <a:gd name="T23" fmla="*/ 84 h 185"/>
                <a:gd name="T24" fmla="*/ 5 w 126"/>
                <a:gd name="T25" fmla="*/ 68 h 185"/>
                <a:gd name="T26" fmla="*/ 0 w 126"/>
                <a:gd name="T27" fmla="*/ 47 h 185"/>
                <a:gd name="T28" fmla="*/ 17 w 126"/>
                <a:gd name="T29" fmla="*/ 13 h 185"/>
                <a:gd name="T30" fmla="*/ 66 w 126"/>
                <a:gd name="T31" fmla="*/ 0 h 185"/>
                <a:gd name="T32" fmla="*/ 122 w 126"/>
                <a:gd name="T33" fmla="*/ 12 h 185"/>
                <a:gd name="T34" fmla="*/ 113 w 126"/>
                <a:gd name="T35" fmla="*/ 34 h 185"/>
                <a:gd name="T36" fmla="*/ 64 w 126"/>
                <a:gd name="T37" fmla="*/ 23 h 185"/>
                <a:gd name="T38" fmla="*/ 35 w 126"/>
                <a:gd name="T39" fmla="*/ 29 h 185"/>
                <a:gd name="T40" fmla="*/ 25 w 126"/>
                <a:gd name="T41" fmla="*/ 45 h 185"/>
                <a:gd name="T42" fmla="*/ 29 w 126"/>
                <a:gd name="T43" fmla="*/ 57 h 185"/>
                <a:gd name="T44" fmla="*/ 41 w 126"/>
                <a:gd name="T45" fmla="*/ 67 h 185"/>
                <a:gd name="T46" fmla="*/ 72 w 126"/>
                <a:gd name="T47" fmla="*/ 80 h 185"/>
                <a:gd name="T48" fmla="*/ 115 w 126"/>
                <a:gd name="T49" fmla="*/ 104 h 185"/>
                <a:gd name="T50" fmla="*/ 126 w 126"/>
                <a:gd name="T51" fmla="*/ 13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6" h="185">
                  <a:moveTo>
                    <a:pt x="126" y="133"/>
                  </a:moveTo>
                  <a:cubicBezTo>
                    <a:pt x="126" y="150"/>
                    <a:pt x="120" y="162"/>
                    <a:pt x="108" y="171"/>
                  </a:cubicBezTo>
                  <a:cubicBezTo>
                    <a:pt x="95" y="180"/>
                    <a:pt x="78" y="185"/>
                    <a:pt x="56" y="185"/>
                  </a:cubicBezTo>
                  <a:cubicBezTo>
                    <a:pt x="32" y="185"/>
                    <a:pt x="13" y="181"/>
                    <a:pt x="0" y="174"/>
                  </a:cubicBezTo>
                  <a:lnTo>
                    <a:pt x="0" y="149"/>
                  </a:lnTo>
                  <a:cubicBezTo>
                    <a:pt x="9" y="153"/>
                    <a:pt x="18" y="156"/>
                    <a:pt x="28" y="159"/>
                  </a:cubicBezTo>
                  <a:cubicBezTo>
                    <a:pt x="38" y="161"/>
                    <a:pt x="47" y="163"/>
                    <a:pt x="56" y="163"/>
                  </a:cubicBezTo>
                  <a:cubicBezTo>
                    <a:pt x="70" y="163"/>
                    <a:pt x="81" y="160"/>
                    <a:pt x="89" y="156"/>
                  </a:cubicBezTo>
                  <a:cubicBezTo>
                    <a:pt x="96" y="151"/>
                    <a:pt x="100" y="144"/>
                    <a:pt x="100" y="135"/>
                  </a:cubicBezTo>
                  <a:cubicBezTo>
                    <a:pt x="100" y="128"/>
                    <a:pt x="97" y="122"/>
                    <a:pt x="91" y="118"/>
                  </a:cubicBezTo>
                  <a:cubicBezTo>
                    <a:pt x="85" y="113"/>
                    <a:pt x="73" y="107"/>
                    <a:pt x="56" y="100"/>
                  </a:cubicBezTo>
                  <a:cubicBezTo>
                    <a:pt x="39" y="94"/>
                    <a:pt x="27" y="88"/>
                    <a:pt x="20" y="84"/>
                  </a:cubicBezTo>
                  <a:cubicBezTo>
                    <a:pt x="13" y="79"/>
                    <a:pt x="8" y="74"/>
                    <a:pt x="5" y="68"/>
                  </a:cubicBezTo>
                  <a:cubicBezTo>
                    <a:pt x="1" y="62"/>
                    <a:pt x="0" y="55"/>
                    <a:pt x="0" y="47"/>
                  </a:cubicBezTo>
                  <a:cubicBezTo>
                    <a:pt x="0" y="33"/>
                    <a:pt x="6" y="21"/>
                    <a:pt x="17" y="13"/>
                  </a:cubicBezTo>
                  <a:cubicBezTo>
                    <a:pt x="29" y="4"/>
                    <a:pt x="46" y="0"/>
                    <a:pt x="66" y="0"/>
                  </a:cubicBezTo>
                  <a:cubicBezTo>
                    <a:pt x="85" y="0"/>
                    <a:pt x="104" y="4"/>
                    <a:pt x="122" y="12"/>
                  </a:cubicBezTo>
                  <a:lnTo>
                    <a:pt x="113" y="34"/>
                  </a:lnTo>
                  <a:cubicBezTo>
                    <a:pt x="95" y="26"/>
                    <a:pt x="79" y="23"/>
                    <a:pt x="64" y="23"/>
                  </a:cubicBezTo>
                  <a:cubicBezTo>
                    <a:pt x="51" y="23"/>
                    <a:pt x="42" y="25"/>
                    <a:pt x="35" y="29"/>
                  </a:cubicBezTo>
                  <a:cubicBezTo>
                    <a:pt x="29" y="33"/>
                    <a:pt x="25" y="38"/>
                    <a:pt x="25" y="45"/>
                  </a:cubicBezTo>
                  <a:cubicBezTo>
                    <a:pt x="25" y="50"/>
                    <a:pt x="27" y="54"/>
                    <a:pt x="29" y="57"/>
                  </a:cubicBezTo>
                  <a:cubicBezTo>
                    <a:pt x="32" y="61"/>
                    <a:pt x="35" y="64"/>
                    <a:pt x="41" y="67"/>
                  </a:cubicBezTo>
                  <a:cubicBezTo>
                    <a:pt x="46" y="70"/>
                    <a:pt x="57" y="74"/>
                    <a:pt x="72" y="80"/>
                  </a:cubicBezTo>
                  <a:cubicBezTo>
                    <a:pt x="93" y="88"/>
                    <a:pt x="108" y="96"/>
                    <a:pt x="115" y="104"/>
                  </a:cubicBezTo>
                  <a:cubicBezTo>
                    <a:pt x="122" y="111"/>
                    <a:pt x="126" y="121"/>
                    <a:pt x="126" y="133"/>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 name="Freeform 17">
              <a:extLst>
                <a:ext uri="{FF2B5EF4-FFF2-40B4-BE49-F238E27FC236}">
                  <a16:creationId xmlns:a16="http://schemas.microsoft.com/office/drawing/2014/main" id="{6B9B38BE-E2FE-4775-9140-A643EF01D29D}"/>
                </a:ext>
              </a:extLst>
            </p:cNvPr>
            <p:cNvSpPr>
              <a:spLocks/>
            </p:cNvSpPr>
            <p:nvPr/>
          </p:nvSpPr>
          <p:spPr bwMode="auto">
            <a:xfrm>
              <a:off x="2213" y="2101"/>
              <a:ext cx="40" cy="150"/>
            </a:xfrm>
            <a:custGeom>
              <a:avLst/>
              <a:gdLst>
                <a:gd name="T0" fmla="*/ 76 w 76"/>
                <a:gd name="T1" fmla="*/ 146 h 290"/>
                <a:gd name="T2" fmla="*/ 63 w 76"/>
                <a:gd name="T3" fmla="*/ 226 h 290"/>
                <a:gd name="T4" fmla="*/ 27 w 76"/>
                <a:gd name="T5" fmla="*/ 290 h 290"/>
                <a:gd name="T6" fmla="*/ 1 w 76"/>
                <a:gd name="T7" fmla="*/ 290 h 290"/>
                <a:gd name="T8" fmla="*/ 35 w 76"/>
                <a:gd name="T9" fmla="*/ 223 h 290"/>
                <a:gd name="T10" fmla="*/ 47 w 76"/>
                <a:gd name="T11" fmla="*/ 146 h 290"/>
                <a:gd name="T12" fmla="*/ 35 w 76"/>
                <a:gd name="T13" fmla="*/ 69 h 290"/>
                <a:gd name="T14" fmla="*/ 0 w 76"/>
                <a:gd name="T15" fmla="*/ 0 h 290"/>
                <a:gd name="T16" fmla="*/ 27 w 76"/>
                <a:gd name="T17" fmla="*/ 0 h 290"/>
                <a:gd name="T18" fmla="*/ 63 w 76"/>
                <a:gd name="T19" fmla="*/ 66 h 290"/>
                <a:gd name="T20" fmla="*/ 76 w 76"/>
                <a:gd name="T21" fmla="*/ 146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290">
                  <a:moveTo>
                    <a:pt x="76" y="146"/>
                  </a:moveTo>
                  <a:cubicBezTo>
                    <a:pt x="76" y="175"/>
                    <a:pt x="71" y="201"/>
                    <a:pt x="63" y="226"/>
                  </a:cubicBezTo>
                  <a:cubicBezTo>
                    <a:pt x="55" y="251"/>
                    <a:pt x="42" y="272"/>
                    <a:pt x="27" y="290"/>
                  </a:cubicBezTo>
                  <a:lnTo>
                    <a:pt x="1" y="290"/>
                  </a:lnTo>
                  <a:cubicBezTo>
                    <a:pt x="16" y="270"/>
                    <a:pt x="27" y="247"/>
                    <a:pt x="35" y="223"/>
                  </a:cubicBezTo>
                  <a:cubicBezTo>
                    <a:pt x="43" y="198"/>
                    <a:pt x="47" y="172"/>
                    <a:pt x="47" y="146"/>
                  </a:cubicBezTo>
                  <a:cubicBezTo>
                    <a:pt x="47" y="120"/>
                    <a:pt x="43" y="94"/>
                    <a:pt x="35" y="69"/>
                  </a:cubicBezTo>
                  <a:cubicBezTo>
                    <a:pt x="28" y="44"/>
                    <a:pt x="16" y="21"/>
                    <a:pt x="0" y="0"/>
                  </a:cubicBezTo>
                  <a:lnTo>
                    <a:pt x="27" y="0"/>
                  </a:lnTo>
                  <a:cubicBezTo>
                    <a:pt x="43" y="19"/>
                    <a:pt x="55" y="41"/>
                    <a:pt x="63" y="66"/>
                  </a:cubicBezTo>
                  <a:cubicBezTo>
                    <a:pt x="71" y="91"/>
                    <a:pt x="76" y="118"/>
                    <a:pt x="76" y="14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 name="Line 18">
              <a:extLst>
                <a:ext uri="{FF2B5EF4-FFF2-40B4-BE49-F238E27FC236}">
                  <a16:creationId xmlns:a16="http://schemas.microsoft.com/office/drawing/2014/main" id="{E3E2F287-0E5A-40C8-89B3-699B6CC0EC12}"/>
                </a:ext>
              </a:extLst>
            </p:cNvPr>
            <p:cNvSpPr>
              <a:spLocks noChangeShapeType="1"/>
            </p:cNvSpPr>
            <p:nvPr/>
          </p:nvSpPr>
          <p:spPr bwMode="auto">
            <a:xfrm>
              <a:off x="1385" y="2567"/>
              <a:ext cx="5068" cy="0"/>
            </a:xfrm>
            <a:prstGeom prst="line">
              <a:avLst/>
            </a:prstGeom>
            <a:noFill/>
            <a:ln w="95250"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 name="Line 19">
              <a:extLst>
                <a:ext uri="{FF2B5EF4-FFF2-40B4-BE49-F238E27FC236}">
                  <a16:creationId xmlns:a16="http://schemas.microsoft.com/office/drawing/2014/main" id="{085D02E8-BAD4-4349-840C-4CA36E3C609C}"/>
                </a:ext>
              </a:extLst>
            </p:cNvPr>
            <p:cNvSpPr>
              <a:spLocks noChangeShapeType="1"/>
            </p:cNvSpPr>
            <p:nvPr/>
          </p:nvSpPr>
          <p:spPr bwMode="auto">
            <a:xfrm>
              <a:off x="6425" y="2394"/>
              <a:ext cx="0" cy="203"/>
            </a:xfrm>
            <a:prstGeom prst="line">
              <a:avLst/>
            </a:prstGeom>
            <a:noFill/>
            <a:ln w="873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 name="Line 20">
              <a:extLst>
                <a:ext uri="{FF2B5EF4-FFF2-40B4-BE49-F238E27FC236}">
                  <a16:creationId xmlns:a16="http://schemas.microsoft.com/office/drawing/2014/main" id="{0CE43CEE-5453-401B-A68F-79B6FB41F45D}"/>
                </a:ext>
              </a:extLst>
            </p:cNvPr>
            <p:cNvSpPr>
              <a:spLocks noChangeShapeType="1"/>
            </p:cNvSpPr>
            <p:nvPr/>
          </p:nvSpPr>
          <p:spPr bwMode="auto">
            <a:xfrm>
              <a:off x="1413" y="2394"/>
              <a:ext cx="0" cy="203"/>
            </a:xfrm>
            <a:prstGeom prst="line">
              <a:avLst/>
            </a:prstGeom>
            <a:noFill/>
            <a:ln w="873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 name="Line 21">
              <a:extLst>
                <a:ext uri="{FF2B5EF4-FFF2-40B4-BE49-F238E27FC236}">
                  <a16:creationId xmlns:a16="http://schemas.microsoft.com/office/drawing/2014/main" id="{5AFB4340-CCAE-43A6-AF7B-D439883B762A}"/>
                </a:ext>
              </a:extLst>
            </p:cNvPr>
            <p:cNvSpPr>
              <a:spLocks noChangeShapeType="1"/>
            </p:cNvSpPr>
            <p:nvPr/>
          </p:nvSpPr>
          <p:spPr bwMode="auto">
            <a:xfrm>
              <a:off x="2666" y="2394"/>
              <a:ext cx="0" cy="203"/>
            </a:xfrm>
            <a:prstGeom prst="line">
              <a:avLst/>
            </a:prstGeom>
            <a:noFill/>
            <a:ln w="873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1" name="Line 22">
              <a:extLst>
                <a:ext uri="{FF2B5EF4-FFF2-40B4-BE49-F238E27FC236}">
                  <a16:creationId xmlns:a16="http://schemas.microsoft.com/office/drawing/2014/main" id="{BE6E7A29-6F16-429C-BD6E-D6DF9B601506}"/>
                </a:ext>
              </a:extLst>
            </p:cNvPr>
            <p:cNvSpPr>
              <a:spLocks noChangeShapeType="1"/>
            </p:cNvSpPr>
            <p:nvPr/>
          </p:nvSpPr>
          <p:spPr bwMode="auto">
            <a:xfrm>
              <a:off x="3919" y="2372"/>
              <a:ext cx="0" cy="203"/>
            </a:xfrm>
            <a:prstGeom prst="line">
              <a:avLst/>
            </a:prstGeom>
            <a:noFill/>
            <a:ln w="873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32" name="Freeform 23">
              <a:extLst>
                <a:ext uri="{FF2B5EF4-FFF2-40B4-BE49-F238E27FC236}">
                  <a16:creationId xmlns:a16="http://schemas.microsoft.com/office/drawing/2014/main" id="{830649C1-98E0-4288-9D9D-16E10405BEEC}"/>
                </a:ext>
              </a:extLst>
            </p:cNvPr>
            <p:cNvSpPr>
              <a:spLocks/>
            </p:cNvSpPr>
            <p:nvPr/>
          </p:nvSpPr>
          <p:spPr bwMode="auto">
            <a:xfrm>
              <a:off x="2909" y="1765"/>
              <a:ext cx="68" cy="123"/>
            </a:xfrm>
            <a:custGeom>
              <a:avLst/>
              <a:gdLst>
                <a:gd name="T0" fmla="*/ 68 w 68"/>
                <a:gd name="T1" fmla="*/ 123 h 123"/>
                <a:gd name="T2" fmla="*/ 0 w 68"/>
                <a:gd name="T3" fmla="*/ 123 h 123"/>
                <a:gd name="T4" fmla="*/ 0 w 68"/>
                <a:gd name="T5" fmla="*/ 0 h 123"/>
                <a:gd name="T6" fmla="*/ 68 w 68"/>
                <a:gd name="T7" fmla="*/ 0 h 123"/>
                <a:gd name="T8" fmla="*/ 68 w 68"/>
                <a:gd name="T9" fmla="*/ 13 h 123"/>
                <a:gd name="T10" fmla="*/ 14 w 68"/>
                <a:gd name="T11" fmla="*/ 13 h 123"/>
                <a:gd name="T12" fmla="*/ 14 w 68"/>
                <a:gd name="T13" fmla="*/ 52 h 123"/>
                <a:gd name="T14" fmla="*/ 65 w 68"/>
                <a:gd name="T15" fmla="*/ 52 h 123"/>
                <a:gd name="T16" fmla="*/ 65 w 68"/>
                <a:gd name="T17" fmla="*/ 65 h 123"/>
                <a:gd name="T18" fmla="*/ 14 w 68"/>
                <a:gd name="T19" fmla="*/ 65 h 123"/>
                <a:gd name="T20" fmla="*/ 14 w 68"/>
                <a:gd name="T21" fmla="*/ 110 h 123"/>
                <a:gd name="T22" fmla="*/ 68 w 68"/>
                <a:gd name="T23" fmla="*/ 110 h 123"/>
                <a:gd name="T24" fmla="*/ 68 w 68"/>
                <a:gd name="T25" fmla="*/ 12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123">
                  <a:moveTo>
                    <a:pt x="68" y="123"/>
                  </a:moveTo>
                  <a:lnTo>
                    <a:pt x="0" y="123"/>
                  </a:lnTo>
                  <a:lnTo>
                    <a:pt x="0" y="0"/>
                  </a:lnTo>
                  <a:lnTo>
                    <a:pt x="68" y="0"/>
                  </a:lnTo>
                  <a:lnTo>
                    <a:pt x="68" y="13"/>
                  </a:lnTo>
                  <a:lnTo>
                    <a:pt x="14" y="13"/>
                  </a:lnTo>
                  <a:lnTo>
                    <a:pt x="14" y="52"/>
                  </a:lnTo>
                  <a:lnTo>
                    <a:pt x="65" y="52"/>
                  </a:lnTo>
                  <a:lnTo>
                    <a:pt x="65" y="65"/>
                  </a:lnTo>
                  <a:lnTo>
                    <a:pt x="14" y="65"/>
                  </a:lnTo>
                  <a:lnTo>
                    <a:pt x="14" y="110"/>
                  </a:lnTo>
                  <a:lnTo>
                    <a:pt x="68" y="110"/>
                  </a:lnTo>
                  <a:lnTo>
                    <a:pt x="68" y="12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 name="Freeform 24">
              <a:extLst>
                <a:ext uri="{FF2B5EF4-FFF2-40B4-BE49-F238E27FC236}">
                  <a16:creationId xmlns:a16="http://schemas.microsoft.com/office/drawing/2014/main" id="{29BCA2C7-BAD8-473B-8B11-20E8A1EDF3AC}"/>
                </a:ext>
              </a:extLst>
            </p:cNvPr>
            <p:cNvSpPr>
              <a:spLocks/>
            </p:cNvSpPr>
            <p:nvPr/>
          </p:nvSpPr>
          <p:spPr bwMode="auto">
            <a:xfrm>
              <a:off x="3005" y="1765"/>
              <a:ext cx="95" cy="123"/>
            </a:xfrm>
            <a:custGeom>
              <a:avLst/>
              <a:gdLst>
                <a:gd name="T0" fmla="*/ 185 w 185"/>
                <a:gd name="T1" fmla="*/ 238 h 238"/>
                <a:gd name="T2" fmla="*/ 154 w 185"/>
                <a:gd name="T3" fmla="*/ 238 h 238"/>
                <a:gd name="T4" fmla="*/ 24 w 185"/>
                <a:gd name="T5" fmla="*/ 38 h 238"/>
                <a:gd name="T6" fmla="*/ 23 w 185"/>
                <a:gd name="T7" fmla="*/ 38 h 238"/>
                <a:gd name="T8" fmla="*/ 25 w 185"/>
                <a:gd name="T9" fmla="*/ 103 h 238"/>
                <a:gd name="T10" fmla="*/ 25 w 185"/>
                <a:gd name="T11" fmla="*/ 238 h 238"/>
                <a:gd name="T12" fmla="*/ 0 w 185"/>
                <a:gd name="T13" fmla="*/ 238 h 238"/>
                <a:gd name="T14" fmla="*/ 0 w 185"/>
                <a:gd name="T15" fmla="*/ 0 h 238"/>
                <a:gd name="T16" fmla="*/ 31 w 185"/>
                <a:gd name="T17" fmla="*/ 0 h 238"/>
                <a:gd name="T18" fmla="*/ 161 w 185"/>
                <a:gd name="T19" fmla="*/ 199 h 238"/>
                <a:gd name="T20" fmla="*/ 162 w 185"/>
                <a:gd name="T21" fmla="*/ 199 h 238"/>
                <a:gd name="T22" fmla="*/ 160 w 185"/>
                <a:gd name="T23" fmla="*/ 171 h 238"/>
                <a:gd name="T24" fmla="*/ 160 w 185"/>
                <a:gd name="T25" fmla="*/ 137 h 238"/>
                <a:gd name="T26" fmla="*/ 160 w 185"/>
                <a:gd name="T27" fmla="*/ 0 h 238"/>
                <a:gd name="T28" fmla="*/ 185 w 185"/>
                <a:gd name="T29" fmla="*/ 0 h 238"/>
                <a:gd name="T30" fmla="*/ 185 w 185"/>
                <a:gd name="T3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5" h="238">
                  <a:moveTo>
                    <a:pt x="185" y="238"/>
                  </a:moveTo>
                  <a:lnTo>
                    <a:pt x="154" y="238"/>
                  </a:lnTo>
                  <a:lnTo>
                    <a:pt x="24" y="38"/>
                  </a:lnTo>
                  <a:lnTo>
                    <a:pt x="23" y="38"/>
                  </a:lnTo>
                  <a:cubicBezTo>
                    <a:pt x="24" y="62"/>
                    <a:pt x="25" y="83"/>
                    <a:pt x="25" y="103"/>
                  </a:cubicBezTo>
                  <a:lnTo>
                    <a:pt x="25" y="238"/>
                  </a:lnTo>
                  <a:lnTo>
                    <a:pt x="0" y="238"/>
                  </a:lnTo>
                  <a:lnTo>
                    <a:pt x="0" y="0"/>
                  </a:lnTo>
                  <a:lnTo>
                    <a:pt x="31" y="0"/>
                  </a:lnTo>
                  <a:lnTo>
                    <a:pt x="161" y="199"/>
                  </a:lnTo>
                  <a:lnTo>
                    <a:pt x="162" y="199"/>
                  </a:lnTo>
                  <a:cubicBezTo>
                    <a:pt x="162" y="196"/>
                    <a:pt x="161" y="187"/>
                    <a:pt x="160" y="171"/>
                  </a:cubicBezTo>
                  <a:cubicBezTo>
                    <a:pt x="160" y="155"/>
                    <a:pt x="159" y="143"/>
                    <a:pt x="160" y="137"/>
                  </a:cubicBezTo>
                  <a:lnTo>
                    <a:pt x="160" y="0"/>
                  </a:lnTo>
                  <a:lnTo>
                    <a:pt x="185" y="0"/>
                  </a:lnTo>
                  <a:lnTo>
                    <a:pt x="185" y="238"/>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 name="Freeform 25">
              <a:extLst>
                <a:ext uri="{FF2B5EF4-FFF2-40B4-BE49-F238E27FC236}">
                  <a16:creationId xmlns:a16="http://schemas.microsoft.com/office/drawing/2014/main" id="{F8E0155B-8A5C-408A-BAF6-2B157C598933}"/>
                </a:ext>
              </a:extLst>
            </p:cNvPr>
            <p:cNvSpPr>
              <a:spLocks/>
            </p:cNvSpPr>
            <p:nvPr/>
          </p:nvSpPr>
          <p:spPr bwMode="auto">
            <a:xfrm>
              <a:off x="3119" y="1765"/>
              <a:ext cx="92" cy="123"/>
            </a:xfrm>
            <a:custGeom>
              <a:avLst/>
              <a:gdLst>
                <a:gd name="T0" fmla="*/ 53 w 92"/>
                <a:gd name="T1" fmla="*/ 123 h 123"/>
                <a:gd name="T2" fmla="*/ 38 w 92"/>
                <a:gd name="T3" fmla="*/ 123 h 123"/>
                <a:gd name="T4" fmla="*/ 38 w 92"/>
                <a:gd name="T5" fmla="*/ 13 h 123"/>
                <a:gd name="T6" fmla="*/ 0 w 92"/>
                <a:gd name="T7" fmla="*/ 13 h 123"/>
                <a:gd name="T8" fmla="*/ 0 w 92"/>
                <a:gd name="T9" fmla="*/ 0 h 123"/>
                <a:gd name="T10" fmla="*/ 92 w 92"/>
                <a:gd name="T11" fmla="*/ 0 h 123"/>
                <a:gd name="T12" fmla="*/ 92 w 92"/>
                <a:gd name="T13" fmla="*/ 13 h 123"/>
                <a:gd name="T14" fmla="*/ 53 w 92"/>
                <a:gd name="T15" fmla="*/ 13 h 123"/>
                <a:gd name="T16" fmla="*/ 53 w 92"/>
                <a:gd name="T17" fmla="*/ 12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123">
                  <a:moveTo>
                    <a:pt x="53" y="123"/>
                  </a:moveTo>
                  <a:lnTo>
                    <a:pt x="38" y="123"/>
                  </a:lnTo>
                  <a:lnTo>
                    <a:pt x="38" y="13"/>
                  </a:lnTo>
                  <a:lnTo>
                    <a:pt x="0" y="13"/>
                  </a:lnTo>
                  <a:lnTo>
                    <a:pt x="0" y="0"/>
                  </a:lnTo>
                  <a:lnTo>
                    <a:pt x="92" y="0"/>
                  </a:lnTo>
                  <a:lnTo>
                    <a:pt x="92" y="13"/>
                  </a:lnTo>
                  <a:lnTo>
                    <a:pt x="53" y="13"/>
                  </a:lnTo>
                  <a:lnTo>
                    <a:pt x="53" y="12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 name="Freeform 26">
              <a:extLst>
                <a:ext uri="{FF2B5EF4-FFF2-40B4-BE49-F238E27FC236}">
                  <a16:creationId xmlns:a16="http://schemas.microsoft.com/office/drawing/2014/main" id="{90196516-2DC0-4430-A668-6A162C01C336}"/>
                </a:ext>
              </a:extLst>
            </p:cNvPr>
            <p:cNvSpPr>
              <a:spLocks/>
            </p:cNvSpPr>
            <p:nvPr/>
          </p:nvSpPr>
          <p:spPr bwMode="auto">
            <a:xfrm>
              <a:off x="3229" y="1765"/>
              <a:ext cx="68" cy="123"/>
            </a:xfrm>
            <a:custGeom>
              <a:avLst/>
              <a:gdLst>
                <a:gd name="T0" fmla="*/ 68 w 68"/>
                <a:gd name="T1" fmla="*/ 123 h 123"/>
                <a:gd name="T2" fmla="*/ 0 w 68"/>
                <a:gd name="T3" fmla="*/ 123 h 123"/>
                <a:gd name="T4" fmla="*/ 0 w 68"/>
                <a:gd name="T5" fmla="*/ 0 h 123"/>
                <a:gd name="T6" fmla="*/ 68 w 68"/>
                <a:gd name="T7" fmla="*/ 0 h 123"/>
                <a:gd name="T8" fmla="*/ 68 w 68"/>
                <a:gd name="T9" fmla="*/ 13 h 123"/>
                <a:gd name="T10" fmla="*/ 14 w 68"/>
                <a:gd name="T11" fmla="*/ 13 h 123"/>
                <a:gd name="T12" fmla="*/ 14 w 68"/>
                <a:gd name="T13" fmla="*/ 52 h 123"/>
                <a:gd name="T14" fmla="*/ 65 w 68"/>
                <a:gd name="T15" fmla="*/ 52 h 123"/>
                <a:gd name="T16" fmla="*/ 65 w 68"/>
                <a:gd name="T17" fmla="*/ 65 h 123"/>
                <a:gd name="T18" fmla="*/ 14 w 68"/>
                <a:gd name="T19" fmla="*/ 65 h 123"/>
                <a:gd name="T20" fmla="*/ 14 w 68"/>
                <a:gd name="T21" fmla="*/ 110 h 123"/>
                <a:gd name="T22" fmla="*/ 68 w 68"/>
                <a:gd name="T23" fmla="*/ 110 h 123"/>
                <a:gd name="T24" fmla="*/ 68 w 68"/>
                <a:gd name="T25" fmla="*/ 12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123">
                  <a:moveTo>
                    <a:pt x="68" y="123"/>
                  </a:moveTo>
                  <a:lnTo>
                    <a:pt x="0" y="123"/>
                  </a:lnTo>
                  <a:lnTo>
                    <a:pt x="0" y="0"/>
                  </a:lnTo>
                  <a:lnTo>
                    <a:pt x="68" y="0"/>
                  </a:lnTo>
                  <a:lnTo>
                    <a:pt x="68" y="13"/>
                  </a:lnTo>
                  <a:lnTo>
                    <a:pt x="14" y="13"/>
                  </a:lnTo>
                  <a:lnTo>
                    <a:pt x="14" y="52"/>
                  </a:lnTo>
                  <a:lnTo>
                    <a:pt x="65" y="52"/>
                  </a:lnTo>
                  <a:lnTo>
                    <a:pt x="65" y="65"/>
                  </a:lnTo>
                  <a:lnTo>
                    <a:pt x="14" y="65"/>
                  </a:lnTo>
                  <a:lnTo>
                    <a:pt x="14" y="110"/>
                  </a:lnTo>
                  <a:lnTo>
                    <a:pt x="68" y="110"/>
                  </a:lnTo>
                  <a:lnTo>
                    <a:pt x="68" y="12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 name="Freeform 27">
              <a:extLst>
                <a:ext uri="{FF2B5EF4-FFF2-40B4-BE49-F238E27FC236}">
                  <a16:creationId xmlns:a16="http://schemas.microsoft.com/office/drawing/2014/main" id="{DCF82026-5124-48B6-A864-DBD0D11F0CA0}"/>
                </a:ext>
              </a:extLst>
            </p:cNvPr>
            <p:cNvSpPr>
              <a:spLocks noEditPoints="1"/>
            </p:cNvSpPr>
            <p:nvPr/>
          </p:nvSpPr>
          <p:spPr bwMode="auto">
            <a:xfrm>
              <a:off x="3324" y="1765"/>
              <a:ext cx="86" cy="123"/>
            </a:xfrm>
            <a:custGeom>
              <a:avLst/>
              <a:gdLst>
                <a:gd name="T0" fmla="*/ 27 w 167"/>
                <a:gd name="T1" fmla="*/ 139 h 238"/>
                <a:gd name="T2" fmla="*/ 27 w 167"/>
                <a:gd name="T3" fmla="*/ 238 h 238"/>
                <a:gd name="T4" fmla="*/ 0 w 167"/>
                <a:gd name="T5" fmla="*/ 238 h 238"/>
                <a:gd name="T6" fmla="*/ 0 w 167"/>
                <a:gd name="T7" fmla="*/ 0 h 238"/>
                <a:gd name="T8" fmla="*/ 65 w 167"/>
                <a:gd name="T9" fmla="*/ 0 h 238"/>
                <a:gd name="T10" fmla="*/ 130 w 167"/>
                <a:gd name="T11" fmla="*/ 17 h 238"/>
                <a:gd name="T12" fmla="*/ 151 w 167"/>
                <a:gd name="T13" fmla="*/ 67 h 238"/>
                <a:gd name="T14" fmla="*/ 103 w 167"/>
                <a:gd name="T15" fmla="*/ 131 h 238"/>
                <a:gd name="T16" fmla="*/ 167 w 167"/>
                <a:gd name="T17" fmla="*/ 238 h 238"/>
                <a:gd name="T18" fmla="*/ 135 w 167"/>
                <a:gd name="T19" fmla="*/ 238 h 238"/>
                <a:gd name="T20" fmla="*/ 77 w 167"/>
                <a:gd name="T21" fmla="*/ 139 h 238"/>
                <a:gd name="T22" fmla="*/ 27 w 167"/>
                <a:gd name="T23" fmla="*/ 139 h 238"/>
                <a:gd name="T24" fmla="*/ 27 w 167"/>
                <a:gd name="T25" fmla="*/ 115 h 238"/>
                <a:gd name="T26" fmla="*/ 65 w 167"/>
                <a:gd name="T27" fmla="*/ 115 h 238"/>
                <a:gd name="T28" fmla="*/ 108 w 167"/>
                <a:gd name="T29" fmla="*/ 104 h 238"/>
                <a:gd name="T30" fmla="*/ 122 w 167"/>
                <a:gd name="T31" fmla="*/ 69 h 238"/>
                <a:gd name="T32" fmla="*/ 108 w 167"/>
                <a:gd name="T33" fmla="*/ 35 h 238"/>
                <a:gd name="T34" fmla="*/ 63 w 167"/>
                <a:gd name="T35" fmla="*/ 24 h 238"/>
                <a:gd name="T36" fmla="*/ 27 w 167"/>
                <a:gd name="T37" fmla="*/ 24 h 238"/>
                <a:gd name="T38" fmla="*/ 27 w 167"/>
                <a:gd name="T39" fmla="*/ 115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7" h="238">
                  <a:moveTo>
                    <a:pt x="27" y="139"/>
                  </a:moveTo>
                  <a:lnTo>
                    <a:pt x="27" y="238"/>
                  </a:lnTo>
                  <a:lnTo>
                    <a:pt x="0" y="238"/>
                  </a:lnTo>
                  <a:lnTo>
                    <a:pt x="0" y="0"/>
                  </a:lnTo>
                  <a:lnTo>
                    <a:pt x="65" y="0"/>
                  </a:lnTo>
                  <a:cubicBezTo>
                    <a:pt x="94" y="0"/>
                    <a:pt x="116" y="6"/>
                    <a:pt x="130" y="17"/>
                  </a:cubicBezTo>
                  <a:cubicBezTo>
                    <a:pt x="144" y="28"/>
                    <a:pt x="151" y="45"/>
                    <a:pt x="151" y="67"/>
                  </a:cubicBezTo>
                  <a:cubicBezTo>
                    <a:pt x="151" y="99"/>
                    <a:pt x="135" y="120"/>
                    <a:pt x="103" y="131"/>
                  </a:cubicBezTo>
                  <a:lnTo>
                    <a:pt x="167" y="238"/>
                  </a:lnTo>
                  <a:lnTo>
                    <a:pt x="135" y="238"/>
                  </a:lnTo>
                  <a:lnTo>
                    <a:pt x="77" y="139"/>
                  </a:lnTo>
                  <a:lnTo>
                    <a:pt x="27" y="139"/>
                  </a:lnTo>
                  <a:close/>
                  <a:moveTo>
                    <a:pt x="27" y="115"/>
                  </a:moveTo>
                  <a:lnTo>
                    <a:pt x="65" y="115"/>
                  </a:lnTo>
                  <a:cubicBezTo>
                    <a:pt x="85" y="115"/>
                    <a:pt x="99" y="111"/>
                    <a:pt x="108" y="104"/>
                  </a:cubicBezTo>
                  <a:cubicBezTo>
                    <a:pt x="117" y="96"/>
                    <a:pt x="122" y="84"/>
                    <a:pt x="122" y="69"/>
                  </a:cubicBezTo>
                  <a:cubicBezTo>
                    <a:pt x="122" y="53"/>
                    <a:pt x="117" y="42"/>
                    <a:pt x="108" y="35"/>
                  </a:cubicBezTo>
                  <a:cubicBezTo>
                    <a:pt x="99" y="28"/>
                    <a:pt x="84" y="24"/>
                    <a:pt x="63" y="24"/>
                  </a:cubicBezTo>
                  <a:lnTo>
                    <a:pt x="27" y="24"/>
                  </a:lnTo>
                  <a:lnTo>
                    <a:pt x="27" y="115"/>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 name="Rectangle 28">
              <a:extLst>
                <a:ext uri="{FF2B5EF4-FFF2-40B4-BE49-F238E27FC236}">
                  <a16:creationId xmlns:a16="http://schemas.microsoft.com/office/drawing/2014/main" id="{C888FE6E-403F-4C44-95CD-5978F6388259}"/>
                </a:ext>
              </a:extLst>
            </p:cNvPr>
            <p:cNvSpPr>
              <a:spLocks noChangeArrowheads="1"/>
            </p:cNvSpPr>
            <p:nvPr/>
          </p:nvSpPr>
          <p:spPr bwMode="auto">
            <a:xfrm>
              <a:off x="3431" y="1765"/>
              <a:ext cx="14" cy="12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 name="Freeform 29">
              <a:extLst>
                <a:ext uri="{FF2B5EF4-FFF2-40B4-BE49-F238E27FC236}">
                  <a16:creationId xmlns:a16="http://schemas.microsoft.com/office/drawing/2014/main" id="{3EAFD977-BCD8-41AA-8212-5DDA9BD17C7A}"/>
                </a:ext>
              </a:extLst>
            </p:cNvPr>
            <p:cNvSpPr>
              <a:spLocks/>
            </p:cNvSpPr>
            <p:nvPr/>
          </p:nvSpPr>
          <p:spPr bwMode="auto">
            <a:xfrm>
              <a:off x="3478" y="1765"/>
              <a:ext cx="96" cy="123"/>
            </a:xfrm>
            <a:custGeom>
              <a:avLst/>
              <a:gdLst>
                <a:gd name="T0" fmla="*/ 186 w 186"/>
                <a:gd name="T1" fmla="*/ 238 h 238"/>
                <a:gd name="T2" fmla="*/ 154 w 186"/>
                <a:gd name="T3" fmla="*/ 238 h 238"/>
                <a:gd name="T4" fmla="*/ 24 w 186"/>
                <a:gd name="T5" fmla="*/ 38 h 238"/>
                <a:gd name="T6" fmla="*/ 23 w 186"/>
                <a:gd name="T7" fmla="*/ 38 h 238"/>
                <a:gd name="T8" fmla="*/ 26 w 186"/>
                <a:gd name="T9" fmla="*/ 103 h 238"/>
                <a:gd name="T10" fmla="*/ 26 w 186"/>
                <a:gd name="T11" fmla="*/ 238 h 238"/>
                <a:gd name="T12" fmla="*/ 0 w 186"/>
                <a:gd name="T13" fmla="*/ 238 h 238"/>
                <a:gd name="T14" fmla="*/ 0 w 186"/>
                <a:gd name="T15" fmla="*/ 0 h 238"/>
                <a:gd name="T16" fmla="*/ 31 w 186"/>
                <a:gd name="T17" fmla="*/ 0 h 238"/>
                <a:gd name="T18" fmla="*/ 161 w 186"/>
                <a:gd name="T19" fmla="*/ 199 h 238"/>
                <a:gd name="T20" fmla="*/ 162 w 186"/>
                <a:gd name="T21" fmla="*/ 199 h 238"/>
                <a:gd name="T22" fmla="*/ 161 w 186"/>
                <a:gd name="T23" fmla="*/ 171 h 238"/>
                <a:gd name="T24" fmla="*/ 160 w 186"/>
                <a:gd name="T25" fmla="*/ 137 h 238"/>
                <a:gd name="T26" fmla="*/ 160 w 186"/>
                <a:gd name="T27" fmla="*/ 0 h 238"/>
                <a:gd name="T28" fmla="*/ 186 w 186"/>
                <a:gd name="T29" fmla="*/ 0 h 238"/>
                <a:gd name="T30" fmla="*/ 186 w 186"/>
                <a:gd name="T3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6" h="238">
                  <a:moveTo>
                    <a:pt x="186" y="238"/>
                  </a:moveTo>
                  <a:lnTo>
                    <a:pt x="154" y="238"/>
                  </a:lnTo>
                  <a:lnTo>
                    <a:pt x="24" y="38"/>
                  </a:lnTo>
                  <a:lnTo>
                    <a:pt x="23" y="38"/>
                  </a:lnTo>
                  <a:cubicBezTo>
                    <a:pt x="25" y="62"/>
                    <a:pt x="26" y="83"/>
                    <a:pt x="26" y="103"/>
                  </a:cubicBezTo>
                  <a:lnTo>
                    <a:pt x="26" y="238"/>
                  </a:lnTo>
                  <a:lnTo>
                    <a:pt x="0" y="238"/>
                  </a:lnTo>
                  <a:lnTo>
                    <a:pt x="0" y="0"/>
                  </a:lnTo>
                  <a:lnTo>
                    <a:pt x="31" y="0"/>
                  </a:lnTo>
                  <a:lnTo>
                    <a:pt x="161" y="199"/>
                  </a:lnTo>
                  <a:lnTo>
                    <a:pt x="162" y="199"/>
                  </a:lnTo>
                  <a:cubicBezTo>
                    <a:pt x="162" y="196"/>
                    <a:pt x="162" y="187"/>
                    <a:pt x="161" y="171"/>
                  </a:cubicBezTo>
                  <a:cubicBezTo>
                    <a:pt x="160" y="155"/>
                    <a:pt x="160" y="143"/>
                    <a:pt x="160" y="137"/>
                  </a:cubicBezTo>
                  <a:lnTo>
                    <a:pt x="160" y="0"/>
                  </a:lnTo>
                  <a:lnTo>
                    <a:pt x="186" y="0"/>
                  </a:lnTo>
                  <a:lnTo>
                    <a:pt x="186" y="238"/>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 name="Freeform 30">
              <a:extLst>
                <a:ext uri="{FF2B5EF4-FFF2-40B4-BE49-F238E27FC236}">
                  <a16:creationId xmlns:a16="http://schemas.microsoft.com/office/drawing/2014/main" id="{4BA20E2A-8AC6-49F2-B4E4-A44593EE682B}"/>
                </a:ext>
              </a:extLst>
            </p:cNvPr>
            <p:cNvSpPr>
              <a:spLocks/>
            </p:cNvSpPr>
            <p:nvPr/>
          </p:nvSpPr>
          <p:spPr bwMode="auto">
            <a:xfrm>
              <a:off x="3601" y="1764"/>
              <a:ext cx="102" cy="126"/>
            </a:xfrm>
            <a:custGeom>
              <a:avLst/>
              <a:gdLst>
                <a:gd name="T0" fmla="*/ 117 w 198"/>
                <a:gd name="T1" fmla="*/ 116 h 244"/>
                <a:gd name="T2" fmla="*/ 198 w 198"/>
                <a:gd name="T3" fmla="*/ 116 h 244"/>
                <a:gd name="T4" fmla="*/ 198 w 198"/>
                <a:gd name="T5" fmla="*/ 232 h 244"/>
                <a:gd name="T6" fmla="*/ 160 w 198"/>
                <a:gd name="T7" fmla="*/ 241 h 244"/>
                <a:gd name="T8" fmla="*/ 114 w 198"/>
                <a:gd name="T9" fmla="*/ 244 h 244"/>
                <a:gd name="T10" fmla="*/ 30 w 198"/>
                <a:gd name="T11" fmla="*/ 212 h 244"/>
                <a:gd name="T12" fmla="*/ 0 w 198"/>
                <a:gd name="T13" fmla="*/ 122 h 244"/>
                <a:gd name="T14" fmla="*/ 15 w 198"/>
                <a:gd name="T15" fmla="*/ 57 h 244"/>
                <a:gd name="T16" fmla="*/ 58 w 198"/>
                <a:gd name="T17" fmla="*/ 14 h 244"/>
                <a:gd name="T18" fmla="*/ 124 w 198"/>
                <a:gd name="T19" fmla="*/ 0 h 244"/>
                <a:gd name="T20" fmla="*/ 194 w 198"/>
                <a:gd name="T21" fmla="*/ 14 h 244"/>
                <a:gd name="T22" fmla="*/ 184 w 198"/>
                <a:gd name="T23" fmla="*/ 38 h 244"/>
                <a:gd name="T24" fmla="*/ 122 w 198"/>
                <a:gd name="T25" fmla="*/ 24 h 244"/>
                <a:gd name="T26" fmla="*/ 54 w 198"/>
                <a:gd name="T27" fmla="*/ 50 h 244"/>
                <a:gd name="T28" fmla="*/ 29 w 198"/>
                <a:gd name="T29" fmla="*/ 122 h 244"/>
                <a:gd name="T30" fmla="*/ 53 w 198"/>
                <a:gd name="T31" fmla="*/ 195 h 244"/>
                <a:gd name="T32" fmla="*/ 122 w 198"/>
                <a:gd name="T33" fmla="*/ 220 h 244"/>
                <a:gd name="T34" fmla="*/ 170 w 198"/>
                <a:gd name="T35" fmla="*/ 214 h 244"/>
                <a:gd name="T36" fmla="*/ 170 w 198"/>
                <a:gd name="T37" fmla="*/ 141 h 244"/>
                <a:gd name="T38" fmla="*/ 117 w 198"/>
                <a:gd name="T39" fmla="*/ 141 h 244"/>
                <a:gd name="T40" fmla="*/ 117 w 198"/>
                <a:gd name="T41" fmla="*/ 116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8" h="244">
                  <a:moveTo>
                    <a:pt x="117" y="116"/>
                  </a:moveTo>
                  <a:lnTo>
                    <a:pt x="198" y="116"/>
                  </a:lnTo>
                  <a:lnTo>
                    <a:pt x="198" y="232"/>
                  </a:lnTo>
                  <a:cubicBezTo>
                    <a:pt x="185" y="236"/>
                    <a:pt x="173" y="239"/>
                    <a:pt x="160" y="241"/>
                  </a:cubicBezTo>
                  <a:cubicBezTo>
                    <a:pt x="147" y="243"/>
                    <a:pt x="132" y="244"/>
                    <a:pt x="114" y="244"/>
                  </a:cubicBezTo>
                  <a:cubicBezTo>
                    <a:pt x="78" y="244"/>
                    <a:pt x="50" y="234"/>
                    <a:pt x="30" y="212"/>
                  </a:cubicBezTo>
                  <a:cubicBezTo>
                    <a:pt x="10" y="191"/>
                    <a:pt x="0" y="161"/>
                    <a:pt x="0" y="122"/>
                  </a:cubicBezTo>
                  <a:cubicBezTo>
                    <a:pt x="0" y="97"/>
                    <a:pt x="5" y="76"/>
                    <a:pt x="15" y="57"/>
                  </a:cubicBezTo>
                  <a:cubicBezTo>
                    <a:pt x="25" y="38"/>
                    <a:pt x="39" y="24"/>
                    <a:pt x="58" y="14"/>
                  </a:cubicBezTo>
                  <a:cubicBezTo>
                    <a:pt x="77" y="5"/>
                    <a:pt x="98" y="0"/>
                    <a:pt x="124" y="0"/>
                  </a:cubicBezTo>
                  <a:cubicBezTo>
                    <a:pt x="149" y="0"/>
                    <a:pt x="173" y="4"/>
                    <a:pt x="194" y="14"/>
                  </a:cubicBezTo>
                  <a:lnTo>
                    <a:pt x="184" y="38"/>
                  </a:lnTo>
                  <a:cubicBezTo>
                    <a:pt x="162" y="29"/>
                    <a:pt x="142" y="24"/>
                    <a:pt x="122" y="24"/>
                  </a:cubicBezTo>
                  <a:cubicBezTo>
                    <a:pt x="93" y="24"/>
                    <a:pt x="70" y="33"/>
                    <a:pt x="54" y="50"/>
                  </a:cubicBezTo>
                  <a:cubicBezTo>
                    <a:pt x="38" y="67"/>
                    <a:pt x="29" y="91"/>
                    <a:pt x="29" y="122"/>
                  </a:cubicBezTo>
                  <a:cubicBezTo>
                    <a:pt x="29" y="154"/>
                    <a:pt x="37" y="178"/>
                    <a:pt x="53" y="195"/>
                  </a:cubicBezTo>
                  <a:cubicBezTo>
                    <a:pt x="69" y="212"/>
                    <a:pt x="92" y="220"/>
                    <a:pt x="122" y="220"/>
                  </a:cubicBezTo>
                  <a:cubicBezTo>
                    <a:pt x="139" y="220"/>
                    <a:pt x="155" y="218"/>
                    <a:pt x="170" y="214"/>
                  </a:cubicBezTo>
                  <a:lnTo>
                    <a:pt x="170" y="141"/>
                  </a:lnTo>
                  <a:lnTo>
                    <a:pt x="117" y="141"/>
                  </a:lnTo>
                  <a:lnTo>
                    <a:pt x="117" y="11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 name="Freeform 31">
              <a:extLst>
                <a:ext uri="{FF2B5EF4-FFF2-40B4-BE49-F238E27FC236}">
                  <a16:creationId xmlns:a16="http://schemas.microsoft.com/office/drawing/2014/main" id="{88A01CAC-1610-4594-85B7-61C54B7BF74D}"/>
                </a:ext>
              </a:extLst>
            </p:cNvPr>
            <p:cNvSpPr>
              <a:spLocks/>
            </p:cNvSpPr>
            <p:nvPr/>
          </p:nvSpPr>
          <p:spPr bwMode="auto">
            <a:xfrm>
              <a:off x="3030" y="1980"/>
              <a:ext cx="122" cy="123"/>
            </a:xfrm>
            <a:custGeom>
              <a:avLst/>
              <a:gdLst>
                <a:gd name="T0" fmla="*/ 106 w 236"/>
                <a:gd name="T1" fmla="*/ 238 h 238"/>
                <a:gd name="T2" fmla="*/ 25 w 236"/>
                <a:gd name="T3" fmla="*/ 27 h 238"/>
                <a:gd name="T4" fmla="*/ 24 w 236"/>
                <a:gd name="T5" fmla="*/ 27 h 238"/>
                <a:gd name="T6" fmla="*/ 26 w 236"/>
                <a:gd name="T7" fmla="*/ 86 h 238"/>
                <a:gd name="T8" fmla="*/ 26 w 236"/>
                <a:gd name="T9" fmla="*/ 238 h 238"/>
                <a:gd name="T10" fmla="*/ 0 w 236"/>
                <a:gd name="T11" fmla="*/ 238 h 238"/>
                <a:gd name="T12" fmla="*/ 0 w 236"/>
                <a:gd name="T13" fmla="*/ 0 h 238"/>
                <a:gd name="T14" fmla="*/ 42 w 236"/>
                <a:gd name="T15" fmla="*/ 0 h 238"/>
                <a:gd name="T16" fmla="*/ 117 w 236"/>
                <a:gd name="T17" fmla="*/ 196 h 238"/>
                <a:gd name="T18" fmla="*/ 119 w 236"/>
                <a:gd name="T19" fmla="*/ 196 h 238"/>
                <a:gd name="T20" fmla="*/ 195 w 236"/>
                <a:gd name="T21" fmla="*/ 0 h 238"/>
                <a:gd name="T22" fmla="*/ 236 w 236"/>
                <a:gd name="T23" fmla="*/ 0 h 238"/>
                <a:gd name="T24" fmla="*/ 236 w 236"/>
                <a:gd name="T25" fmla="*/ 238 h 238"/>
                <a:gd name="T26" fmla="*/ 208 w 236"/>
                <a:gd name="T27" fmla="*/ 238 h 238"/>
                <a:gd name="T28" fmla="*/ 208 w 236"/>
                <a:gd name="T29" fmla="*/ 84 h 238"/>
                <a:gd name="T30" fmla="*/ 211 w 236"/>
                <a:gd name="T31" fmla="*/ 27 h 238"/>
                <a:gd name="T32" fmla="*/ 209 w 236"/>
                <a:gd name="T33" fmla="*/ 27 h 238"/>
                <a:gd name="T34" fmla="*/ 128 w 236"/>
                <a:gd name="T35" fmla="*/ 238 h 238"/>
                <a:gd name="T36" fmla="*/ 106 w 236"/>
                <a:gd name="T37"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6" h="238">
                  <a:moveTo>
                    <a:pt x="106" y="238"/>
                  </a:moveTo>
                  <a:lnTo>
                    <a:pt x="25" y="27"/>
                  </a:lnTo>
                  <a:lnTo>
                    <a:pt x="24" y="27"/>
                  </a:lnTo>
                  <a:cubicBezTo>
                    <a:pt x="25" y="43"/>
                    <a:pt x="26" y="63"/>
                    <a:pt x="26" y="86"/>
                  </a:cubicBezTo>
                  <a:lnTo>
                    <a:pt x="26" y="238"/>
                  </a:lnTo>
                  <a:lnTo>
                    <a:pt x="0" y="238"/>
                  </a:lnTo>
                  <a:lnTo>
                    <a:pt x="0" y="0"/>
                  </a:lnTo>
                  <a:lnTo>
                    <a:pt x="42" y="0"/>
                  </a:lnTo>
                  <a:lnTo>
                    <a:pt x="117" y="196"/>
                  </a:lnTo>
                  <a:lnTo>
                    <a:pt x="119" y="196"/>
                  </a:lnTo>
                  <a:lnTo>
                    <a:pt x="195" y="0"/>
                  </a:lnTo>
                  <a:lnTo>
                    <a:pt x="236" y="0"/>
                  </a:lnTo>
                  <a:lnTo>
                    <a:pt x="236" y="238"/>
                  </a:lnTo>
                  <a:lnTo>
                    <a:pt x="208" y="238"/>
                  </a:lnTo>
                  <a:lnTo>
                    <a:pt x="208" y="84"/>
                  </a:lnTo>
                  <a:cubicBezTo>
                    <a:pt x="208" y="67"/>
                    <a:pt x="209" y="48"/>
                    <a:pt x="211" y="27"/>
                  </a:cubicBezTo>
                  <a:lnTo>
                    <a:pt x="209" y="27"/>
                  </a:lnTo>
                  <a:lnTo>
                    <a:pt x="128" y="238"/>
                  </a:lnTo>
                  <a:lnTo>
                    <a:pt x="106" y="238"/>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 name="Freeform 32">
              <a:extLst>
                <a:ext uri="{FF2B5EF4-FFF2-40B4-BE49-F238E27FC236}">
                  <a16:creationId xmlns:a16="http://schemas.microsoft.com/office/drawing/2014/main" id="{0E4D6BA7-88F6-4247-98BE-0EE6E2C621C0}"/>
                </a:ext>
              </a:extLst>
            </p:cNvPr>
            <p:cNvSpPr>
              <a:spLocks noEditPoints="1"/>
            </p:cNvSpPr>
            <p:nvPr/>
          </p:nvSpPr>
          <p:spPr bwMode="auto">
            <a:xfrm>
              <a:off x="3179" y="1978"/>
              <a:ext cx="113" cy="126"/>
            </a:xfrm>
            <a:custGeom>
              <a:avLst/>
              <a:gdLst>
                <a:gd name="T0" fmla="*/ 219 w 219"/>
                <a:gd name="T1" fmla="*/ 122 h 245"/>
                <a:gd name="T2" fmla="*/ 190 w 219"/>
                <a:gd name="T3" fmla="*/ 212 h 245"/>
                <a:gd name="T4" fmla="*/ 110 w 219"/>
                <a:gd name="T5" fmla="*/ 245 h 245"/>
                <a:gd name="T6" fmla="*/ 28 w 219"/>
                <a:gd name="T7" fmla="*/ 213 h 245"/>
                <a:gd name="T8" fmla="*/ 0 w 219"/>
                <a:gd name="T9" fmla="*/ 122 h 245"/>
                <a:gd name="T10" fmla="*/ 28 w 219"/>
                <a:gd name="T11" fmla="*/ 32 h 245"/>
                <a:gd name="T12" fmla="*/ 110 w 219"/>
                <a:gd name="T13" fmla="*/ 0 h 245"/>
                <a:gd name="T14" fmla="*/ 190 w 219"/>
                <a:gd name="T15" fmla="*/ 32 h 245"/>
                <a:gd name="T16" fmla="*/ 219 w 219"/>
                <a:gd name="T17" fmla="*/ 122 h 245"/>
                <a:gd name="T18" fmla="*/ 29 w 219"/>
                <a:gd name="T19" fmla="*/ 122 h 245"/>
                <a:gd name="T20" fmla="*/ 50 w 219"/>
                <a:gd name="T21" fmla="*/ 196 h 245"/>
                <a:gd name="T22" fmla="*/ 110 w 219"/>
                <a:gd name="T23" fmla="*/ 221 h 245"/>
                <a:gd name="T24" fmla="*/ 169 w 219"/>
                <a:gd name="T25" fmla="*/ 196 h 245"/>
                <a:gd name="T26" fmla="*/ 189 w 219"/>
                <a:gd name="T27" fmla="*/ 122 h 245"/>
                <a:gd name="T28" fmla="*/ 169 w 219"/>
                <a:gd name="T29" fmla="*/ 50 h 245"/>
                <a:gd name="T30" fmla="*/ 110 w 219"/>
                <a:gd name="T31" fmla="*/ 25 h 245"/>
                <a:gd name="T32" fmla="*/ 50 w 219"/>
                <a:gd name="T33" fmla="*/ 50 h 245"/>
                <a:gd name="T34" fmla="*/ 29 w 219"/>
                <a:gd name="T35" fmla="*/ 122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9" h="245">
                  <a:moveTo>
                    <a:pt x="219" y="122"/>
                  </a:moveTo>
                  <a:cubicBezTo>
                    <a:pt x="219" y="160"/>
                    <a:pt x="209" y="190"/>
                    <a:pt x="190" y="212"/>
                  </a:cubicBezTo>
                  <a:cubicBezTo>
                    <a:pt x="171" y="234"/>
                    <a:pt x="144" y="245"/>
                    <a:pt x="110" y="245"/>
                  </a:cubicBezTo>
                  <a:cubicBezTo>
                    <a:pt x="74" y="245"/>
                    <a:pt x="47" y="234"/>
                    <a:pt x="28" y="213"/>
                  </a:cubicBezTo>
                  <a:cubicBezTo>
                    <a:pt x="9" y="191"/>
                    <a:pt x="0" y="161"/>
                    <a:pt x="0" y="122"/>
                  </a:cubicBezTo>
                  <a:cubicBezTo>
                    <a:pt x="0" y="83"/>
                    <a:pt x="9" y="53"/>
                    <a:pt x="28" y="32"/>
                  </a:cubicBezTo>
                  <a:cubicBezTo>
                    <a:pt x="48" y="11"/>
                    <a:pt x="75" y="0"/>
                    <a:pt x="110" y="0"/>
                  </a:cubicBezTo>
                  <a:cubicBezTo>
                    <a:pt x="144" y="0"/>
                    <a:pt x="171" y="11"/>
                    <a:pt x="190" y="32"/>
                  </a:cubicBezTo>
                  <a:cubicBezTo>
                    <a:pt x="209" y="54"/>
                    <a:pt x="219" y="84"/>
                    <a:pt x="219" y="122"/>
                  </a:cubicBezTo>
                  <a:close/>
                  <a:moveTo>
                    <a:pt x="29" y="122"/>
                  </a:moveTo>
                  <a:cubicBezTo>
                    <a:pt x="29" y="155"/>
                    <a:pt x="36" y="179"/>
                    <a:pt x="50" y="196"/>
                  </a:cubicBezTo>
                  <a:cubicBezTo>
                    <a:pt x="63" y="212"/>
                    <a:pt x="83" y="221"/>
                    <a:pt x="110" y="221"/>
                  </a:cubicBezTo>
                  <a:cubicBezTo>
                    <a:pt x="136" y="221"/>
                    <a:pt x="156" y="212"/>
                    <a:pt x="169" y="196"/>
                  </a:cubicBezTo>
                  <a:cubicBezTo>
                    <a:pt x="183" y="179"/>
                    <a:pt x="189" y="155"/>
                    <a:pt x="189" y="122"/>
                  </a:cubicBezTo>
                  <a:cubicBezTo>
                    <a:pt x="189" y="90"/>
                    <a:pt x="183" y="66"/>
                    <a:pt x="169" y="50"/>
                  </a:cubicBezTo>
                  <a:cubicBezTo>
                    <a:pt x="156" y="33"/>
                    <a:pt x="136" y="25"/>
                    <a:pt x="110" y="25"/>
                  </a:cubicBezTo>
                  <a:cubicBezTo>
                    <a:pt x="83" y="25"/>
                    <a:pt x="63" y="33"/>
                    <a:pt x="50" y="50"/>
                  </a:cubicBezTo>
                  <a:cubicBezTo>
                    <a:pt x="36" y="66"/>
                    <a:pt x="29" y="91"/>
                    <a:pt x="29" y="12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 name="Freeform 33">
              <a:extLst>
                <a:ext uri="{FF2B5EF4-FFF2-40B4-BE49-F238E27FC236}">
                  <a16:creationId xmlns:a16="http://schemas.microsoft.com/office/drawing/2014/main" id="{8BDFAE72-8D0A-439E-83FC-14AAB8843158}"/>
                </a:ext>
              </a:extLst>
            </p:cNvPr>
            <p:cNvSpPr>
              <a:spLocks/>
            </p:cNvSpPr>
            <p:nvPr/>
          </p:nvSpPr>
          <p:spPr bwMode="auto">
            <a:xfrm>
              <a:off x="3302" y="1980"/>
              <a:ext cx="103" cy="123"/>
            </a:xfrm>
            <a:custGeom>
              <a:avLst/>
              <a:gdLst>
                <a:gd name="T0" fmla="*/ 169 w 199"/>
                <a:gd name="T1" fmla="*/ 0 h 238"/>
                <a:gd name="T2" fmla="*/ 199 w 199"/>
                <a:gd name="T3" fmla="*/ 0 h 238"/>
                <a:gd name="T4" fmla="*/ 113 w 199"/>
                <a:gd name="T5" fmla="*/ 238 h 238"/>
                <a:gd name="T6" fmla="*/ 86 w 199"/>
                <a:gd name="T7" fmla="*/ 238 h 238"/>
                <a:gd name="T8" fmla="*/ 0 w 199"/>
                <a:gd name="T9" fmla="*/ 0 h 238"/>
                <a:gd name="T10" fmla="*/ 30 w 199"/>
                <a:gd name="T11" fmla="*/ 0 h 238"/>
                <a:gd name="T12" fmla="*/ 84 w 199"/>
                <a:gd name="T13" fmla="*/ 154 h 238"/>
                <a:gd name="T14" fmla="*/ 99 w 199"/>
                <a:gd name="T15" fmla="*/ 205 h 238"/>
                <a:gd name="T16" fmla="*/ 114 w 199"/>
                <a:gd name="T17" fmla="*/ 153 h 238"/>
                <a:gd name="T18" fmla="*/ 169 w 199"/>
                <a:gd name="T19"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9" h="238">
                  <a:moveTo>
                    <a:pt x="169" y="0"/>
                  </a:moveTo>
                  <a:lnTo>
                    <a:pt x="199" y="0"/>
                  </a:lnTo>
                  <a:lnTo>
                    <a:pt x="113" y="238"/>
                  </a:lnTo>
                  <a:lnTo>
                    <a:pt x="86" y="238"/>
                  </a:lnTo>
                  <a:lnTo>
                    <a:pt x="0" y="0"/>
                  </a:lnTo>
                  <a:lnTo>
                    <a:pt x="30" y="0"/>
                  </a:lnTo>
                  <a:lnTo>
                    <a:pt x="84" y="154"/>
                  </a:lnTo>
                  <a:cubicBezTo>
                    <a:pt x="91" y="171"/>
                    <a:pt x="96" y="189"/>
                    <a:pt x="99" y="205"/>
                  </a:cubicBezTo>
                  <a:cubicBezTo>
                    <a:pt x="103" y="188"/>
                    <a:pt x="108" y="170"/>
                    <a:pt x="114" y="153"/>
                  </a:cubicBezTo>
                  <a:lnTo>
                    <a:pt x="169"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 name="Freeform 34">
              <a:extLst>
                <a:ext uri="{FF2B5EF4-FFF2-40B4-BE49-F238E27FC236}">
                  <a16:creationId xmlns:a16="http://schemas.microsoft.com/office/drawing/2014/main" id="{5AE46273-4B19-4A21-9920-99D5C38113D2}"/>
                </a:ext>
              </a:extLst>
            </p:cNvPr>
            <p:cNvSpPr>
              <a:spLocks/>
            </p:cNvSpPr>
            <p:nvPr/>
          </p:nvSpPr>
          <p:spPr bwMode="auto">
            <a:xfrm>
              <a:off x="3422" y="1980"/>
              <a:ext cx="68" cy="123"/>
            </a:xfrm>
            <a:custGeom>
              <a:avLst/>
              <a:gdLst>
                <a:gd name="T0" fmla="*/ 68 w 68"/>
                <a:gd name="T1" fmla="*/ 123 h 123"/>
                <a:gd name="T2" fmla="*/ 0 w 68"/>
                <a:gd name="T3" fmla="*/ 123 h 123"/>
                <a:gd name="T4" fmla="*/ 0 w 68"/>
                <a:gd name="T5" fmla="*/ 0 h 123"/>
                <a:gd name="T6" fmla="*/ 68 w 68"/>
                <a:gd name="T7" fmla="*/ 0 h 123"/>
                <a:gd name="T8" fmla="*/ 68 w 68"/>
                <a:gd name="T9" fmla="*/ 13 h 123"/>
                <a:gd name="T10" fmla="*/ 14 w 68"/>
                <a:gd name="T11" fmla="*/ 13 h 123"/>
                <a:gd name="T12" fmla="*/ 14 w 68"/>
                <a:gd name="T13" fmla="*/ 52 h 123"/>
                <a:gd name="T14" fmla="*/ 65 w 68"/>
                <a:gd name="T15" fmla="*/ 52 h 123"/>
                <a:gd name="T16" fmla="*/ 65 w 68"/>
                <a:gd name="T17" fmla="*/ 65 h 123"/>
                <a:gd name="T18" fmla="*/ 14 w 68"/>
                <a:gd name="T19" fmla="*/ 65 h 123"/>
                <a:gd name="T20" fmla="*/ 14 w 68"/>
                <a:gd name="T21" fmla="*/ 110 h 123"/>
                <a:gd name="T22" fmla="*/ 68 w 68"/>
                <a:gd name="T23" fmla="*/ 110 h 123"/>
                <a:gd name="T24" fmla="*/ 68 w 68"/>
                <a:gd name="T25" fmla="*/ 12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123">
                  <a:moveTo>
                    <a:pt x="68" y="123"/>
                  </a:moveTo>
                  <a:lnTo>
                    <a:pt x="0" y="123"/>
                  </a:lnTo>
                  <a:lnTo>
                    <a:pt x="0" y="0"/>
                  </a:lnTo>
                  <a:lnTo>
                    <a:pt x="68" y="0"/>
                  </a:lnTo>
                  <a:lnTo>
                    <a:pt x="68" y="13"/>
                  </a:lnTo>
                  <a:lnTo>
                    <a:pt x="14" y="13"/>
                  </a:lnTo>
                  <a:lnTo>
                    <a:pt x="14" y="52"/>
                  </a:lnTo>
                  <a:lnTo>
                    <a:pt x="65" y="52"/>
                  </a:lnTo>
                  <a:lnTo>
                    <a:pt x="65" y="65"/>
                  </a:lnTo>
                  <a:lnTo>
                    <a:pt x="14" y="65"/>
                  </a:lnTo>
                  <a:lnTo>
                    <a:pt x="14" y="110"/>
                  </a:lnTo>
                  <a:lnTo>
                    <a:pt x="68" y="110"/>
                  </a:lnTo>
                  <a:lnTo>
                    <a:pt x="68" y="12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 name="Freeform 35">
              <a:extLst>
                <a:ext uri="{FF2B5EF4-FFF2-40B4-BE49-F238E27FC236}">
                  <a16:creationId xmlns:a16="http://schemas.microsoft.com/office/drawing/2014/main" id="{61475404-3763-4AB1-8527-17EF0E1C7BB2}"/>
                </a:ext>
              </a:extLst>
            </p:cNvPr>
            <p:cNvSpPr>
              <a:spLocks/>
            </p:cNvSpPr>
            <p:nvPr/>
          </p:nvSpPr>
          <p:spPr bwMode="auto">
            <a:xfrm>
              <a:off x="3509" y="1978"/>
              <a:ext cx="77" cy="126"/>
            </a:xfrm>
            <a:custGeom>
              <a:avLst/>
              <a:gdLst>
                <a:gd name="T0" fmla="*/ 149 w 149"/>
                <a:gd name="T1" fmla="*/ 178 h 245"/>
                <a:gd name="T2" fmla="*/ 127 w 149"/>
                <a:gd name="T3" fmla="*/ 227 h 245"/>
                <a:gd name="T4" fmla="*/ 65 w 149"/>
                <a:gd name="T5" fmla="*/ 245 h 245"/>
                <a:gd name="T6" fmla="*/ 0 w 149"/>
                <a:gd name="T7" fmla="*/ 234 h 245"/>
                <a:gd name="T8" fmla="*/ 0 w 149"/>
                <a:gd name="T9" fmla="*/ 207 h 245"/>
                <a:gd name="T10" fmla="*/ 32 w 149"/>
                <a:gd name="T11" fmla="*/ 217 h 245"/>
                <a:gd name="T12" fmla="*/ 66 w 149"/>
                <a:gd name="T13" fmla="*/ 221 h 245"/>
                <a:gd name="T14" fmla="*/ 107 w 149"/>
                <a:gd name="T15" fmla="*/ 210 h 245"/>
                <a:gd name="T16" fmla="*/ 121 w 149"/>
                <a:gd name="T17" fmla="*/ 181 h 245"/>
                <a:gd name="T18" fmla="*/ 116 w 149"/>
                <a:gd name="T19" fmla="*/ 161 h 245"/>
                <a:gd name="T20" fmla="*/ 100 w 149"/>
                <a:gd name="T21" fmla="*/ 146 h 245"/>
                <a:gd name="T22" fmla="*/ 64 w 149"/>
                <a:gd name="T23" fmla="*/ 131 h 245"/>
                <a:gd name="T24" fmla="*/ 17 w 149"/>
                <a:gd name="T25" fmla="*/ 103 h 245"/>
                <a:gd name="T26" fmla="*/ 3 w 149"/>
                <a:gd name="T27" fmla="*/ 60 h 245"/>
                <a:gd name="T28" fmla="*/ 23 w 149"/>
                <a:gd name="T29" fmla="*/ 17 h 245"/>
                <a:gd name="T30" fmla="*/ 78 w 149"/>
                <a:gd name="T31" fmla="*/ 0 h 245"/>
                <a:gd name="T32" fmla="*/ 143 w 149"/>
                <a:gd name="T33" fmla="*/ 13 h 245"/>
                <a:gd name="T34" fmla="*/ 135 w 149"/>
                <a:gd name="T35" fmla="*/ 37 h 245"/>
                <a:gd name="T36" fmla="*/ 77 w 149"/>
                <a:gd name="T37" fmla="*/ 25 h 245"/>
                <a:gd name="T38" fmla="*/ 43 w 149"/>
                <a:gd name="T39" fmla="*/ 34 h 245"/>
                <a:gd name="T40" fmla="*/ 31 w 149"/>
                <a:gd name="T41" fmla="*/ 61 h 245"/>
                <a:gd name="T42" fmla="*/ 35 w 149"/>
                <a:gd name="T43" fmla="*/ 81 h 245"/>
                <a:gd name="T44" fmla="*/ 51 w 149"/>
                <a:gd name="T45" fmla="*/ 95 h 245"/>
                <a:gd name="T46" fmla="*/ 84 w 149"/>
                <a:gd name="T47" fmla="*/ 110 h 245"/>
                <a:gd name="T48" fmla="*/ 135 w 149"/>
                <a:gd name="T49" fmla="*/ 139 h 245"/>
                <a:gd name="T50" fmla="*/ 149 w 149"/>
                <a:gd name="T51" fmla="*/ 178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9" h="245">
                  <a:moveTo>
                    <a:pt x="149" y="178"/>
                  </a:moveTo>
                  <a:cubicBezTo>
                    <a:pt x="149" y="199"/>
                    <a:pt x="142" y="216"/>
                    <a:pt x="127" y="227"/>
                  </a:cubicBezTo>
                  <a:cubicBezTo>
                    <a:pt x="111" y="239"/>
                    <a:pt x="91" y="245"/>
                    <a:pt x="65" y="245"/>
                  </a:cubicBezTo>
                  <a:cubicBezTo>
                    <a:pt x="36" y="245"/>
                    <a:pt x="15" y="241"/>
                    <a:pt x="0" y="234"/>
                  </a:cubicBezTo>
                  <a:lnTo>
                    <a:pt x="0" y="207"/>
                  </a:lnTo>
                  <a:cubicBezTo>
                    <a:pt x="9" y="211"/>
                    <a:pt x="20" y="215"/>
                    <a:pt x="32" y="217"/>
                  </a:cubicBezTo>
                  <a:cubicBezTo>
                    <a:pt x="43" y="219"/>
                    <a:pt x="54" y="221"/>
                    <a:pt x="66" y="221"/>
                  </a:cubicBezTo>
                  <a:cubicBezTo>
                    <a:pt x="84" y="221"/>
                    <a:pt x="98" y="217"/>
                    <a:pt x="107" y="210"/>
                  </a:cubicBezTo>
                  <a:cubicBezTo>
                    <a:pt x="117" y="203"/>
                    <a:pt x="121" y="193"/>
                    <a:pt x="121" y="181"/>
                  </a:cubicBezTo>
                  <a:cubicBezTo>
                    <a:pt x="121" y="173"/>
                    <a:pt x="120" y="166"/>
                    <a:pt x="116" y="161"/>
                  </a:cubicBezTo>
                  <a:cubicBezTo>
                    <a:pt x="113" y="155"/>
                    <a:pt x="108" y="151"/>
                    <a:pt x="100" y="146"/>
                  </a:cubicBezTo>
                  <a:cubicBezTo>
                    <a:pt x="92" y="142"/>
                    <a:pt x="80" y="137"/>
                    <a:pt x="64" y="131"/>
                  </a:cubicBezTo>
                  <a:cubicBezTo>
                    <a:pt x="42" y="123"/>
                    <a:pt x="26" y="114"/>
                    <a:pt x="17" y="103"/>
                  </a:cubicBezTo>
                  <a:cubicBezTo>
                    <a:pt x="7" y="92"/>
                    <a:pt x="3" y="78"/>
                    <a:pt x="3" y="60"/>
                  </a:cubicBezTo>
                  <a:cubicBezTo>
                    <a:pt x="3" y="42"/>
                    <a:pt x="10" y="27"/>
                    <a:pt x="23" y="17"/>
                  </a:cubicBezTo>
                  <a:cubicBezTo>
                    <a:pt x="37" y="6"/>
                    <a:pt x="55" y="0"/>
                    <a:pt x="78" y="0"/>
                  </a:cubicBezTo>
                  <a:cubicBezTo>
                    <a:pt x="102" y="0"/>
                    <a:pt x="123" y="5"/>
                    <a:pt x="143" y="13"/>
                  </a:cubicBezTo>
                  <a:lnTo>
                    <a:pt x="135" y="37"/>
                  </a:lnTo>
                  <a:cubicBezTo>
                    <a:pt x="115" y="29"/>
                    <a:pt x="96" y="25"/>
                    <a:pt x="77" y="25"/>
                  </a:cubicBezTo>
                  <a:cubicBezTo>
                    <a:pt x="63" y="25"/>
                    <a:pt x="51" y="28"/>
                    <a:pt x="43" y="34"/>
                  </a:cubicBezTo>
                  <a:cubicBezTo>
                    <a:pt x="35" y="41"/>
                    <a:pt x="31" y="49"/>
                    <a:pt x="31" y="61"/>
                  </a:cubicBezTo>
                  <a:cubicBezTo>
                    <a:pt x="31" y="69"/>
                    <a:pt x="32" y="76"/>
                    <a:pt x="35" y="81"/>
                  </a:cubicBezTo>
                  <a:cubicBezTo>
                    <a:pt x="38" y="86"/>
                    <a:pt x="43" y="91"/>
                    <a:pt x="51" y="95"/>
                  </a:cubicBezTo>
                  <a:cubicBezTo>
                    <a:pt x="58" y="100"/>
                    <a:pt x="69" y="105"/>
                    <a:pt x="84" y="110"/>
                  </a:cubicBezTo>
                  <a:cubicBezTo>
                    <a:pt x="109" y="119"/>
                    <a:pt x="126" y="128"/>
                    <a:pt x="135" y="139"/>
                  </a:cubicBezTo>
                  <a:cubicBezTo>
                    <a:pt x="145" y="149"/>
                    <a:pt x="149" y="162"/>
                    <a:pt x="149" y="178"/>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 name="Freeform 36">
              <a:extLst>
                <a:ext uri="{FF2B5EF4-FFF2-40B4-BE49-F238E27FC236}">
                  <a16:creationId xmlns:a16="http://schemas.microsoft.com/office/drawing/2014/main" id="{C714396E-4FC1-476C-A695-284DA0ACA961}"/>
                </a:ext>
              </a:extLst>
            </p:cNvPr>
            <p:cNvSpPr>
              <a:spLocks/>
            </p:cNvSpPr>
            <p:nvPr/>
          </p:nvSpPr>
          <p:spPr bwMode="auto">
            <a:xfrm>
              <a:off x="3170" y="2195"/>
              <a:ext cx="39" cy="150"/>
            </a:xfrm>
            <a:custGeom>
              <a:avLst/>
              <a:gdLst>
                <a:gd name="T0" fmla="*/ 0 w 75"/>
                <a:gd name="T1" fmla="*/ 147 h 291"/>
                <a:gd name="T2" fmla="*/ 13 w 75"/>
                <a:gd name="T3" fmla="*/ 66 h 291"/>
                <a:gd name="T4" fmla="*/ 49 w 75"/>
                <a:gd name="T5" fmla="*/ 0 h 291"/>
                <a:gd name="T6" fmla="*/ 75 w 75"/>
                <a:gd name="T7" fmla="*/ 0 h 291"/>
                <a:gd name="T8" fmla="*/ 40 w 75"/>
                <a:gd name="T9" fmla="*/ 69 h 291"/>
                <a:gd name="T10" fmla="*/ 28 w 75"/>
                <a:gd name="T11" fmla="*/ 147 h 291"/>
                <a:gd name="T12" fmla="*/ 40 w 75"/>
                <a:gd name="T13" fmla="*/ 223 h 291"/>
                <a:gd name="T14" fmla="*/ 75 w 75"/>
                <a:gd name="T15" fmla="*/ 291 h 291"/>
                <a:gd name="T16" fmla="*/ 49 w 75"/>
                <a:gd name="T17" fmla="*/ 291 h 291"/>
                <a:gd name="T18" fmla="*/ 13 w 75"/>
                <a:gd name="T19" fmla="*/ 226 h 291"/>
                <a:gd name="T20" fmla="*/ 0 w 75"/>
                <a:gd name="T21" fmla="*/ 147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291">
                  <a:moveTo>
                    <a:pt x="0" y="147"/>
                  </a:moveTo>
                  <a:cubicBezTo>
                    <a:pt x="0" y="118"/>
                    <a:pt x="4" y="91"/>
                    <a:pt x="13" y="66"/>
                  </a:cubicBezTo>
                  <a:cubicBezTo>
                    <a:pt x="21" y="41"/>
                    <a:pt x="33" y="19"/>
                    <a:pt x="49" y="0"/>
                  </a:cubicBezTo>
                  <a:lnTo>
                    <a:pt x="75" y="0"/>
                  </a:lnTo>
                  <a:cubicBezTo>
                    <a:pt x="60" y="21"/>
                    <a:pt x="48" y="44"/>
                    <a:pt x="40" y="69"/>
                  </a:cubicBezTo>
                  <a:cubicBezTo>
                    <a:pt x="32" y="94"/>
                    <a:pt x="28" y="120"/>
                    <a:pt x="28" y="147"/>
                  </a:cubicBezTo>
                  <a:cubicBezTo>
                    <a:pt x="28" y="173"/>
                    <a:pt x="32" y="198"/>
                    <a:pt x="40" y="223"/>
                  </a:cubicBezTo>
                  <a:cubicBezTo>
                    <a:pt x="48" y="248"/>
                    <a:pt x="60" y="271"/>
                    <a:pt x="75" y="291"/>
                  </a:cubicBezTo>
                  <a:lnTo>
                    <a:pt x="49" y="291"/>
                  </a:lnTo>
                  <a:cubicBezTo>
                    <a:pt x="33" y="273"/>
                    <a:pt x="21" y="251"/>
                    <a:pt x="13" y="226"/>
                  </a:cubicBezTo>
                  <a:cubicBezTo>
                    <a:pt x="4" y="202"/>
                    <a:pt x="0" y="175"/>
                    <a:pt x="0" y="147"/>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 name="Freeform 37">
              <a:extLst>
                <a:ext uri="{FF2B5EF4-FFF2-40B4-BE49-F238E27FC236}">
                  <a16:creationId xmlns:a16="http://schemas.microsoft.com/office/drawing/2014/main" id="{1335BF10-5197-4E03-B42D-F0E5CFB59B7E}"/>
                </a:ext>
              </a:extLst>
            </p:cNvPr>
            <p:cNvSpPr>
              <a:spLocks/>
            </p:cNvSpPr>
            <p:nvPr/>
          </p:nvSpPr>
          <p:spPr bwMode="auto">
            <a:xfrm>
              <a:off x="3223" y="2193"/>
              <a:ext cx="80" cy="124"/>
            </a:xfrm>
            <a:custGeom>
              <a:avLst/>
              <a:gdLst>
                <a:gd name="T0" fmla="*/ 156 w 156"/>
                <a:gd name="T1" fmla="*/ 241 h 241"/>
                <a:gd name="T2" fmla="*/ 0 w 156"/>
                <a:gd name="T3" fmla="*/ 241 h 241"/>
                <a:gd name="T4" fmla="*/ 0 w 156"/>
                <a:gd name="T5" fmla="*/ 218 h 241"/>
                <a:gd name="T6" fmla="*/ 63 w 156"/>
                <a:gd name="T7" fmla="*/ 155 h 241"/>
                <a:gd name="T8" fmla="*/ 100 w 156"/>
                <a:gd name="T9" fmla="*/ 114 h 241"/>
                <a:gd name="T10" fmla="*/ 114 w 156"/>
                <a:gd name="T11" fmla="*/ 90 h 241"/>
                <a:gd name="T12" fmla="*/ 119 w 156"/>
                <a:gd name="T13" fmla="*/ 64 h 241"/>
                <a:gd name="T14" fmla="*/ 107 w 156"/>
                <a:gd name="T15" fmla="*/ 34 h 241"/>
                <a:gd name="T16" fmla="*/ 75 w 156"/>
                <a:gd name="T17" fmla="*/ 23 h 241"/>
                <a:gd name="T18" fmla="*/ 47 w 156"/>
                <a:gd name="T19" fmla="*/ 28 h 241"/>
                <a:gd name="T20" fmla="*/ 17 w 156"/>
                <a:gd name="T21" fmla="*/ 46 h 241"/>
                <a:gd name="T22" fmla="*/ 3 w 156"/>
                <a:gd name="T23" fmla="*/ 27 h 241"/>
                <a:gd name="T24" fmla="*/ 75 w 156"/>
                <a:gd name="T25" fmla="*/ 0 h 241"/>
                <a:gd name="T26" fmla="*/ 127 w 156"/>
                <a:gd name="T27" fmla="*/ 17 h 241"/>
                <a:gd name="T28" fmla="*/ 146 w 156"/>
                <a:gd name="T29" fmla="*/ 63 h 241"/>
                <a:gd name="T30" fmla="*/ 134 w 156"/>
                <a:gd name="T31" fmla="*/ 108 h 241"/>
                <a:gd name="T32" fmla="*/ 86 w 156"/>
                <a:gd name="T33" fmla="*/ 164 h 241"/>
                <a:gd name="T34" fmla="*/ 34 w 156"/>
                <a:gd name="T35" fmla="*/ 215 h 241"/>
                <a:gd name="T36" fmla="*/ 34 w 156"/>
                <a:gd name="T37" fmla="*/ 216 h 241"/>
                <a:gd name="T38" fmla="*/ 156 w 156"/>
                <a:gd name="T39" fmla="*/ 216 h 241"/>
                <a:gd name="T40" fmla="*/ 156 w 156"/>
                <a:gd name="T41" fmla="*/ 24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6" h="241">
                  <a:moveTo>
                    <a:pt x="156" y="241"/>
                  </a:moveTo>
                  <a:lnTo>
                    <a:pt x="0" y="241"/>
                  </a:lnTo>
                  <a:lnTo>
                    <a:pt x="0" y="218"/>
                  </a:lnTo>
                  <a:lnTo>
                    <a:pt x="63" y="155"/>
                  </a:lnTo>
                  <a:cubicBezTo>
                    <a:pt x="82" y="136"/>
                    <a:pt x="94" y="122"/>
                    <a:pt x="100" y="114"/>
                  </a:cubicBezTo>
                  <a:cubicBezTo>
                    <a:pt x="106" y="105"/>
                    <a:pt x="111" y="97"/>
                    <a:pt x="114" y="90"/>
                  </a:cubicBezTo>
                  <a:cubicBezTo>
                    <a:pt x="117" y="82"/>
                    <a:pt x="119" y="73"/>
                    <a:pt x="119" y="64"/>
                  </a:cubicBezTo>
                  <a:cubicBezTo>
                    <a:pt x="119" y="52"/>
                    <a:pt x="115" y="42"/>
                    <a:pt x="107" y="34"/>
                  </a:cubicBezTo>
                  <a:cubicBezTo>
                    <a:pt x="99" y="27"/>
                    <a:pt x="89" y="23"/>
                    <a:pt x="75" y="23"/>
                  </a:cubicBezTo>
                  <a:cubicBezTo>
                    <a:pt x="65" y="23"/>
                    <a:pt x="56" y="25"/>
                    <a:pt x="47" y="28"/>
                  </a:cubicBezTo>
                  <a:cubicBezTo>
                    <a:pt x="38" y="31"/>
                    <a:pt x="28" y="37"/>
                    <a:pt x="17" y="46"/>
                  </a:cubicBezTo>
                  <a:lnTo>
                    <a:pt x="3" y="27"/>
                  </a:lnTo>
                  <a:cubicBezTo>
                    <a:pt x="25" y="9"/>
                    <a:pt x="49" y="0"/>
                    <a:pt x="75" y="0"/>
                  </a:cubicBezTo>
                  <a:cubicBezTo>
                    <a:pt x="97" y="0"/>
                    <a:pt x="115" y="6"/>
                    <a:pt x="127" y="17"/>
                  </a:cubicBezTo>
                  <a:cubicBezTo>
                    <a:pt x="140" y="29"/>
                    <a:pt x="146" y="44"/>
                    <a:pt x="146" y="63"/>
                  </a:cubicBezTo>
                  <a:cubicBezTo>
                    <a:pt x="146" y="78"/>
                    <a:pt x="142" y="93"/>
                    <a:pt x="134" y="108"/>
                  </a:cubicBezTo>
                  <a:cubicBezTo>
                    <a:pt x="125" y="123"/>
                    <a:pt x="109" y="141"/>
                    <a:pt x="86" y="164"/>
                  </a:cubicBezTo>
                  <a:lnTo>
                    <a:pt x="34" y="215"/>
                  </a:lnTo>
                  <a:lnTo>
                    <a:pt x="34" y="216"/>
                  </a:lnTo>
                  <a:lnTo>
                    <a:pt x="156" y="216"/>
                  </a:lnTo>
                  <a:lnTo>
                    <a:pt x="156" y="24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 name="Freeform 38">
              <a:extLst>
                <a:ext uri="{FF2B5EF4-FFF2-40B4-BE49-F238E27FC236}">
                  <a16:creationId xmlns:a16="http://schemas.microsoft.com/office/drawing/2014/main" id="{ADC2DAFB-2D16-462E-87F2-68C28D9EE1C1}"/>
                </a:ext>
              </a:extLst>
            </p:cNvPr>
            <p:cNvSpPr>
              <a:spLocks/>
            </p:cNvSpPr>
            <p:nvPr/>
          </p:nvSpPr>
          <p:spPr bwMode="auto">
            <a:xfrm>
              <a:off x="3321" y="2224"/>
              <a:ext cx="65" cy="95"/>
            </a:xfrm>
            <a:custGeom>
              <a:avLst/>
              <a:gdLst>
                <a:gd name="T0" fmla="*/ 126 w 126"/>
                <a:gd name="T1" fmla="*/ 133 h 185"/>
                <a:gd name="T2" fmla="*/ 108 w 126"/>
                <a:gd name="T3" fmla="*/ 171 h 185"/>
                <a:gd name="T4" fmla="*/ 56 w 126"/>
                <a:gd name="T5" fmla="*/ 185 h 185"/>
                <a:gd name="T6" fmla="*/ 0 w 126"/>
                <a:gd name="T7" fmla="*/ 173 h 185"/>
                <a:gd name="T8" fmla="*/ 0 w 126"/>
                <a:gd name="T9" fmla="*/ 148 h 185"/>
                <a:gd name="T10" fmla="*/ 28 w 126"/>
                <a:gd name="T11" fmla="*/ 159 h 185"/>
                <a:gd name="T12" fmla="*/ 56 w 126"/>
                <a:gd name="T13" fmla="*/ 162 h 185"/>
                <a:gd name="T14" fmla="*/ 89 w 126"/>
                <a:gd name="T15" fmla="*/ 156 h 185"/>
                <a:gd name="T16" fmla="*/ 100 w 126"/>
                <a:gd name="T17" fmla="*/ 135 h 185"/>
                <a:gd name="T18" fmla="*/ 91 w 126"/>
                <a:gd name="T19" fmla="*/ 117 h 185"/>
                <a:gd name="T20" fmla="*/ 56 w 126"/>
                <a:gd name="T21" fmla="*/ 100 h 185"/>
                <a:gd name="T22" fmla="*/ 20 w 126"/>
                <a:gd name="T23" fmla="*/ 83 h 185"/>
                <a:gd name="T24" fmla="*/ 5 w 126"/>
                <a:gd name="T25" fmla="*/ 68 h 185"/>
                <a:gd name="T26" fmla="*/ 0 w 126"/>
                <a:gd name="T27" fmla="*/ 47 h 185"/>
                <a:gd name="T28" fmla="*/ 17 w 126"/>
                <a:gd name="T29" fmla="*/ 12 h 185"/>
                <a:gd name="T30" fmla="*/ 66 w 126"/>
                <a:gd name="T31" fmla="*/ 0 h 185"/>
                <a:gd name="T32" fmla="*/ 122 w 126"/>
                <a:gd name="T33" fmla="*/ 11 h 185"/>
                <a:gd name="T34" fmla="*/ 113 w 126"/>
                <a:gd name="T35" fmla="*/ 33 h 185"/>
                <a:gd name="T36" fmla="*/ 64 w 126"/>
                <a:gd name="T37" fmla="*/ 22 h 185"/>
                <a:gd name="T38" fmla="*/ 35 w 126"/>
                <a:gd name="T39" fmla="*/ 28 h 185"/>
                <a:gd name="T40" fmla="*/ 25 w 126"/>
                <a:gd name="T41" fmla="*/ 45 h 185"/>
                <a:gd name="T42" fmla="*/ 29 w 126"/>
                <a:gd name="T43" fmla="*/ 57 h 185"/>
                <a:gd name="T44" fmla="*/ 41 w 126"/>
                <a:gd name="T45" fmla="*/ 67 h 185"/>
                <a:gd name="T46" fmla="*/ 72 w 126"/>
                <a:gd name="T47" fmla="*/ 80 h 185"/>
                <a:gd name="T48" fmla="*/ 115 w 126"/>
                <a:gd name="T49" fmla="*/ 103 h 185"/>
                <a:gd name="T50" fmla="*/ 126 w 126"/>
                <a:gd name="T51" fmla="*/ 13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6" h="185">
                  <a:moveTo>
                    <a:pt x="126" y="133"/>
                  </a:moveTo>
                  <a:cubicBezTo>
                    <a:pt x="126" y="149"/>
                    <a:pt x="120" y="162"/>
                    <a:pt x="108" y="171"/>
                  </a:cubicBezTo>
                  <a:cubicBezTo>
                    <a:pt x="95" y="180"/>
                    <a:pt x="78" y="185"/>
                    <a:pt x="56" y="185"/>
                  </a:cubicBezTo>
                  <a:cubicBezTo>
                    <a:pt x="32" y="185"/>
                    <a:pt x="13" y="181"/>
                    <a:pt x="0" y="173"/>
                  </a:cubicBezTo>
                  <a:lnTo>
                    <a:pt x="0" y="148"/>
                  </a:lnTo>
                  <a:cubicBezTo>
                    <a:pt x="9" y="153"/>
                    <a:pt x="18" y="156"/>
                    <a:pt x="28" y="159"/>
                  </a:cubicBezTo>
                  <a:cubicBezTo>
                    <a:pt x="38" y="161"/>
                    <a:pt x="47" y="162"/>
                    <a:pt x="56" y="162"/>
                  </a:cubicBezTo>
                  <a:cubicBezTo>
                    <a:pt x="70" y="162"/>
                    <a:pt x="81" y="160"/>
                    <a:pt x="89" y="156"/>
                  </a:cubicBezTo>
                  <a:cubicBezTo>
                    <a:pt x="96" y="151"/>
                    <a:pt x="100" y="144"/>
                    <a:pt x="100" y="135"/>
                  </a:cubicBezTo>
                  <a:cubicBezTo>
                    <a:pt x="100" y="128"/>
                    <a:pt x="97" y="122"/>
                    <a:pt x="91" y="117"/>
                  </a:cubicBezTo>
                  <a:cubicBezTo>
                    <a:pt x="85" y="112"/>
                    <a:pt x="73" y="106"/>
                    <a:pt x="56" y="100"/>
                  </a:cubicBezTo>
                  <a:cubicBezTo>
                    <a:pt x="39" y="93"/>
                    <a:pt x="27" y="88"/>
                    <a:pt x="20" y="83"/>
                  </a:cubicBezTo>
                  <a:cubicBezTo>
                    <a:pt x="13" y="79"/>
                    <a:pt x="8" y="74"/>
                    <a:pt x="5" y="68"/>
                  </a:cubicBezTo>
                  <a:cubicBezTo>
                    <a:pt x="1" y="62"/>
                    <a:pt x="0" y="55"/>
                    <a:pt x="0" y="47"/>
                  </a:cubicBezTo>
                  <a:cubicBezTo>
                    <a:pt x="0" y="32"/>
                    <a:pt x="6" y="21"/>
                    <a:pt x="17" y="12"/>
                  </a:cubicBezTo>
                  <a:cubicBezTo>
                    <a:pt x="29" y="4"/>
                    <a:pt x="45" y="0"/>
                    <a:pt x="66" y="0"/>
                  </a:cubicBezTo>
                  <a:cubicBezTo>
                    <a:pt x="85" y="0"/>
                    <a:pt x="104" y="4"/>
                    <a:pt x="122" y="11"/>
                  </a:cubicBezTo>
                  <a:lnTo>
                    <a:pt x="113" y="33"/>
                  </a:lnTo>
                  <a:cubicBezTo>
                    <a:pt x="95" y="26"/>
                    <a:pt x="79" y="22"/>
                    <a:pt x="64" y="22"/>
                  </a:cubicBezTo>
                  <a:cubicBezTo>
                    <a:pt x="51" y="22"/>
                    <a:pt x="42" y="24"/>
                    <a:pt x="35" y="28"/>
                  </a:cubicBezTo>
                  <a:cubicBezTo>
                    <a:pt x="29" y="32"/>
                    <a:pt x="25" y="38"/>
                    <a:pt x="25" y="45"/>
                  </a:cubicBezTo>
                  <a:cubicBezTo>
                    <a:pt x="25" y="50"/>
                    <a:pt x="27" y="54"/>
                    <a:pt x="29" y="57"/>
                  </a:cubicBezTo>
                  <a:cubicBezTo>
                    <a:pt x="31" y="60"/>
                    <a:pt x="35" y="64"/>
                    <a:pt x="41" y="67"/>
                  </a:cubicBezTo>
                  <a:cubicBezTo>
                    <a:pt x="46" y="70"/>
                    <a:pt x="57" y="74"/>
                    <a:pt x="72" y="80"/>
                  </a:cubicBezTo>
                  <a:cubicBezTo>
                    <a:pt x="93" y="88"/>
                    <a:pt x="108" y="95"/>
                    <a:pt x="115" y="103"/>
                  </a:cubicBezTo>
                  <a:cubicBezTo>
                    <a:pt x="122" y="111"/>
                    <a:pt x="126" y="121"/>
                    <a:pt x="126" y="133"/>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 name="Freeform 39">
              <a:extLst>
                <a:ext uri="{FF2B5EF4-FFF2-40B4-BE49-F238E27FC236}">
                  <a16:creationId xmlns:a16="http://schemas.microsoft.com/office/drawing/2014/main" id="{CEBE4C8D-46E9-4758-8223-4345BD7BC51A}"/>
                </a:ext>
              </a:extLst>
            </p:cNvPr>
            <p:cNvSpPr>
              <a:spLocks/>
            </p:cNvSpPr>
            <p:nvPr/>
          </p:nvSpPr>
          <p:spPr bwMode="auto">
            <a:xfrm>
              <a:off x="3399" y="2195"/>
              <a:ext cx="39" cy="150"/>
            </a:xfrm>
            <a:custGeom>
              <a:avLst/>
              <a:gdLst>
                <a:gd name="T0" fmla="*/ 76 w 76"/>
                <a:gd name="T1" fmla="*/ 147 h 291"/>
                <a:gd name="T2" fmla="*/ 63 w 76"/>
                <a:gd name="T3" fmla="*/ 227 h 291"/>
                <a:gd name="T4" fmla="*/ 27 w 76"/>
                <a:gd name="T5" fmla="*/ 291 h 291"/>
                <a:gd name="T6" fmla="*/ 1 w 76"/>
                <a:gd name="T7" fmla="*/ 291 h 291"/>
                <a:gd name="T8" fmla="*/ 35 w 76"/>
                <a:gd name="T9" fmla="*/ 223 h 291"/>
                <a:gd name="T10" fmla="*/ 47 w 76"/>
                <a:gd name="T11" fmla="*/ 147 h 291"/>
                <a:gd name="T12" fmla="*/ 35 w 76"/>
                <a:gd name="T13" fmla="*/ 69 h 291"/>
                <a:gd name="T14" fmla="*/ 0 w 76"/>
                <a:gd name="T15" fmla="*/ 0 h 291"/>
                <a:gd name="T16" fmla="*/ 27 w 76"/>
                <a:gd name="T17" fmla="*/ 0 h 291"/>
                <a:gd name="T18" fmla="*/ 63 w 76"/>
                <a:gd name="T19" fmla="*/ 67 h 291"/>
                <a:gd name="T20" fmla="*/ 76 w 76"/>
                <a:gd name="T21" fmla="*/ 147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291">
                  <a:moveTo>
                    <a:pt x="76" y="147"/>
                  </a:moveTo>
                  <a:cubicBezTo>
                    <a:pt x="76" y="176"/>
                    <a:pt x="71" y="202"/>
                    <a:pt x="63" y="227"/>
                  </a:cubicBezTo>
                  <a:cubicBezTo>
                    <a:pt x="55" y="251"/>
                    <a:pt x="42" y="273"/>
                    <a:pt x="27" y="291"/>
                  </a:cubicBezTo>
                  <a:lnTo>
                    <a:pt x="1" y="291"/>
                  </a:lnTo>
                  <a:cubicBezTo>
                    <a:pt x="16" y="271"/>
                    <a:pt x="27" y="248"/>
                    <a:pt x="35" y="223"/>
                  </a:cubicBezTo>
                  <a:cubicBezTo>
                    <a:pt x="43" y="198"/>
                    <a:pt x="47" y="173"/>
                    <a:pt x="47" y="147"/>
                  </a:cubicBezTo>
                  <a:cubicBezTo>
                    <a:pt x="47" y="120"/>
                    <a:pt x="43" y="94"/>
                    <a:pt x="35" y="69"/>
                  </a:cubicBezTo>
                  <a:cubicBezTo>
                    <a:pt x="28" y="44"/>
                    <a:pt x="16" y="21"/>
                    <a:pt x="0" y="0"/>
                  </a:cubicBezTo>
                  <a:lnTo>
                    <a:pt x="27" y="0"/>
                  </a:lnTo>
                  <a:cubicBezTo>
                    <a:pt x="43" y="19"/>
                    <a:pt x="55" y="41"/>
                    <a:pt x="63" y="67"/>
                  </a:cubicBezTo>
                  <a:cubicBezTo>
                    <a:pt x="71" y="92"/>
                    <a:pt x="76" y="118"/>
                    <a:pt x="76" y="147"/>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 name="Line 40">
              <a:extLst>
                <a:ext uri="{FF2B5EF4-FFF2-40B4-BE49-F238E27FC236}">
                  <a16:creationId xmlns:a16="http://schemas.microsoft.com/office/drawing/2014/main" id="{1785473E-43F0-443C-A4B0-F6CCF22C5CA3}"/>
                </a:ext>
              </a:extLst>
            </p:cNvPr>
            <p:cNvSpPr>
              <a:spLocks noChangeShapeType="1"/>
            </p:cNvSpPr>
            <p:nvPr/>
          </p:nvSpPr>
          <p:spPr bwMode="auto">
            <a:xfrm>
              <a:off x="5172" y="2358"/>
              <a:ext cx="0" cy="203"/>
            </a:xfrm>
            <a:prstGeom prst="line">
              <a:avLst/>
            </a:prstGeom>
            <a:noFill/>
            <a:ln w="873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0" name="Freeform 41">
              <a:extLst>
                <a:ext uri="{FF2B5EF4-FFF2-40B4-BE49-F238E27FC236}">
                  <a16:creationId xmlns:a16="http://schemas.microsoft.com/office/drawing/2014/main" id="{BE285809-6025-4CAC-8C42-2FDF75914A75}"/>
                </a:ext>
              </a:extLst>
            </p:cNvPr>
            <p:cNvSpPr>
              <a:spLocks/>
            </p:cNvSpPr>
            <p:nvPr/>
          </p:nvSpPr>
          <p:spPr bwMode="auto">
            <a:xfrm>
              <a:off x="4268" y="1765"/>
              <a:ext cx="121" cy="123"/>
            </a:xfrm>
            <a:custGeom>
              <a:avLst/>
              <a:gdLst>
                <a:gd name="T0" fmla="*/ 105 w 236"/>
                <a:gd name="T1" fmla="*/ 238 h 238"/>
                <a:gd name="T2" fmla="*/ 25 w 236"/>
                <a:gd name="T3" fmla="*/ 27 h 238"/>
                <a:gd name="T4" fmla="*/ 23 w 236"/>
                <a:gd name="T5" fmla="*/ 27 h 238"/>
                <a:gd name="T6" fmla="*/ 26 w 236"/>
                <a:gd name="T7" fmla="*/ 87 h 238"/>
                <a:gd name="T8" fmla="*/ 26 w 236"/>
                <a:gd name="T9" fmla="*/ 238 h 238"/>
                <a:gd name="T10" fmla="*/ 0 w 236"/>
                <a:gd name="T11" fmla="*/ 238 h 238"/>
                <a:gd name="T12" fmla="*/ 0 w 236"/>
                <a:gd name="T13" fmla="*/ 0 h 238"/>
                <a:gd name="T14" fmla="*/ 42 w 236"/>
                <a:gd name="T15" fmla="*/ 0 h 238"/>
                <a:gd name="T16" fmla="*/ 117 w 236"/>
                <a:gd name="T17" fmla="*/ 196 h 238"/>
                <a:gd name="T18" fmla="*/ 118 w 236"/>
                <a:gd name="T19" fmla="*/ 196 h 238"/>
                <a:gd name="T20" fmla="*/ 194 w 236"/>
                <a:gd name="T21" fmla="*/ 0 h 238"/>
                <a:gd name="T22" fmla="*/ 236 w 236"/>
                <a:gd name="T23" fmla="*/ 0 h 238"/>
                <a:gd name="T24" fmla="*/ 236 w 236"/>
                <a:gd name="T25" fmla="*/ 238 h 238"/>
                <a:gd name="T26" fmla="*/ 208 w 236"/>
                <a:gd name="T27" fmla="*/ 238 h 238"/>
                <a:gd name="T28" fmla="*/ 208 w 236"/>
                <a:gd name="T29" fmla="*/ 85 h 238"/>
                <a:gd name="T30" fmla="*/ 210 w 236"/>
                <a:gd name="T31" fmla="*/ 28 h 238"/>
                <a:gd name="T32" fmla="*/ 209 w 236"/>
                <a:gd name="T33" fmla="*/ 28 h 238"/>
                <a:gd name="T34" fmla="*/ 128 w 236"/>
                <a:gd name="T35" fmla="*/ 238 h 238"/>
                <a:gd name="T36" fmla="*/ 105 w 236"/>
                <a:gd name="T37"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6" h="238">
                  <a:moveTo>
                    <a:pt x="105" y="238"/>
                  </a:moveTo>
                  <a:lnTo>
                    <a:pt x="25" y="27"/>
                  </a:lnTo>
                  <a:lnTo>
                    <a:pt x="23" y="27"/>
                  </a:lnTo>
                  <a:cubicBezTo>
                    <a:pt x="25" y="44"/>
                    <a:pt x="26" y="64"/>
                    <a:pt x="26" y="87"/>
                  </a:cubicBezTo>
                  <a:lnTo>
                    <a:pt x="26" y="238"/>
                  </a:lnTo>
                  <a:lnTo>
                    <a:pt x="0" y="238"/>
                  </a:lnTo>
                  <a:lnTo>
                    <a:pt x="0" y="0"/>
                  </a:lnTo>
                  <a:lnTo>
                    <a:pt x="42" y="0"/>
                  </a:lnTo>
                  <a:lnTo>
                    <a:pt x="117" y="196"/>
                  </a:lnTo>
                  <a:lnTo>
                    <a:pt x="118" y="196"/>
                  </a:lnTo>
                  <a:lnTo>
                    <a:pt x="194" y="0"/>
                  </a:lnTo>
                  <a:lnTo>
                    <a:pt x="236" y="0"/>
                  </a:lnTo>
                  <a:lnTo>
                    <a:pt x="236" y="238"/>
                  </a:lnTo>
                  <a:lnTo>
                    <a:pt x="208" y="238"/>
                  </a:lnTo>
                  <a:lnTo>
                    <a:pt x="208" y="85"/>
                  </a:lnTo>
                  <a:cubicBezTo>
                    <a:pt x="208" y="67"/>
                    <a:pt x="209" y="48"/>
                    <a:pt x="210" y="28"/>
                  </a:cubicBezTo>
                  <a:lnTo>
                    <a:pt x="209" y="28"/>
                  </a:lnTo>
                  <a:lnTo>
                    <a:pt x="128" y="238"/>
                  </a:lnTo>
                  <a:lnTo>
                    <a:pt x="105" y="238"/>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 name="Freeform 42">
              <a:extLst>
                <a:ext uri="{FF2B5EF4-FFF2-40B4-BE49-F238E27FC236}">
                  <a16:creationId xmlns:a16="http://schemas.microsoft.com/office/drawing/2014/main" id="{BFCDA51D-DE68-43C9-A575-533AB89C207A}"/>
                </a:ext>
              </a:extLst>
            </p:cNvPr>
            <p:cNvSpPr>
              <a:spLocks noEditPoints="1"/>
            </p:cNvSpPr>
            <p:nvPr/>
          </p:nvSpPr>
          <p:spPr bwMode="auto">
            <a:xfrm>
              <a:off x="4416" y="1763"/>
              <a:ext cx="113" cy="127"/>
            </a:xfrm>
            <a:custGeom>
              <a:avLst/>
              <a:gdLst>
                <a:gd name="T0" fmla="*/ 219 w 219"/>
                <a:gd name="T1" fmla="*/ 123 h 245"/>
                <a:gd name="T2" fmla="*/ 190 w 219"/>
                <a:gd name="T3" fmla="*/ 213 h 245"/>
                <a:gd name="T4" fmla="*/ 110 w 219"/>
                <a:gd name="T5" fmla="*/ 245 h 245"/>
                <a:gd name="T6" fmla="*/ 29 w 219"/>
                <a:gd name="T7" fmla="*/ 213 h 245"/>
                <a:gd name="T8" fmla="*/ 0 w 219"/>
                <a:gd name="T9" fmla="*/ 123 h 245"/>
                <a:gd name="T10" fmla="*/ 29 w 219"/>
                <a:gd name="T11" fmla="*/ 33 h 245"/>
                <a:gd name="T12" fmla="*/ 110 w 219"/>
                <a:gd name="T13" fmla="*/ 0 h 245"/>
                <a:gd name="T14" fmla="*/ 191 w 219"/>
                <a:gd name="T15" fmla="*/ 33 h 245"/>
                <a:gd name="T16" fmla="*/ 219 w 219"/>
                <a:gd name="T17" fmla="*/ 123 h 245"/>
                <a:gd name="T18" fmla="*/ 30 w 219"/>
                <a:gd name="T19" fmla="*/ 123 h 245"/>
                <a:gd name="T20" fmla="*/ 50 w 219"/>
                <a:gd name="T21" fmla="*/ 196 h 245"/>
                <a:gd name="T22" fmla="*/ 110 w 219"/>
                <a:gd name="T23" fmla="*/ 221 h 245"/>
                <a:gd name="T24" fmla="*/ 170 w 219"/>
                <a:gd name="T25" fmla="*/ 196 h 245"/>
                <a:gd name="T26" fmla="*/ 190 w 219"/>
                <a:gd name="T27" fmla="*/ 123 h 245"/>
                <a:gd name="T28" fmla="*/ 170 w 219"/>
                <a:gd name="T29" fmla="*/ 50 h 245"/>
                <a:gd name="T30" fmla="*/ 110 w 219"/>
                <a:gd name="T31" fmla="*/ 25 h 245"/>
                <a:gd name="T32" fmla="*/ 50 w 219"/>
                <a:gd name="T33" fmla="*/ 50 h 245"/>
                <a:gd name="T34" fmla="*/ 30 w 219"/>
                <a:gd name="T35" fmla="*/ 12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9" h="245">
                  <a:moveTo>
                    <a:pt x="219" y="123"/>
                  </a:moveTo>
                  <a:cubicBezTo>
                    <a:pt x="219" y="161"/>
                    <a:pt x="210" y="191"/>
                    <a:pt x="190" y="213"/>
                  </a:cubicBezTo>
                  <a:cubicBezTo>
                    <a:pt x="171" y="234"/>
                    <a:pt x="144" y="245"/>
                    <a:pt x="110" y="245"/>
                  </a:cubicBezTo>
                  <a:cubicBezTo>
                    <a:pt x="75" y="245"/>
                    <a:pt x="48" y="235"/>
                    <a:pt x="29" y="213"/>
                  </a:cubicBezTo>
                  <a:cubicBezTo>
                    <a:pt x="10" y="192"/>
                    <a:pt x="0" y="162"/>
                    <a:pt x="0" y="123"/>
                  </a:cubicBezTo>
                  <a:cubicBezTo>
                    <a:pt x="0" y="84"/>
                    <a:pt x="10" y="54"/>
                    <a:pt x="29" y="33"/>
                  </a:cubicBezTo>
                  <a:cubicBezTo>
                    <a:pt x="48" y="11"/>
                    <a:pt x="75" y="0"/>
                    <a:pt x="110" y="0"/>
                  </a:cubicBezTo>
                  <a:cubicBezTo>
                    <a:pt x="145" y="0"/>
                    <a:pt x="171" y="11"/>
                    <a:pt x="191" y="33"/>
                  </a:cubicBezTo>
                  <a:cubicBezTo>
                    <a:pt x="210" y="55"/>
                    <a:pt x="219" y="85"/>
                    <a:pt x="219" y="123"/>
                  </a:cubicBezTo>
                  <a:close/>
                  <a:moveTo>
                    <a:pt x="30" y="123"/>
                  </a:moveTo>
                  <a:cubicBezTo>
                    <a:pt x="30" y="155"/>
                    <a:pt x="37" y="180"/>
                    <a:pt x="50" y="196"/>
                  </a:cubicBezTo>
                  <a:cubicBezTo>
                    <a:pt x="64" y="213"/>
                    <a:pt x="84" y="221"/>
                    <a:pt x="110" y="221"/>
                  </a:cubicBezTo>
                  <a:cubicBezTo>
                    <a:pt x="136" y="221"/>
                    <a:pt x="156" y="213"/>
                    <a:pt x="170" y="196"/>
                  </a:cubicBezTo>
                  <a:cubicBezTo>
                    <a:pt x="183" y="180"/>
                    <a:pt x="190" y="155"/>
                    <a:pt x="190" y="123"/>
                  </a:cubicBezTo>
                  <a:cubicBezTo>
                    <a:pt x="190" y="91"/>
                    <a:pt x="183" y="67"/>
                    <a:pt x="170" y="50"/>
                  </a:cubicBezTo>
                  <a:cubicBezTo>
                    <a:pt x="156" y="33"/>
                    <a:pt x="137" y="25"/>
                    <a:pt x="110" y="25"/>
                  </a:cubicBezTo>
                  <a:cubicBezTo>
                    <a:pt x="84" y="25"/>
                    <a:pt x="64" y="34"/>
                    <a:pt x="50" y="50"/>
                  </a:cubicBezTo>
                  <a:cubicBezTo>
                    <a:pt x="37" y="67"/>
                    <a:pt x="30" y="91"/>
                    <a:pt x="30" y="123"/>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 name="Freeform 43">
              <a:extLst>
                <a:ext uri="{FF2B5EF4-FFF2-40B4-BE49-F238E27FC236}">
                  <a16:creationId xmlns:a16="http://schemas.microsoft.com/office/drawing/2014/main" id="{3FDECC3A-2FA4-4C24-A92C-19937D21B33A}"/>
                </a:ext>
              </a:extLst>
            </p:cNvPr>
            <p:cNvSpPr>
              <a:spLocks/>
            </p:cNvSpPr>
            <p:nvPr/>
          </p:nvSpPr>
          <p:spPr bwMode="auto">
            <a:xfrm>
              <a:off x="4539" y="1765"/>
              <a:ext cx="102" cy="123"/>
            </a:xfrm>
            <a:custGeom>
              <a:avLst/>
              <a:gdLst>
                <a:gd name="T0" fmla="*/ 168 w 198"/>
                <a:gd name="T1" fmla="*/ 0 h 238"/>
                <a:gd name="T2" fmla="*/ 198 w 198"/>
                <a:gd name="T3" fmla="*/ 0 h 238"/>
                <a:gd name="T4" fmla="*/ 112 w 198"/>
                <a:gd name="T5" fmla="*/ 238 h 238"/>
                <a:gd name="T6" fmla="*/ 85 w 198"/>
                <a:gd name="T7" fmla="*/ 238 h 238"/>
                <a:gd name="T8" fmla="*/ 0 w 198"/>
                <a:gd name="T9" fmla="*/ 0 h 238"/>
                <a:gd name="T10" fmla="*/ 29 w 198"/>
                <a:gd name="T11" fmla="*/ 0 h 238"/>
                <a:gd name="T12" fmla="*/ 84 w 198"/>
                <a:gd name="T13" fmla="*/ 154 h 238"/>
                <a:gd name="T14" fmla="*/ 99 w 198"/>
                <a:gd name="T15" fmla="*/ 206 h 238"/>
                <a:gd name="T16" fmla="*/ 114 w 198"/>
                <a:gd name="T17" fmla="*/ 153 h 238"/>
                <a:gd name="T18" fmla="*/ 168 w 198"/>
                <a:gd name="T19"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38">
                  <a:moveTo>
                    <a:pt x="168" y="0"/>
                  </a:moveTo>
                  <a:lnTo>
                    <a:pt x="198" y="0"/>
                  </a:lnTo>
                  <a:lnTo>
                    <a:pt x="112" y="238"/>
                  </a:lnTo>
                  <a:lnTo>
                    <a:pt x="85" y="238"/>
                  </a:lnTo>
                  <a:lnTo>
                    <a:pt x="0" y="0"/>
                  </a:lnTo>
                  <a:lnTo>
                    <a:pt x="29" y="0"/>
                  </a:lnTo>
                  <a:lnTo>
                    <a:pt x="84" y="154"/>
                  </a:lnTo>
                  <a:cubicBezTo>
                    <a:pt x="90" y="172"/>
                    <a:pt x="95" y="189"/>
                    <a:pt x="99" y="206"/>
                  </a:cubicBezTo>
                  <a:cubicBezTo>
                    <a:pt x="103" y="188"/>
                    <a:pt x="108" y="171"/>
                    <a:pt x="114" y="153"/>
                  </a:cubicBezTo>
                  <a:lnTo>
                    <a:pt x="168"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 name="Freeform 44">
              <a:extLst>
                <a:ext uri="{FF2B5EF4-FFF2-40B4-BE49-F238E27FC236}">
                  <a16:creationId xmlns:a16="http://schemas.microsoft.com/office/drawing/2014/main" id="{7E033F5D-8F63-4D79-A952-A399D4AB09D1}"/>
                </a:ext>
              </a:extLst>
            </p:cNvPr>
            <p:cNvSpPr>
              <a:spLocks/>
            </p:cNvSpPr>
            <p:nvPr/>
          </p:nvSpPr>
          <p:spPr bwMode="auto">
            <a:xfrm>
              <a:off x="4658" y="1765"/>
              <a:ext cx="69" cy="123"/>
            </a:xfrm>
            <a:custGeom>
              <a:avLst/>
              <a:gdLst>
                <a:gd name="T0" fmla="*/ 69 w 69"/>
                <a:gd name="T1" fmla="*/ 123 h 123"/>
                <a:gd name="T2" fmla="*/ 0 w 69"/>
                <a:gd name="T3" fmla="*/ 123 h 123"/>
                <a:gd name="T4" fmla="*/ 0 w 69"/>
                <a:gd name="T5" fmla="*/ 0 h 123"/>
                <a:gd name="T6" fmla="*/ 69 w 69"/>
                <a:gd name="T7" fmla="*/ 0 h 123"/>
                <a:gd name="T8" fmla="*/ 69 w 69"/>
                <a:gd name="T9" fmla="*/ 13 h 123"/>
                <a:gd name="T10" fmla="*/ 15 w 69"/>
                <a:gd name="T11" fmla="*/ 13 h 123"/>
                <a:gd name="T12" fmla="*/ 15 w 69"/>
                <a:gd name="T13" fmla="*/ 52 h 123"/>
                <a:gd name="T14" fmla="*/ 65 w 69"/>
                <a:gd name="T15" fmla="*/ 52 h 123"/>
                <a:gd name="T16" fmla="*/ 65 w 69"/>
                <a:gd name="T17" fmla="*/ 65 h 123"/>
                <a:gd name="T18" fmla="*/ 15 w 69"/>
                <a:gd name="T19" fmla="*/ 65 h 123"/>
                <a:gd name="T20" fmla="*/ 15 w 69"/>
                <a:gd name="T21" fmla="*/ 110 h 123"/>
                <a:gd name="T22" fmla="*/ 69 w 69"/>
                <a:gd name="T23" fmla="*/ 110 h 123"/>
                <a:gd name="T24" fmla="*/ 69 w 69"/>
                <a:gd name="T25" fmla="*/ 12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23">
                  <a:moveTo>
                    <a:pt x="69" y="123"/>
                  </a:moveTo>
                  <a:lnTo>
                    <a:pt x="0" y="123"/>
                  </a:lnTo>
                  <a:lnTo>
                    <a:pt x="0" y="0"/>
                  </a:lnTo>
                  <a:lnTo>
                    <a:pt x="69" y="0"/>
                  </a:lnTo>
                  <a:lnTo>
                    <a:pt x="69" y="13"/>
                  </a:lnTo>
                  <a:lnTo>
                    <a:pt x="15" y="13"/>
                  </a:lnTo>
                  <a:lnTo>
                    <a:pt x="15" y="52"/>
                  </a:lnTo>
                  <a:lnTo>
                    <a:pt x="65" y="52"/>
                  </a:lnTo>
                  <a:lnTo>
                    <a:pt x="65" y="65"/>
                  </a:lnTo>
                  <a:lnTo>
                    <a:pt x="15" y="65"/>
                  </a:lnTo>
                  <a:lnTo>
                    <a:pt x="15" y="110"/>
                  </a:lnTo>
                  <a:lnTo>
                    <a:pt x="69" y="110"/>
                  </a:lnTo>
                  <a:lnTo>
                    <a:pt x="69" y="12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 name="Freeform 45">
              <a:extLst>
                <a:ext uri="{FF2B5EF4-FFF2-40B4-BE49-F238E27FC236}">
                  <a16:creationId xmlns:a16="http://schemas.microsoft.com/office/drawing/2014/main" id="{CBDCD290-95A6-4D45-9247-432B26FFF85C}"/>
                </a:ext>
              </a:extLst>
            </p:cNvPr>
            <p:cNvSpPr>
              <a:spLocks/>
            </p:cNvSpPr>
            <p:nvPr/>
          </p:nvSpPr>
          <p:spPr bwMode="auto">
            <a:xfrm>
              <a:off x="4746" y="1764"/>
              <a:ext cx="77" cy="126"/>
            </a:xfrm>
            <a:custGeom>
              <a:avLst/>
              <a:gdLst>
                <a:gd name="T0" fmla="*/ 150 w 150"/>
                <a:gd name="T1" fmla="*/ 178 h 244"/>
                <a:gd name="T2" fmla="*/ 127 w 150"/>
                <a:gd name="T3" fmla="*/ 227 h 244"/>
                <a:gd name="T4" fmla="*/ 65 w 150"/>
                <a:gd name="T5" fmla="*/ 244 h 244"/>
                <a:gd name="T6" fmla="*/ 0 w 150"/>
                <a:gd name="T7" fmla="*/ 233 h 244"/>
                <a:gd name="T8" fmla="*/ 0 w 150"/>
                <a:gd name="T9" fmla="*/ 207 h 244"/>
                <a:gd name="T10" fmla="*/ 32 w 150"/>
                <a:gd name="T11" fmla="*/ 217 h 244"/>
                <a:gd name="T12" fmla="*/ 66 w 150"/>
                <a:gd name="T13" fmla="*/ 220 h 244"/>
                <a:gd name="T14" fmla="*/ 108 w 150"/>
                <a:gd name="T15" fmla="*/ 210 h 244"/>
                <a:gd name="T16" fmla="*/ 122 w 150"/>
                <a:gd name="T17" fmla="*/ 180 h 244"/>
                <a:gd name="T18" fmla="*/ 117 w 150"/>
                <a:gd name="T19" fmla="*/ 160 h 244"/>
                <a:gd name="T20" fmla="*/ 100 w 150"/>
                <a:gd name="T21" fmla="*/ 146 h 244"/>
                <a:gd name="T22" fmla="*/ 65 w 150"/>
                <a:gd name="T23" fmla="*/ 130 h 244"/>
                <a:gd name="T24" fmla="*/ 17 w 150"/>
                <a:gd name="T25" fmla="*/ 102 h 244"/>
                <a:gd name="T26" fmla="*/ 3 w 150"/>
                <a:gd name="T27" fmla="*/ 60 h 244"/>
                <a:gd name="T28" fmla="*/ 24 w 150"/>
                <a:gd name="T29" fmla="*/ 16 h 244"/>
                <a:gd name="T30" fmla="*/ 79 w 150"/>
                <a:gd name="T31" fmla="*/ 0 h 244"/>
                <a:gd name="T32" fmla="*/ 144 w 150"/>
                <a:gd name="T33" fmla="*/ 13 h 244"/>
                <a:gd name="T34" fmla="*/ 135 w 150"/>
                <a:gd name="T35" fmla="*/ 37 h 244"/>
                <a:gd name="T36" fmla="*/ 78 w 150"/>
                <a:gd name="T37" fmla="*/ 25 h 244"/>
                <a:gd name="T38" fmla="*/ 44 w 150"/>
                <a:gd name="T39" fmla="*/ 34 h 244"/>
                <a:gd name="T40" fmla="*/ 31 w 150"/>
                <a:gd name="T41" fmla="*/ 60 h 244"/>
                <a:gd name="T42" fmla="*/ 36 w 150"/>
                <a:gd name="T43" fmla="*/ 80 h 244"/>
                <a:gd name="T44" fmla="*/ 51 w 150"/>
                <a:gd name="T45" fmla="*/ 95 h 244"/>
                <a:gd name="T46" fmla="*/ 84 w 150"/>
                <a:gd name="T47" fmla="*/ 109 h 244"/>
                <a:gd name="T48" fmla="*/ 136 w 150"/>
                <a:gd name="T49" fmla="*/ 138 h 244"/>
                <a:gd name="T50" fmla="*/ 150 w 150"/>
                <a:gd name="T51" fmla="*/ 178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0" h="244">
                  <a:moveTo>
                    <a:pt x="150" y="178"/>
                  </a:moveTo>
                  <a:cubicBezTo>
                    <a:pt x="150" y="199"/>
                    <a:pt x="142" y="215"/>
                    <a:pt x="127" y="227"/>
                  </a:cubicBezTo>
                  <a:cubicBezTo>
                    <a:pt x="112" y="239"/>
                    <a:pt x="91" y="244"/>
                    <a:pt x="65" y="244"/>
                  </a:cubicBezTo>
                  <a:cubicBezTo>
                    <a:pt x="37" y="244"/>
                    <a:pt x="15" y="241"/>
                    <a:pt x="0" y="233"/>
                  </a:cubicBezTo>
                  <a:lnTo>
                    <a:pt x="0" y="207"/>
                  </a:lnTo>
                  <a:cubicBezTo>
                    <a:pt x="10" y="211"/>
                    <a:pt x="21" y="214"/>
                    <a:pt x="32" y="217"/>
                  </a:cubicBezTo>
                  <a:cubicBezTo>
                    <a:pt x="44" y="219"/>
                    <a:pt x="55" y="220"/>
                    <a:pt x="66" y="220"/>
                  </a:cubicBezTo>
                  <a:cubicBezTo>
                    <a:pt x="85" y="220"/>
                    <a:pt x="99" y="217"/>
                    <a:pt x="108" y="210"/>
                  </a:cubicBezTo>
                  <a:cubicBezTo>
                    <a:pt x="117" y="203"/>
                    <a:pt x="122" y="193"/>
                    <a:pt x="122" y="180"/>
                  </a:cubicBezTo>
                  <a:cubicBezTo>
                    <a:pt x="122" y="172"/>
                    <a:pt x="120" y="165"/>
                    <a:pt x="117" y="160"/>
                  </a:cubicBezTo>
                  <a:cubicBezTo>
                    <a:pt x="114" y="155"/>
                    <a:pt x="108" y="150"/>
                    <a:pt x="100" y="146"/>
                  </a:cubicBezTo>
                  <a:cubicBezTo>
                    <a:pt x="93" y="141"/>
                    <a:pt x="81" y="136"/>
                    <a:pt x="65" y="130"/>
                  </a:cubicBezTo>
                  <a:cubicBezTo>
                    <a:pt x="43" y="123"/>
                    <a:pt x="27" y="113"/>
                    <a:pt x="17" y="102"/>
                  </a:cubicBezTo>
                  <a:cubicBezTo>
                    <a:pt x="8" y="91"/>
                    <a:pt x="3" y="77"/>
                    <a:pt x="3" y="60"/>
                  </a:cubicBezTo>
                  <a:cubicBezTo>
                    <a:pt x="3" y="41"/>
                    <a:pt x="10" y="27"/>
                    <a:pt x="24" y="16"/>
                  </a:cubicBezTo>
                  <a:cubicBezTo>
                    <a:pt x="38" y="5"/>
                    <a:pt x="56" y="0"/>
                    <a:pt x="79" y="0"/>
                  </a:cubicBezTo>
                  <a:cubicBezTo>
                    <a:pt x="102" y="0"/>
                    <a:pt x="124" y="4"/>
                    <a:pt x="144" y="13"/>
                  </a:cubicBezTo>
                  <a:lnTo>
                    <a:pt x="135" y="37"/>
                  </a:lnTo>
                  <a:cubicBezTo>
                    <a:pt x="116" y="29"/>
                    <a:pt x="97" y="25"/>
                    <a:pt x="78" y="25"/>
                  </a:cubicBezTo>
                  <a:cubicBezTo>
                    <a:pt x="63" y="25"/>
                    <a:pt x="52" y="28"/>
                    <a:pt x="44" y="34"/>
                  </a:cubicBezTo>
                  <a:cubicBezTo>
                    <a:pt x="35" y="40"/>
                    <a:pt x="31" y="49"/>
                    <a:pt x="31" y="60"/>
                  </a:cubicBezTo>
                  <a:cubicBezTo>
                    <a:pt x="31" y="68"/>
                    <a:pt x="33" y="75"/>
                    <a:pt x="36" y="80"/>
                  </a:cubicBezTo>
                  <a:cubicBezTo>
                    <a:pt x="39" y="86"/>
                    <a:pt x="44" y="91"/>
                    <a:pt x="51" y="95"/>
                  </a:cubicBezTo>
                  <a:cubicBezTo>
                    <a:pt x="58" y="99"/>
                    <a:pt x="69" y="104"/>
                    <a:pt x="84" y="109"/>
                  </a:cubicBezTo>
                  <a:cubicBezTo>
                    <a:pt x="109" y="118"/>
                    <a:pt x="126" y="128"/>
                    <a:pt x="136" y="138"/>
                  </a:cubicBezTo>
                  <a:cubicBezTo>
                    <a:pt x="145" y="148"/>
                    <a:pt x="150" y="162"/>
                    <a:pt x="150" y="178"/>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 name="Freeform 46">
              <a:extLst>
                <a:ext uri="{FF2B5EF4-FFF2-40B4-BE49-F238E27FC236}">
                  <a16:creationId xmlns:a16="http://schemas.microsoft.com/office/drawing/2014/main" id="{5D372607-9A49-4F4A-A20C-DE7B248670C9}"/>
                </a:ext>
              </a:extLst>
            </p:cNvPr>
            <p:cNvSpPr>
              <a:spLocks/>
            </p:cNvSpPr>
            <p:nvPr/>
          </p:nvSpPr>
          <p:spPr bwMode="auto">
            <a:xfrm>
              <a:off x="4229" y="1978"/>
              <a:ext cx="77" cy="126"/>
            </a:xfrm>
            <a:custGeom>
              <a:avLst/>
              <a:gdLst>
                <a:gd name="T0" fmla="*/ 150 w 150"/>
                <a:gd name="T1" fmla="*/ 178 h 245"/>
                <a:gd name="T2" fmla="*/ 127 w 150"/>
                <a:gd name="T3" fmla="*/ 227 h 245"/>
                <a:gd name="T4" fmla="*/ 65 w 150"/>
                <a:gd name="T5" fmla="*/ 245 h 245"/>
                <a:gd name="T6" fmla="*/ 0 w 150"/>
                <a:gd name="T7" fmla="*/ 234 h 245"/>
                <a:gd name="T8" fmla="*/ 0 w 150"/>
                <a:gd name="T9" fmla="*/ 207 h 245"/>
                <a:gd name="T10" fmla="*/ 32 w 150"/>
                <a:gd name="T11" fmla="*/ 217 h 245"/>
                <a:gd name="T12" fmla="*/ 66 w 150"/>
                <a:gd name="T13" fmla="*/ 221 h 245"/>
                <a:gd name="T14" fmla="*/ 108 w 150"/>
                <a:gd name="T15" fmla="*/ 210 h 245"/>
                <a:gd name="T16" fmla="*/ 122 w 150"/>
                <a:gd name="T17" fmla="*/ 181 h 245"/>
                <a:gd name="T18" fmla="*/ 117 w 150"/>
                <a:gd name="T19" fmla="*/ 161 h 245"/>
                <a:gd name="T20" fmla="*/ 100 w 150"/>
                <a:gd name="T21" fmla="*/ 146 h 245"/>
                <a:gd name="T22" fmla="*/ 65 w 150"/>
                <a:gd name="T23" fmla="*/ 131 h 245"/>
                <a:gd name="T24" fmla="*/ 17 w 150"/>
                <a:gd name="T25" fmla="*/ 103 h 245"/>
                <a:gd name="T26" fmla="*/ 3 w 150"/>
                <a:gd name="T27" fmla="*/ 60 h 245"/>
                <a:gd name="T28" fmla="*/ 24 w 150"/>
                <a:gd name="T29" fmla="*/ 17 h 245"/>
                <a:gd name="T30" fmla="*/ 78 w 150"/>
                <a:gd name="T31" fmla="*/ 0 h 245"/>
                <a:gd name="T32" fmla="*/ 144 w 150"/>
                <a:gd name="T33" fmla="*/ 13 h 245"/>
                <a:gd name="T34" fmla="*/ 135 w 150"/>
                <a:gd name="T35" fmla="*/ 38 h 245"/>
                <a:gd name="T36" fmla="*/ 78 w 150"/>
                <a:gd name="T37" fmla="*/ 25 h 245"/>
                <a:gd name="T38" fmla="*/ 43 w 150"/>
                <a:gd name="T39" fmla="*/ 35 h 245"/>
                <a:gd name="T40" fmla="*/ 31 w 150"/>
                <a:gd name="T41" fmla="*/ 61 h 245"/>
                <a:gd name="T42" fmla="*/ 36 w 150"/>
                <a:gd name="T43" fmla="*/ 81 h 245"/>
                <a:gd name="T44" fmla="*/ 51 w 150"/>
                <a:gd name="T45" fmla="*/ 96 h 245"/>
                <a:gd name="T46" fmla="*/ 84 w 150"/>
                <a:gd name="T47" fmla="*/ 110 h 245"/>
                <a:gd name="T48" fmla="*/ 136 w 150"/>
                <a:gd name="T49" fmla="*/ 139 h 245"/>
                <a:gd name="T50" fmla="*/ 150 w 150"/>
                <a:gd name="T51" fmla="*/ 178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0" h="245">
                  <a:moveTo>
                    <a:pt x="150" y="178"/>
                  </a:moveTo>
                  <a:cubicBezTo>
                    <a:pt x="150" y="199"/>
                    <a:pt x="142" y="216"/>
                    <a:pt x="127" y="227"/>
                  </a:cubicBezTo>
                  <a:cubicBezTo>
                    <a:pt x="112" y="239"/>
                    <a:pt x="91" y="245"/>
                    <a:pt x="65" y="245"/>
                  </a:cubicBezTo>
                  <a:cubicBezTo>
                    <a:pt x="37" y="245"/>
                    <a:pt x="15" y="241"/>
                    <a:pt x="0" y="234"/>
                  </a:cubicBezTo>
                  <a:lnTo>
                    <a:pt x="0" y="207"/>
                  </a:lnTo>
                  <a:cubicBezTo>
                    <a:pt x="10" y="212"/>
                    <a:pt x="20" y="215"/>
                    <a:pt x="32" y="217"/>
                  </a:cubicBezTo>
                  <a:cubicBezTo>
                    <a:pt x="43" y="220"/>
                    <a:pt x="55" y="221"/>
                    <a:pt x="66" y="221"/>
                  </a:cubicBezTo>
                  <a:cubicBezTo>
                    <a:pt x="85" y="221"/>
                    <a:pt x="98" y="217"/>
                    <a:pt x="108" y="210"/>
                  </a:cubicBezTo>
                  <a:cubicBezTo>
                    <a:pt x="117" y="203"/>
                    <a:pt x="122" y="194"/>
                    <a:pt x="122" y="181"/>
                  </a:cubicBezTo>
                  <a:cubicBezTo>
                    <a:pt x="122" y="173"/>
                    <a:pt x="120" y="166"/>
                    <a:pt x="117" y="161"/>
                  </a:cubicBezTo>
                  <a:cubicBezTo>
                    <a:pt x="113" y="156"/>
                    <a:pt x="108" y="151"/>
                    <a:pt x="100" y="146"/>
                  </a:cubicBezTo>
                  <a:cubicBezTo>
                    <a:pt x="92" y="142"/>
                    <a:pt x="81" y="137"/>
                    <a:pt x="65" y="131"/>
                  </a:cubicBezTo>
                  <a:cubicBezTo>
                    <a:pt x="43" y="123"/>
                    <a:pt x="27" y="114"/>
                    <a:pt x="17" y="103"/>
                  </a:cubicBezTo>
                  <a:cubicBezTo>
                    <a:pt x="8" y="92"/>
                    <a:pt x="3" y="78"/>
                    <a:pt x="3" y="60"/>
                  </a:cubicBezTo>
                  <a:cubicBezTo>
                    <a:pt x="3" y="42"/>
                    <a:pt x="10" y="28"/>
                    <a:pt x="24" y="17"/>
                  </a:cubicBezTo>
                  <a:cubicBezTo>
                    <a:pt x="38" y="6"/>
                    <a:pt x="56" y="0"/>
                    <a:pt x="78" y="0"/>
                  </a:cubicBezTo>
                  <a:cubicBezTo>
                    <a:pt x="102" y="0"/>
                    <a:pt x="124" y="5"/>
                    <a:pt x="144" y="13"/>
                  </a:cubicBezTo>
                  <a:lnTo>
                    <a:pt x="135" y="38"/>
                  </a:lnTo>
                  <a:cubicBezTo>
                    <a:pt x="115" y="29"/>
                    <a:pt x="96" y="25"/>
                    <a:pt x="78" y="25"/>
                  </a:cubicBezTo>
                  <a:cubicBezTo>
                    <a:pt x="63" y="25"/>
                    <a:pt x="52" y="28"/>
                    <a:pt x="43" y="35"/>
                  </a:cubicBezTo>
                  <a:cubicBezTo>
                    <a:pt x="35" y="41"/>
                    <a:pt x="31" y="50"/>
                    <a:pt x="31" y="61"/>
                  </a:cubicBezTo>
                  <a:cubicBezTo>
                    <a:pt x="31" y="69"/>
                    <a:pt x="33" y="76"/>
                    <a:pt x="36" y="81"/>
                  </a:cubicBezTo>
                  <a:cubicBezTo>
                    <a:pt x="39" y="86"/>
                    <a:pt x="44" y="91"/>
                    <a:pt x="51" y="96"/>
                  </a:cubicBezTo>
                  <a:cubicBezTo>
                    <a:pt x="58" y="100"/>
                    <a:pt x="69" y="105"/>
                    <a:pt x="84" y="110"/>
                  </a:cubicBezTo>
                  <a:cubicBezTo>
                    <a:pt x="109" y="119"/>
                    <a:pt x="126" y="129"/>
                    <a:pt x="136" y="139"/>
                  </a:cubicBezTo>
                  <a:cubicBezTo>
                    <a:pt x="145" y="149"/>
                    <a:pt x="150" y="162"/>
                    <a:pt x="150" y="178"/>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 name="Freeform 47">
              <a:extLst>
                <a:ext uri="{FF2B5EF4-FFF2-40B4-BE49-F238E27FC236}">
                  <a16:creationId xmlns:a16="http://schemas.microsoft.com/office/drawing/2014/main" id="{30E1DFC9-8F2E-4925-B56F-50F01D558120}"/>
                </a:ext>
              </a:extLst>
            </p:cNvPr>
            <p:cNvSpPr>
              <a:spLocks/>
            </p:cNvSpPr>
            <p:nvPr/>
          </p:nvSpPr>
          <p:spPr bwMode="auto">
            <a:xfrm>
              <a:off x="4330" y="1980"/>
              <a:ext cx="94" cy="123"/>
            </a:xfrm>
            <a:custGeom>
              <a:avLst/>
              <a:gdLst>
                <a:gd name="T0" fmla="*/ 94 w 94"/>
                <a:gd name="T1" fmla="*/ 123 h 123"/>
                <a:gd name="T2" fmla="*/ 79 w 94"/>
                <a:gd name="T3" fmla="*/ 123 h 123"/>
                <a:gd name="T4" fmla="*/ 79 w 94"/>
                <a:gd name="T5" fmla="*/ 65 h 123"/>
                <a:gd name="T6" fmla="*/ 15 w 94"/>
                <a:gd name="T7" fmla="*/ 65 h 123"/>
                <a:gd name="T8" fmla="*/ 15 w 94"/>
                <a:gd name="T9" fmla="*/ 123 h 123"/>
                <a:gd name="T10" fmla="*/ 0 w 94"/>
                <a:gd name="T11" fmla="*/ 123 h 123"/>
                <a:gd name="T12" fmla="*/ 0 w 94"/>
                <a:gd name="T13" fmla="*/ 0 h 123"/>
                <a:gd name="T14" fmla="*/ 15 w 94"/>
                <a:gd name="T15" fmla="*/ 0 h 123"/>
                <a:gd name="T16" fmla="*/ 15 w 94"/>
                <a:gd name="T17" fmla="*/ 52 h 123"/>
                <a:gd name="T18" fmla="*/ 79 w 94"/>
                <a:gd name="T19" fmla="*/ 52 h 123"/>
                <a:gd name="T20" fmla="*/ 79 w 94"/>
                <a:gd name="T21" fmla="*/ 0 h 123"/>
                <a:gd name="T22" fmla="*/ 94 w 94"/>
                <a:gd name="T23" fmla="*/ 0 h 123"/>
                <a:gd name="T24" fmla="*/ 94 w 94"/>
                <a:gd name="T25" fmla="*/ 12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23">
                  <a:moveTo>
                    <a:pt x="94" y="123"/>
                  </a:moveTo>
                  <a:lnTo>
                    <a:pt x="79" y="123"/>
                  </a:lnTo>
                  <a:lnTo>
                    <a:pt x="79" y="65"/>
                  </a:lnTo>
                  <a:lnTo>
                    <a:pt x="15" y="65"/>
                  </a:lnTo>
                  <a:lnTo>
                    <a:pt x="15" y="123"/>
                  </a:lnTo>
                  <a:lnTo>
                    <a:pt x="0" y="123"/>
                  </a:lnTo>
                  <a:lnTo>
                    <a:pt x="0" y="0"/>
                  </a:lnTo>
                  <a:lnTo>
                    <a:pt x="15" y="0"/>
                  </a:lnTo>
                  <a:lnTo>
                    <a:pt x="15" y="52"/>
                  </a:lnTo>
                  <a:lnTo>
                    <a:pt x="79" y="52"/>
                  </a:lnTo>
                  <a:lnTo>
                    <a:pt x="79" y="0"/>
                  </a:lnTo>
                  <a:lnTo>
                    <a:pt x="94" y="0"/>
                  </a:lnTo>
                  <a:lnTo>
                    <a:pt x="94" y="12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 name="Freeform 48">
              <a:extLst>
                <a:ext uri="{FF2B5EF4-FFF2-40B4-BE49-F238E27FC236}">
                  <a16:creationId xmlns:a16="http://schemas.microsoft.com/office/drawing/2014/main" id="{C483A976-8C7F-4EC6-B354-F29792F3F46E}"/>
                </a:ext>
              </a:extLst>
            </p:cNvPr>
            <p:cNvSpPr>
              <a:spLocks noEditPoints="1"/>
            </p:cNvSpPr>
            <p:nvPr/>
          </p:nvSpPr>
          <p:spPr bwMode="auto">
            <a:xfrm>
              <a:off x="4451" y="1978"/>
              <a:ext cx="113" cy="126"/>
            </a:xfrm>
            <a:custGeom>
              <a:avLst/>
              <a:gdLst>
                <a:gd name="T0" fmla="*/ 219 w 219"/>
                <a:gd name="T1" fmla="*/ 123 h 245"/>
                <a:gd name="T2" fmla="*/ 190 w 219"/>
                <a:gd name="T3" fmla="*/ 212 h 245"/>
                <a:gd name="T4" fmla="*/ 110 w 219"/>
                <a:gd name="T5" fmla="*/ 245 h 245"/>
                <a:gd name="T6" fmla="*/ 29 w 219"/>
                <a:gd name="T7" fmla="*/ 213 h 245"/>
                <a:gd name="T8" fmla="*/ 0 w 219"/>
                <a:gd name="T9" fmla="*/ 122 h 245"/>
                <a:gd name="T10" fmla="*/ 29 w 219"/>
                <a:gd name="T11" fmla="*/ 32 h 245"/>
                <a:gd name="T12" fmla="*/ 110 w 219"/>
                <a:gd name="T13" fmla="*/ 0 h 245"/>
                <a:gd name="T14" fmla="*/ 190 w 219"/>
                <a:gd name="T15" fmla="*/ 33 h 245"/>
                <a:gd name="T16" fmla="*/ 219 w 219"/>
                <a:gd name="T17" fmla="*/ 123 h 245"/>
                <a:gd name="T18" fmla="*/ 29 w 219"/>
                <a:gd name="T19" fmla="*/ 123 h 245"/>
                <a:gd name="T20" fmla="*/ 50 w 219"/>
                <a:gd name="T21" fmla="*/ 196 h 245"/>
                <a:gd name="T22" fmla="*/ 110 w 219"/>
                <a:gd name="T23" fmla="*/ 221 h 245"/>
                <a:gd name="T24" fmla="*/ 170 w 219"/>
                <a:gd name="T25" fmla="*/ 196 h 245"/>
                <a:gd name="T26" fmla="*/ 190 w 219"/>
                <a:gd name="T27" fmla="*/ 123 h 245"/>
                <a:gd name="T28" fmla="*/ 170 w 219"/>
                <a:gd name="T29" fmla="*/ 50 h 245"/>
                <a:gd name="T30" fmla="*/ 110 w 219"/>
                <a:gd name="T31" fmla="*/ 25 h 245"/>
                <a:gd name="T32" fmla="*/ 50 w 219"/>
                <a:gd name="T33" fmla="*/ 50 h 245"/>
                <a:gd name="T34" fmla="*/ 29 w 219"/>
                <a:gd name="T35" fmla="*/ 12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9" h="245">
                  <a:moveTo>
                    <a:pt x="219" y="123"/>
                  </a:moveTo>
                  <a:cubicBezTo>
                    <a:pt x="219" y="161"/>
                    <a:pt x="209" y="191"/>
                    <a:pt x="190" y="212"/>
                  </a:cubicBezTo>
                  <a:cubicBezTo>
                    <a:pt x="171" y="234"/>
                    <a:pt x="144" y="245"/>
                    <a:pt x="110" y="245"/>
                  </a:cubicBezTo>
                  <a:cubicBezTo>
                    <a:pt x="75" y="245"/>
                    <a:pt x="48" y="234"/>
                    <a:pt x="29" y="213"/>
                  </a:cubicBezTo>
                  <a:cubicBezTo>
                    <a:pt x="10" y="192"/>
                    <a:pt x="0" y="161"/>
                    <a:pt x="0" y="122"/>
                  </a:cubicBezTo>
                  <a:cubicBezTo>
                    <a:pt x="0" y="83"/>
                    <a:pt x="10" y="53"/>
                    <a:pt x="29" y="32"/>
                  </a:cubicBezTo>
                  <a:cubicBezTo>
                    <a:pt x="48" y="11"/>
                    <a:pt x="75" y="0"/>
                    <a:pt x="110" y="0"/>
                  </a:cubicBezTo>
                  <a:cubicBezTo>
                    <a:pt x="144" y="0"/>
                    <a:pt x="171" y="11"/>
                    <a:pt x="190" y="33"/>
                  </a:cubicBezTo>
                  <a:cubicBezTo>
                    <a:pt x="209" y="54"/>
                    <a:pt x="219" y="84"/>
                    <a:pt x="219" y="123"/>
                  </a:cubicBezTo>
                  <a:close/>
                  <a:moveTo>
                    <a:pt x="29" y="123"/>
                  </a:moveTo>
                  <a:cubicBezTo>
                    <a:pt x="29" y="155"/>
                    <a:pt x="36" y="179"/>
                    <a:pt x="50" y="196"/>
                  </a:cubicBezTo>
                  <a:cubicBezTo>
                    <a:pt x="64" y="213"/>
                    <a:pt x="84" y="221"/>
                    <a:pt x="110" y="221"/>
                  </a:cubicBezTo>
                  <a:cubicBezTo>
                    <a:pt x="136" y="221"/>
                    <a:pt x="156" y="213"/>
                    <a:pt x="170" y="196"/>
                  </a:cubicBezTo>
                  <a:cubicBezTo>
                    <a:pt x="183" y="179"/>
                    <a:pt x="190" y="155"/>
                    <a:pt x="190" y="123"/>
                  </a:cubicBezTo>
                  <a:cubicBezTo>
                    <a:pt x="190" y="90"/>
                    <a:pt x="183" y="66"/>
                    <a:pt x="170" y="50"/>
                  </a:cubicBezTo>
                  <a:cubicBezTo>
                    <a:pt x="156" y="33"/>
                    <a:pt x="136" y="25"/>
                    <a:pt x="110" y="25"/>
                  </a:cubicBezTo>
                  <a:cubicBezTo>
                    <a:pt x="84" y="25"/>
                    <a:pt x="64" y="33"/>
                    <a:pt x="50" y="50"/>
                  </a:cubicBezTo>
                  <a:cubicBezTo>
                    <a:pt x="36" y="67"/>
                    <a:pt x="29" y="91"/>
                    <a:pt x="29" y="123"/>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 name="Freeform 49">
              <a:extLst>
                <a:ext uri="{FF2B5EF4-FFF2-40B4-BE49-F238E27FC236}">
                  <a16:creationId xmlns:a16="http://schemas.microsoft.com/office/drawing/2014/main" id="{2C54C839-56A8-43C4-AC93-193E491B577C}"/>
                </a:ext>
              </a:extLst>
            </p:cNvPr>
            <p:cNvSpPr>
              <a:spLocks/>
            </p:cNvSpPr>
            <p:nvPr/>
          </p:nvSpPr>
          <p:spPr bwMode="auto">
            <a:xfrm>
              <a:off x="4577" y="1980"/>
              <a:ext cx="154" cy="123"/>
            </a:xfrm>
            <a:custGeom>
              <a:avLst/>
              <a:gdLst>
                <a:gd name="T0" fmla="*/ 236 w 300"/>
                <a:gd name="T1" fmla="*/ 238 h 238"/>
                <a:gd name="T2" fmla="*/ 209 w 300"/>
                <a:gd name="T3" fmla="*/ 238 h 238"/>
                <a:gd name="T4" fmla="*/ 161 w 300"/>
                <a:gd name="T5" fmla="*/ 78 h 238"/>
                <a:gd name="T6" fmla="*/ 153 w 300"/>
                <a:gd name="T7" fmla="*/ 52 h 238"/>
                <a:gd name="T8" fmla="*/ 149 w 300"/>
                <a:gd name="T9" fmla="*/ 32 h 238"/>
                <a:gd name="T10" fmla="*/ 137 w 300"/>
                <a:gd name="T11" fmla="*/ 79 h 238"/>
                <a:gd name="T12" fmla="*/ 91 w 300"/>
                <a:gd name="T13" fmla="*/ 238 h 238"/>
                <a:gd name="T14" fmla="*/ 63 w 300"/>
                <a:gd name="T15" fmla="*/ 238 h 238"/>
                <a:gd name="T16" fmla="*/ 0 w 300"/>
                <a:gd name="T17" fmla="*/ 0 h 238"/>
                <a:gd name="T18" fmla="*/ 29 w 300"/>
                <a:gd name="T19" fmla="*/ 0 h 238"/>
                <a:gd name="T20" fmla="*/ 67 w 300"/>
                <a:gd name="T21" fmla="*/ 147 h 238"/>
                <a:gd name="T22" fmla="*/ 78 w 300"/>
                <a:gd name="T23" fmla="*/ 203 h 238"/>
                <a:gd name="T24" fmla="*/ 91 w 300"/>
                <a:gd name="T25" fmla="*/ 145 h 238"/>
                <a:gd name="T26" fmla="*/ 134 w 300"/>
                <a:gd name="T27" fmla="*/ 0 h 238"/>
                <a:gd name="T28" fmla="*/ 163 w 300"/>
                <a:gd name="T29" fmla="*/ 0 h 238"/>
                <a:gd name="T30" fmla="*/ 208 w 300"/>
                <a:gd name="T31" fmla="*/ 146 h 238"/>
                <a:gd name="T32" fmla="*/ 221 w 300"/>
                <a:gd name="T33" fmla="*/ 203 h 238"/>
                <a:gd name="T34" fmla="*/ 233 w 300"/>
                <a:gd name="T35" fmla="*/ 146 h 238"/>
                <a:gd name="T36" fmla="*/ 270 w 300"/>
                <a:gd name="T37" fmla="*/ 0 h 238"/>
                <a:gd name="T38" fmla="*/ 300 w 300"/>
                <a:gd name="T39" fmla="*/ 0 h 238"/>
                <a:gd name="T40" fmla="*/ 236 w 300"/>
                <a:gd name="T4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0" h="238">
                  <a:moveTo>
                    <a:pt x="236" y="238"/>
                  </a:moveTo>
                  <a:lnTo>
                    <a:pt x="209" y="238"/>
                  </a:lnTo>
                  <a:lnTo>
                    <a:pt x="161" y="78"/>
                  </a:lnTo>
                  <a:cubicBezTo>
                    <a:pt x="158" y="71"/>
                    <a:pt x="156" y="63"/>
                    <a:pt x="153" y="52"/>
                  </a:cubicBezTo>
                  <a:cubicBezTo>
                    <a:pt x="150" y="41"/>
                    <a:pt x="149" y="35"/>
                    <a:pt x="149" y="32"/>
                  </a:cubicBezTo>
                  <a:cubicBezTo>
                    <a:pt x="146" y="47"/>
                    <a:pt x="142" y="62"/>
                    <a:pt x="137" y="79"/>
                  </a:cubicBezTo>
                  <a:lnTo>
                    <a:pt x="91" y="238"/>
                  </a:lnTo>
                  <a:lnTo>
                    <a:pt x="63" y="238"/>
                  </a:lnTo>
                  <a:lnTo>
                    <a:pt x="0" y="0"/>
                  </a:lnTo>
                  <a:lnTo>
                    <a:pt x="29" y="0"/>
                  </a:lnTo>
                  <a:lnTo>
                    <a:pt x="67" y="147"/>
                  </a:lnTo>
                  <a:cubicBezTo>
                    <a:pt x="72" y="167"/>
                    <a:pt x="76" y="186"/>
                    <a:pt x="78" y="203"/>
                  </a:cubicBezTo>
                  <a:cubicBezTo>
                    <a:pt x="81" y="183"/>
                    <a:pt x="85" y="164"/>
                    <a:pt x="91" y="145"/>
                  </a:cubicBezTo>
                  <a:lnTo>
                    <a:pt x="134" y="0"/>
                  </a:lnTo>
                  <a:lnTo>
                    <a:pt x="163" y="0"/>
                  </a:lnTo>
                  <a:lnTo>
                    <a:pt x="208" y="146"/>
                  </a:lnTo>
                  <a:cubicBezTo>
                    <a:pt x="213" y="163"/>
                    <a:pt x="218" y="182"/>
                    <a:pt x="221" y="203"/>
                  </a:cubicBezTo>
                  <a:cubicBezTo>
                    <a:pt x="223" y="187"/>
                    <a:pt x="227" y="169"/>
                    <a:pt x="233" y="146"/>
                  </a:cubicBezTo>
                  <a:lnTo>
                    <a:pt x="270" y="0"/>
                  </a:lnTo>
                  <a:lnTo>
                    <a:pt x="300" y="0"/>
                  </a:lnTo>
                  <a:lnTo>
                    <a:pt x="236" y="238"/>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 name="Freeform 50">
              <a:extLst>
                <a:ext uri="{FF2B5EF4-FFF2-40B4-BE49-F238E27FC236}">
                  <a16:creationId xmlns:a16="http://schemas.microsoft.com/office/drawing/2014/main" id="{67FDE4BC-7E46-4F3E-A14E-1D5ACF6EFE46}"/>
                </a:ext>
              </a:extLst>
            </p:cNvPr>
            <p:cNvSpPr>
              <a:spLocks/>
            </p:cNvSpPr>
            <p:nvPr/>
          </p:nvSpPr>
          <p:spPr bwMode="auto">
            <a:xfrm>
              <a:off x="4750" y="1980"/>
              <a:ext cx="96" cy="123"/>
            </a:xfrm>
            <a:custGeom>
              <a:avLst/>
              <a:gdLst>
                <a:gd name="T0" fmla="*/ 186 w 186"/>
                <a:gd name="T1" fmla="*/ 238 h 238"/>
                <a:gd name="T2" fmla="*/ 154 w 186"/>
                <a:gd name="T3" fmla="*/ 238 h 238"/>
                <a:gd name="T4" fmla="*/ 24 w 186"/>
                <a:gd name="T5" fmla="*/ 38 h 238"/>
                <a:gd name="T6" fmla="*/ 23 w 186"/>
                <a:gd name="T7" fmla="*/ 38 h 238"/>
                <a:gd name="T8" fmla="*/ 25 w 186"/>
                <a:gd name="T9" fmla="*/ 103 h 238"/>
                <a:gd name="T10" fmla="*/ 25 w 186"/>
                <a:gd name="T11" fmla="*/ 238 h 238"/>
                <a:gd name="T12" fmla="*/ 0 w 186"/>
                <a:gd name="T13" fmla="*/ 238 h 238"/>
                <a:gd name="T14" fmla="*/ 0 w 186"/>
                <a:gd name="T15" fmla="*/ 0 h 238"/>
                <a:gd name="T16" fmla="*/ 31 w 186"/>
                <a:gd name="T17" fmla="*/ 0 h 238"/>
                <a:gd name="T18" fmla="*/ 161 w 186"/>
                <a:gd name="T19" fmla="*/ 199 h 238"/>
                <a:gd name="T20" fmla="*/ 162 w 186"/>
                <a:gd name="T21" fmla="*/ 199 h 238"/>
                <a:gd name="T22" fmla="*/ 161 w 186"/>
                <a:gd name="T23" fmla="*/ 171 h 238"/>
                <a:gd name="T24" fmla="*/ 160 w 186"/>
                <a:gd name="T25" fmla="*/ 136 h 238"/>
                <a:gd name="T26" fmla="*/ 160 w 186"/>
                <a:gd name="T27" fmla="*/ 0 h 238"/>
                <a:gd name="T28" fmla="*/ 186 w 186"/>
                <a:gd name="T29" fmla="*/ 0 h 238"/>
                <a:gd name="T30" fmla="*/ 186 w 186"/>
                <a:gd name="T3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6" h="238">
                  <a:moveTo>
                    <a:pt x="186" y="238"/>
                  </a:moveTo>
                  <a:lnTo>
                    <a:pt x="154" y="238"/>
                  </a:lnTo>
                  <a:lnTo>
                    <a:pt x="24" y="38"/>
                  </a:lnTo>
                  <a:lnTo>
                    <a:pt x="23" y="38"/>
                  </a:lnTo>
                  <a:cubicBezTo>
                    <a:pt x="25" y="62"/>
                    <a:pt x="25" y="83"/>
                    <a:pt x="25" y="103"/>
                  </a:cubicBezTo>
                  <a:lnTo>
                    <a:pt x="25" y="238"/>
                  </a:lnTo>
                  <a:lnTo>
                    <a:pt x="0" y="238"/>
                  </a:lnTo>
                  <a:lnTo>
                    <a:pt x="0" y="0"/>
                  </a:lnTo>
                  <a:lnTo>
                    <a:pt x="31" y="0"/>
                  </a:lnTo>
                  <a:lnTo>
                    <a:pt x="161" y="199"/>
                  </a:lnTo>
                  <a:lnTo>
                    <a:pt x="162" y="199"/>
                  </a:lnTo>
                  <a:cubicBezTo>
                    <a:pt x="162" y="196"/>
                    <a:pt x="161" y="186"/>
                    <a:pt x="161" y="171"/>
                  </a:cubicBezTo>
                  <a:cubicBezTo>
                    <a:pt x="160" y="155"/>
                    <a:pt x="160" y="143"/>
                    <a:pt x="160" y="136"/>
                  </a:cubicBezTo>
                  <a:lnTo>
                    <a:pt x="160" y="0"/>
                  </a:lnTo>
                  <a:lnTo>
                    <a:pt x="186" y="0"/>
                  </a:lnTo>
                  <a:lnTo>
                    <a:pt x="186" y="238"/>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 name="Freeform 51">
              <a:extLst>
                <a:ext uri="{FF2B5EF4-FFF2-40B4-BE49-F238E27FC236}">
                  <a16:creationId xmlns:a16="http://schemas.microsoft.com/office/drawing/2014/main" id="{A68A15DD-E6A3-4081-B7C6-F2F5D93AF25C}"/>
                </a:ext>
              </a:extLst>
            </p:cNvPr>
            <p:cNvSpPr>
              <a:spLocks/>
            </p:cNvSpPr>
            <p:nvPr/>
          </p:nvSpPr>
          <p:spPr bwMode="auto">
            <a:xfrm>
              <a:off x="4196" y="2195"/>
              <a:ext cx="38" cy="150"/>
            </a:xfrm>
            <a:custGeom>
              <a:avLst/>
              <a:gdLst>
                <a:gd name="T0" fmla="*/ 0 w 75"/>
                <a:gd name="T1" fmla="*/ 146 h 290"/>
                <a:gd name="T2" fmla="*/ 12 w 75"/>
                <a:gd name="T3" fmla="*/ 65 h 290"/>
                <a:gd name="T4" fmla="*/ 49 w 75"/>
                <a:gd name="T5" fmla="*/ 0 h 290"/>
                <a:gd name="T6" fmla="*/ 75 w 75"/>
                <a:gd name="T7" fmla="*/ 0 h 290"/>
                <a:gd name="T8" fmla="*/ 40 w 75"/>
                <a:gd name="T9" fmla="*/ 69 h 290"/>
                <a:gd name="T10" fmla="*/ 28 w 75"/>
                <a:gd name="T11" fmla="*/ 146 h 290"/>
                <a:gd name="T12" fmla="*/ 40 w 75"/>
                <a:gd name="T13" fmla="*/ 222 h 290"/>
                <a:gd name="T14" fmla="*/ 75 w 75"/>
                <a:gd name="T15" fmla="*/ 290 h 290"/>
                <a:gd name="T16" fmla="*/ 49 w 75"/>
                <a:gd name="T17" fmla="*/ 290 h 290"/>
                <a:gd name="T18" fmla="*/ 12 w 75"/>
                <a:gd name="T19" fmla="*/ 226 h 290"/>
                <a:gd name="T20" fmla="*/ 0 w 75"/>
                <a:gd name="T21" fmla="*/ 146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290">
                  <a:moveTo>
                    <a:pt x="0" y="146"/>
                  </a:moveTo>
                  <a:cubicBezTo>
                    <a:pt x="0" y="117"/>
                    <a:pt x="4" y="91"/>
                    <a:pt x="12" y="65"/>
                  </a:cubicBezTo>
                  <a:cubicBezTo>
                    <a:pt x="21" y="40"/>
                    <a:pt x="33" y="18"/>
                    <a:pt x="49" y="0"/>
                  </a:cubicBezTo>
                  <a:lnTo>
                    <a:pt x="75" y="0"/>
                  </a:lnTo>
                  <a:cubicBezTo>
                    <a:pt x="59" y="20"/>
                    <a:pt x="47" y="43"/>
                    <a:pt x="40" y="69"/>
                  </a:cubicBezTo>
                  <a:cubicBezTo>
                    <a:pt x="32" y="94"/>
                    <a:pt x="28" y="119"/>
                    <a:pt x="28" y="146"/>
                  </a:cubicBezTo>
                  <a:cubicBezTo>
                    <a:pt x="28" y="172"/>
                    <a:pt x="32" y="197"/>
                    <a:pt x="40" y="222"/>
                  </a:cubicBezTo>
                  <a:cubicBezTo>
                    <a:pt x="48" y="247"/>
                    <a:pt x="59" y="270"/>
                    <a:pt x="75" y="290"/>
                  </a:cubicBezTo>
                  <a:lnTo>
                    <a:pt x="49" y="290"/>
                  </a:lnTo>
                  <a:cubicBezTo>
                    <a:pt x="33" y="272"/>
                    <a:pt x="20" y="250"/>
                    <a:pt x="12" y="226"/>
                  </a:cubicBezTo>
                  <a:cubicBezTo>
                    <a:pt x="4" y="201"/>
                    <a:pt x="0" y="174"/>
                    <a:pt x="0" y="14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 name="Freeform 52">
              <a:extLst>
                <a:ext uri="{FF2B5EF4-FFF2-40B4-BE49-F238E27FC236}">
                  <a16:creationId xmlns:a16="http://schemas.microsoft.com/office/drawing/2014/main" id="{F63B615D-D2B1-4E3A-A4E5-E3F1F46A1780}"/>
                </a:ext>
              </a:extLst>
            </p:cNvPr>
            <p:cNvSpPr>
              <a:spLocks/>
            </p:cNvSpPr>
            <p:nvPr/>
          </p:nvSpPr>
          <p:spPr bwMode="auto">
            <a:xfrm>
              <a:off x="4255" y="2195"/>
              <a:ext cx="45" cy="122"/>
            </a:xfrm>
            <a:custGeom>
              <a:avLst/>
              <a:gdLst>
                <a:gd name="T0" fmla="*/ 86 w 86"/>
                <a:gd name="T1" fmla="*/ 237 h 237"/>
                <a:gd name="T2" fmla="*/ 59 w 86"/>
                <a:gd name="T3" fmla="*/ 237 h 237"/>
                <a:gd name="T4" fmla="*/ 59 w 86"/>
                <a:gd name="T5" fmla="*/ 68 h 237"/>
                <a:gd name="T6" fmla="*/ 60 w 86"/>
                <a:gd name="T7" fmla="*/ 28 h 237"/>
                <a:gd name="T8" fmla="*/ 53 w 86"/>
                <a:gd name="T9" fmla="*/ 35 h 237"/>
                <a:gd name="T10" fmla="*/ 14 w 86"/>
                <a:gd name="T11" fmla="*/ 67 h 237"/>
                <a:gd name="T12" fmla="*/ 0 w 86"/>
                <a:gd name="T13" fmla="*/ 48 h 237"/>
                <a:gd name="T14" fmla="*/ 63 w 86"/>
                <a:gd name="T15" fmla="*/ 0 h 237"/>
                <a:gd name="T16" fmla="*/ 86 w 86"/>
                <a:gd name="T17" fmla="*/ 0 h 237"/>
                <a:gd name="T18" fmla="*/ 86 w 86"/>
                <a:gd name="T19" fmla="*/ 2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237">
                  <a:moveTo>
                    <a:pt x="86" y="237"/>
                  </a:moveTo>
                  <a:lnTo>
                    <a:pt x="59" y="237"/>
                  </a:lnTo>
                  <a:lnTo>
                    <a:pt x="59" y="68"/>
                  </a:lnTo>
                  <a:cubicBezTo>
                    <a:pt x="59" y="54"/>
                    <a:pt x="60" y="40"/>
                    <a:pt x="60" y="28"/>
                  </a:cubicBezTo>
                  <a:cubicBezTo>
                    <a:pt x="58" y="30"/>
                    <a:pt x="56" y="33"/>
                    <a:pt x="53" y="35"/>
                  </a:cubicBezTo>
                  <a:cubicBezTo>
                    <a:pt x="50" y="37"/>
                    <a:pt x="37" y="48"/>
                    <a:pt x="14" y="67"/>
                  </a:cubicBezTo>
                  <a:lnTo>
                    <a:pt x="0" y="48"/>
                  </a:lnTo>
                  <a:lnTo>
                    <a:pt x="63" y="0"/>
                  </a:lnTo>
                  <a:lnTo>
                    <a:pt x="86" y="0"/>
                  </a:lnTo>
                  <a:lnTo>
                    <a:pt x="86" y="23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 name="Freeform 53">
              <a:extLst>
                <a:ext uri="{FF2B5EF4-FFF2-40B4-BE49-F238E27FC236}">
                  <a16:creationId xmlns:a16="http://schemas.microsoft.com/office/drawing/2014/main" id="{D4D037BA-BCBD-4F90-82FA-DFDBCABE1063}"/>
                </a:ext>
              </a:extLst>
            </p:cNvPr>
            <p:cNvSpPr>
              <a:spLocks/>
            </p:cNvSpPr>
            <p:nvPr/>
          </p:nvSpPr>
          <p:spPr bwMode="auto">
            <a:xfrm>
              <a:off x="4346" y="2224"/>
              <a:ext cx="66" cy="95"/>
            </a:xfrm>
            <a:custGeom>
              <a:avLst/>
              <a:gdLst>
                <a:gd name="T0" fmla="*/ 127 w 127"/>
                <a:gd name="T1" fmla="*/ 133 h 185"/>
                <a:gd name="T2" fmla="*/ 108 w 127"/>
                <a:gd name="T3" fmla="*/ 171 h 185"/>
                <a:gd name="T4" fmla="*/ 56 w 127"/>
                <a:gd name="T5" fmla="*/ 185 h 185"/>
                <a:gd name="T6" fmla="*/ 1 w 127"/>
                <a:gd name="T7" fmla="*/ 173 h 185"/>
                <a:gd name="T8" fmla="*/ 1 w 127"/>
                <a:gd name="T9" fmla="*/ 148 h 185"/>
                <a:gd name="T10" fmla="*/ 28 w 127"/>
                <a:gd name="T11" fmla="*/ 159 h 185"/>
                <a:gd name="T12" fmla="*/ 57 w 127"/>
                <a:gd name="T13" fmla="*/ 162 h 185"/>
                <a:gd name="T14" fmla="*/ 89 w 127"/>
                <a:gd name="T15" fmla="*/ 156 h 185"/>
                <a:gd name="T16" fmla="*/ 101 w 127"/>
                <a:gd name="T17" fmla="*/ 135 h 185"/>
                <a:gd name="T18" fmla="*/ 91 w 127"/>
                <a:gd name="T19" fmla="*/ 117 h 185"/>
                <a:gd name="T20" fmla="*/ 56 w 127"/>
                <a:gd name="T21" fmla="*/ 100 h 185"/>
                <a:gd name="T22" fmla="*/ 21 w 127"/>
                <a:gd name="T23" fmla="*/ 84 h 185"/>
                <a:gd name="T24" fmla="*/ 5 w 127"/>
                <a:gd name="T25" fmla="*/ 68 h 185"/>
                <a:gd name="T26" fmla="*/ 0 w 127"/>
                <a:gd name="T27" fmla="*/ 47 h 185"/>
                <a:gd name="T28" fmla="*/ 18 w 127"/>
                <a:gd name="T29" fmla="*/ 13 h 185"/>
                <a:gd name="T30" fmla="*/ 67 w 127"/>
                <a:gd name="T31" fmla="*/ 0 h 185"/>
                <a:gd name="T32" fmla="*/ 123 w 127"/>
                <a:gd name="T33" fmla="*/ 12 h 185"/>
                <a:gd name="T34" fmla="*/ 113 w 127"/>
                <a:gd name="T35" fmla="*/ 34 h 185"/>
                <a:gd name="T36" fmla="*/ 65 w 127"/>
                <a:gd name="T37" fmla="*/ 22 h 185"/>
                <a:gd name="T38" fmla="*/ 36 w 127"/>
                <a:gd name="T39" fmla="*/ 28 h 185"/>
                <a:gd name="T40" fmla="*/ 26 w 127"/>
                <a:gd name="T41" fmla="*/ 45 h 185"/>
                <a:gd name="T42" fmla="*/ 29 w 127"/>
                <a:gd name="T43" fmla="*/ 57 h 185"/>
                <a:gd name="T44" fmla="*/ 41 w 127"/>
                <a:gd name="T45" fmla="*/ 67 h 185"/>
                <a:gd name="T46" fmla="*/ 73 w 127"/>
                <a:gd name="T47" fmla="*/ 80 h 185"/>
                <a:gd name="T48" fmla="*/ 115 w 127"/>
                <a:gd name="T49" fmla="*/ 103 h 185"/>
                <a:gd name="T50" fmla="*/ 127 w 127"/>
                <a:gd name="T51" fmla="*/ 13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7" h="185">
                  <a:moveTo>
                    <a:pt x="127" y="133"/>
                  </a:moveTo>
                  <a:cubicBezTo>
                    <a:pt x="127" y="149"/>
                    <a:pt x="120" y="162"/>
                    <a:pt x="108" y="171"/>
                  </a:cubicBezTo>
                  <a:cubicBezTo>
                    <a:pt x="96" y="180"/>
                    <a:pt x="78" y="185"/>
                    <a:pt x="56" y="185"/>
                  </a:cubicBezTo>
                  <a:cubicBezTo>
                    <a:pt x="32" y="185"/>
                    <a:pt x="14" y="181"/>
                    <a:pt x="1" y="173"/>
                  </a:cubicBezTo>
                  <a:lnTo>
                    <a:pt x="1" y="148"/>
                  </a:lnTo>
                  <a:cubicBezTo>
                    <a:pt x="9" y="153"/>
                    <a:pt x="18" y="156"/>
                    <a:pt x="28" y="159"/>
                  </a:cubicBezTo>
                  <a:cubicBezTo>
                    <a:pt x="38" y="161"/>
                    <a:pt x="48" y="162"/>
                    <a:pt x="57" y="162"/>
                  </a:cubicBezTo>
                  <a:cubicBezTo>
                    <a:pt x="71" y="162"/>
                    <a:pt x="82" y="160"/>
                    <a:pt x="89" y="156"/>
                  </a:cubicBezTo>
                  <a:cubicBezTo>
                    <a:pt x="97" y="151"/>
                    <a:pt x="101" y="144"/>
                    <a:pt x="101" y="135"/>
                  </a:cubicBezTo>
                  <a:cubicBezTo>
                    <a:pt x="101" y="128"/>
                    <a:pt x="98" y="122"/>
                    <a:pt x="91" y="117"/>
                  </a:cubicBezTo>
                  <a:cubicBezTo>
                    <a:pt x="85" y="112"/>
                    <a:pt x="74" y="106"/>
                    <a:pt x="56" y="100"/>
                  </a:cubicBezTo>
                  <a:cubicBezTo>
                    <a:pt x="40" y="94"/>
                    <a:pt x="28" y="88"/>
                    <a:pt x="21" y="84"/>
                  </a:cubicBezTo>
                  <a:cubicBezTo>
                    <a:pt x="14" y="79"/>
                    <a:pt x="9" y="74"/>
                    <a:pt x="5" y="68"/>
                  </a:cubicBezTo>
                  <a:cubicBezTo>
                    <a:pt x="2" y="62"/>
                    <a:pt x="0" y="55"/>
                    <a:pt x="0" y="47"/>
                  </a:cubicBezTo>
                  <a:cubicBezTo>
                    <a:pt x="0" y="32"/>
                    <a:pt x="6" y="21"/>
                    <a:pt x="18" y="13"/>
                  </a:cubicBezTo>
                  <a:cubicBezTo>
                    <a:pt x="30" y="4"/>
                    <a:pt x="46" y="0"/>
                    <a:pt x="67" y="0"/>
                  </a:cubicBezTo>
                  <a:cubicBezTo>
                    <a:pt x="86" y="0"/>
                    <a:pt x="105" y="4"/>
                    <a:pt x="123" y="12"/>
                  </a:cubicBezTo>
                  <a:lnTo>
                    <a:pt x="113" y="34"/>
                  </a:lnTo>
                  <a:cubicBezTo>
                    <a:pt x="95" y="26"/>
                    <a:pt x="79" y="22"/>
                    <a:pt x="65" y="22"/>
                  </a:cubicBezTo>
                  <a:cubicBezTo>
                    <a:pt x="52" y="22"/>
                    <a:pt x="42" y="24"/>
                    <a:pt x="36" y="28"/>
                  </a:cubicBezTo>
                  <a:cubicBezTo>
                    <a:pt x="29" y="32"/>
                    <a:pt x="26" y="38"/>
                    <a:pt x="26" y="45"/>
                  </a:cubicBezTo>
                  <a:cubicBezTo>
                    <a:pt x="26" y="50"/>
                    <a:pt x="27" y="54"/>
                    <a:pt x="29" y="57"/>
                  </a:cubicBezTo>
                  <a:cubicBezTo>
                    <a:pt x="32" y="61"/>
                    <a:pt x="36" y="64"/>
                    <a:pt x="41" y="67"/>
                  </a:cubicBezTo>
                  <a:cubicBezTo>
                    <a:pt x="47" y="70"/>
                    <a:pt x="57" y="74"/>
                    <a:pt x="73" y="80"/>
                  </a:cubicBezTo>
                  <a:cubicBezTo>
                    <a:pt x="94" y="88"/>
                    <a:pt x="108" y="96"/>
                    <a:pt x="115" y="103"/>
                  </a:cubicBezTo>
                  <a:cubicBezTo>
                    <a:pt x="123" y="111"/>
                    <a:pt x="127" y="121"/>
                    <a:pt x="127" y="133"/>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 name="Freeform 54">
              <a:extLst>
                <a:ext uri="{FF2B5EF4-FFF2-40B4-BE49-F238E27FC236}">
                  <a16:creationId xmlns:a16="http://schemas.microsoft.com/office/drawing/2014/main" id="{ADAE3EEA-107B-48B1-9646-2566664A2D3B}"/>
                </a:ext>
              </a:extLst>
            </p:cNvPr>
            <p:cNvSpPr>
              <a:spLocks noEditPoints="1"/>
            </p:cNvSpPr>
            <p:nvPr/>
          </p:nvSpPr>
          <p:spPr bwMode="auto">
            <a:xfrm>
              <a:off x="4474" y="2224"/>
              <a:ext cx="77" cy="95"/>
            </a:xfrm>
            <a:custGeom>
              <a:avLst/>
              <a:gdLst>
                <a:gd name="T0" fmla="*/ 85 w 151"/>
                <a:gd name="T1" fmla="*/ 185 h 185"/>
                <a:gd name="T2" fmla="*/ 23 w 151"/>
                <a:gd name="T3" fmla="*/ 161 h 185"/>
                <a:gd name="T4" fmla="*/ 0 w 151"/>
                <a:gd name="T5" fmla="*/ 94 h 185"/>
                <a:gd name="T6" fmla="*/ 21 w 151"/>
                <a:gd name="T7" fmla="*/ 25 h 185"/>
                <a:gd name="T8" fmla="*/ 78 w 151"/>
                <a:gd name="T9" fmla="*/ 0 h 185"/>
                <a:gd name="T10" fmla="*/ 131 w 151"/>
                <a:gd name="T11" fmla="*/ 22 h 185"/>
                <a:gd name="T12" fmla="*/ 151 w 151"/>
                <a:gd name="T13" fmla="*/ 80 h 185"/>
                <a:gd name="T14" fmla="*/ 151 w 151"/>
                <a:gd name="T15" fmla="*/ 97 h 185"/>
                <a:gd name="T16" fmla="*/ 28 w 151"/>
                <a:gd name="T17" fmla="*/ 97 h 185"/>
                <a:gd name="T18" fmla="*/ 44 w 151"/>
                <a:gd name="T19" fmla="*/ 145 h 185"/>
                <a:gd name="T20" fmla="*/ 86 w 151"/>
                <a:gd name="T21" fmla="*/ 161 h 185"/>
                <a:gd name="T22" fmla="*/ 143 w 151"/>
                <a:gd name="T23" fmla="*/ 149 h 185"/>
                <a:gd name="T24" fmla="*/ 143 w 151"/>
                <a:gd name="T25" fmla="*/ 173 h 185"/>
                <a:gd name="T26" fmla="*/ 116 w 151"/>
                <a:gd name="T27" fmla="*/ 182 h 185"/>
                <a:gd name="T28" fmla="*/ 85 w 151"/>
                <a:gd name="T29" fmla="*/ 185 h 185"/>
                <a:gd name="T30" fmla="*/ 78 w 151"/>
                <a:gd name="T31" fmla="*/ 22 h 185"/>
                <a:gd name="T32" fmla="*/ 44 w 151"/>
                <a:gd name="T33" fmla="*/ 36 h 185"/>
                <a:gd name="T34" fmla="*/ 29 w 151"/>
                <a:gd name="T35" fmla="*/ 75 h 185"/>
                <a:gd name="T36" fmla="*/ 122 w 151"/>
                <a:gd name="T37" fmla="*/ 75 h 185"/>
                <a:gd name="T38" fmla="*/ 111 w 151"/>
                <a:gd name="T39" fmla="*/ 36 h 185"/>
                <a:gd name="T40" fmla="*/ 78 w 151"/>
                <a:gd name="T41" fmla="*/ 22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1" h="185">
                  <a:moveTo>
                    <a:pt x="85" y="185"/>
                  </a:moveTo>
                  <a:cubicBezTo>
                    <a:pt x="59" y="185"/>
                    <a:pt x="38" y="177"/>
                    <a:pt x="23" y="161"/>
                  </a:cubicBezTo>
                  <a:cubicBezTo>
                    <a:pt x="8" y="145"/>
                    <a:pt x="0" y="122"/>
                    <a:pt x="0" y="94"/>
                  </a:cubicBezTo>
                  <a:cubicBezTo>
                    <a:pt x="0" y="65"/>
                    <a:pt x="7" y="42"/>
                    <a:pt x="21" y="25"/>
                  </a:cubicBezTo>
                  <a:cubicBezTo>
                    <a:pt x="35" y="8"/>
                    <a:pt x="54" y="0"/>
                    <a:pt x="78" y="0"/>
                  </a:cubicBezTo>
                  <a:cubicBezTo>
                    <a:pt x="101" y="0"/>
                    <a:pt x="118" y="7"/>
                    <a:pt x="131" y="22"/>
                  </a:cubicBezTo>
                  <a:cubicBezTo>
                    <a:pt x="144" y="37"/>
                    <a:pt x="151" y="56"/>
                    <a:pt x="151" y="80"/>
                  </a:cubicBezTo>
                  <a:lnTo>
                    <a:pt x="151" y="97"/>
                  </a:lnTo>
                  <a:lnTo>
                    <a:pt x="28" y="97"/>
                  </a:lnTo>
                  <a:cubicBezTo>
                    <a:pt x="29" y="118"/>
                    <a:pt x="34" y="134"/>
                    <a:pt x="44" y="145"/>
                  </a:cubicBezTo>
                  <a:cubicBezTo>
                    <a:pt x="54" y="156"/>
                    <a:pt x="68" y="161"/>
                    <a:pt x="86" y="161"/>
                  </a:cubicBezTo>
                  <a:cubicBezTo>
                    <a:pt x="106" y="161"/>
                    <a:pt x="125" y="157"/>
                    <a:pt x="143" y="149"/>
                  </a:cubicBezTo>
                  <a:lnTo>
                    <a:pt x="143" y="173"/>
                  </a:lnTo>
                  <a:cubicBezTo>
                    <a:pt x="134" y="177"/>
                    <a:pt x="125" y="180"/>
                    <a:pt x="116" y="182"/>
                  </a:cubicBezTo>
                  <a:cubicBezTo>
                    <a:pt x="108" y="184"/>
                    <a:pt x="97" y="185"/>
                    <a:pt x="85" y="185"/>
                  </a:cubicBezTo>
                  <a:close/>
                  <a:moveTo>
                    <a:pt x="78" y="22"/>
                  </a:moveTo>
                  <a:cubicBezTo>
                    <a:pt x="64" y="22"/>
                    <a:pt x="52" y="27"/>
                    <a:pt x="44" y="36"/>
                  </a:cubicBezTo>
                  <a:cubicBezTo>
                    <a:pt x="35" y="46"/>
                    <a:pt x="30" y="59"/>
                    <a:pt x="29" y="75"/>
                  </a:cubicBezTo>
                  <a:lnTo>
                    <a:pt x="122" y="75"/>
                  </a:lnTo>
                  <a:cubicBezTo>
                    <a:pt x="122" y="58"/>
                    <a:pt x="118" y="45"/>
                    <a:pt x="111" y="36"/>
                  </a:cubicBezTo>
                  <a:cubicBezTo>
                    <a:pt x="103" y="27"/>
                    <a:pt x="92" y="22"/>
                    <a:pt x="78" y="2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 name="Freeform 55">
              <a:extLst>
                <a:ext uri="{FF2B5EF4-FFF2-40B4-BE49-F238E27FC236}">
                  <a16:creationId xmlns:a16="http://schemas.microsoft.com/office/drawing/2014/main" id="{30320131-AE02-4E2E-96AB-69F1198E57E0}"/>
                </a:ext>
              </a:extLst>
            </p:cNvPr>
            <p:cNvSpPr>
              <a:spLocks noEditPoints="1"/>
            </p:cNvSpPr>
            <p:nvPr/>
          </p:nvSpPr>
          <p:spPr bwMode="auto">
            <a:xfrm>
              <a:off x="4568" y="2224"/>
              <a:ext cx="74" cy="95"/>
            </a:xfrm>
            <a:custGeom>
              <a:avLst/>
              <a:gdLst>
                <a:gd name="T0" fmla="*/ 124 w 144"/>
                <a:gd name="T1" fmla="*/ 181 h 185"/>
                <a:gd name="T2" fmla="*/ 118 w 144"/>
                <a:gd name="T3" fmla="*/ 156 h 185"/>
                <a:gd name="T4" fmla="*/ 117 w 144"/>
                <a:gd name="T5" fmla="*/ 156 h 185"/>
                <a:gd name="T6" fmla="*/ 90 w 144"/>
                <a:gd name="T7" fmla="*/ 179 h 185"/>
                <a:gd name="T8" fmla="*/ 57 w 144"/>
                <a:gd name="T9" fmla="*/ 185 h 185"/>
                <a:gd name="T10" fmla="*/ 15 w 144"/>
                <a:gd name="T11" fmla="*/ 171 h 185"/>
                <a:gd name="T12" fmla="*/ 0 w 144"/>
                <a:gd name="T13" fmla="*/ 132 h 185"/>
                <a:gd name="T14" fmla="*/ 87 w 144"/>
                <a:gd name="T15" fmla="*/ 76 h 185"/>
                <a:gd name="T16" fmla="*/ 117 w 144"/>
                <a:gd name="T17" fmla="*/ 75 h 185"/>
                <a:gd name="T18" fmla="*/ 117 w 144"/>
                <a:gd name="T19" fmla="*/ 63 h 185"/>
                <a:gd name="T20" fmla="*/ 108 w 144"/>
                <a:gd name="T21" fmla="*/ 33 h 185"/>
                <a:gd name="T22" fmla="*/ 79 w 144"/>
                <a:gd name="T23" fmla="*/ 22 h 185"/>
                <a:gd name="T24" fmla="*/ 29 w 144"/>
                <a:gd name="T25" fmla="*/ 36 h 185"/>
                <a:gd name="T26" fmla="*/ 21 w 144"/>
                <a:gd name="T27" fmla="*/ 15 h 185"/>
                <a:gd name="T28" fmla="*/ 49 w 144"/>
                <a:gd name="T29" fmla="*/ 4 h 185"/>
                <a:gd name="T30" fmla="*/ 81 w 144"/>
                <a:gd name="T31" fmla="*/ 0 h 185"/>
                <a:gd name="T32" fmla="*/ 128 w 144"/>
                <a:gd name="T33" fmla="*/ 14 h 185"/>
                <a:gd name="T34" fmla="*/ 144 w 144"/>
                <a:gd name="T35" fmla="*/ 60 h 185"/>
                <a:gd name="T36" fmla="*/ 144 w 144"/>
                <a:gd name="T37" fmla="*/ 181 h 185"/>
                <a:gd name="T38" fmla="*/ 124 w 144"/>
                <a:gd name="T39" fmla="*/ 181 h 185"/>
                <a:gd name="T40" fmla="*/ 62 w 144"/>
                <a:gd name="T41" fmla="*/ 162 h 185"/>
                <a:gd name="T42" fmla="*/ 102 w 144"/>
                <a:gd name="T43" fmla="*/ 149 h 185"/>
                <a:gd name="T44" fmla="*/ 117 w 144"/>
                <a:gd name="T45" fmla="*/ 110 h 185"/>
                <a:gd name="T46" fmla="*/ 117 w 144"/>
                <a:gd name="T47" fmla="*/ 94 h 185"/>
                <a:gd name="T48" fmla="*/ 90 w 144"/>
                <a:gd name="T49" fmla="*/ 95 h 185"/>
                <a:gd name="T50" fmla="*/ 43 w 144"/>
                <a:gd name="T51" fmla="*/ 105 h 185"/>
                <a:gd name="T52" fmla="*/ 29 w 144"/>
                <a:gd name="T53" fmla="*/ 132 h 185"/>
                <a:gd name="T54" fmla="*/ 38 w 144"/>
                <a:gd name="T55" fmla="*/ 155 h 185"/>
                <a:gd name="T56" fmla="*/ 62 w 144"/>
                <a:gd name="T57" fmla="*/ 162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85">
                  <a:moveTo>
                    <a:pt x="124" y="181"/>
                  </a:moveTo>
                  <a:lnTo>
                    <a:pt x="118" y="156"/>
                  </a:lnTo>
                  <a:lnTo>
                    <a:pt x="117" y="156"/>
                  </a:lnTo>
                  <a:cubicBezTo>
                    <a:pt x="108" y="167"/>
                    <a:pt x="99" y="175"/>
                    <a:pt x="90" y="179"/>
                  </a:cubicBezTo>
                  <a:cubicBezTo>
                    <a:pt x="81" y="183"/>
                    <a:pt x="70" y="185"/>
                    <a:pt x="57" y="185"/>
                  </a:cubicBezTo>
                  <a:cubicBezTo>
                    <a:pt x="39" y="185"/>
                    <a:pt x="26" y="180"/>
                    <a:pt x="15" y="171"/>
                  </a:cubicBezTo>
                  <a:cubicBezTo>
                    <a:pt x="5" y="162"/>
                    <a:pt x="0" y="149"/>
                    <a:pt x="0" y="132"/>
                  </a:cubicBezTo>
                  <a:cubicBezTo>
                    <a:pt x="0" y="96"/>
                    <a:pt x="29" y="77"/>
                    <a:pt x="87" y="76"/>
                  </a:cubicBezTo>
                  <a:lnTo>
                    <a:pt x="117" y="75"/>
                  </a:lnTo>
                  <a:lnTo>
                    <a:pt x="117" y="63"/>
                  </a:lnTo>
                  <a:cubicBezTo>
                    <a:pt x="117" y="49"/>
                    <a:pt x="114" y="39"/>
                    <a:pt x="108" y="33"/>
                  </a:cubicBezTo>
                  <a:cubicBezTo>
                    <a:pt x="102" y="26"/>
                    <a:pt x="92" y="22"/>
                    <a:pt x="79" y="22"/>
                  </a:cubicBezTo>
                  <a:cubicBezTo>
                    <a:pt x="64" y="22"/>
                    <a:pt x="48" y="27"/>
                    <a:pt x="29" y="36"/>
                  </a:cubicBezTo>
                  <a:lnTo>
                    <a:pt x="21" y="15"/>
                  </a:lnTo>
                  <a:cubicBezTo>
                    <a:pt x="29" y="11"/>
                    <a:pt x="39" y="7"/>
                    <a:pt x="49" y="4"/>
                  </a:cubicBezTo>
                  <a:cubicBezTo>
                    <a:pt x="60" y="2"/>
                    <a:pt x="70" y="0"/>
                    <a:pt x="81" y="0"/>
                  </a:cubicBezTo>
                  <a:cubicBezTo>
                    <a:pt x="102" y="0"/>
                    <a:pt x="118" y="5"/>
                    <a:pt x="128" y="14"/>
                  </a:cubicBezTo>
                  <a:cubicBezTo>
                    <a:pt x="138" y="24"/>
                    <a:pt x="144" y="39"/>
                    <a:pt x="144" y="60"/>
                  </a:cubicBezTo>
                  <a:lnTo>
                    <a:pt x="144" y="181"/>
                  </a:lnTo>
                  <a:lnTo>
                    <a:pt x="124" y="181"/>
                  </a:lnTo>
                  <a:close/>
                  <a:moveTo>
                    <a:pt x="62" y="162"/>
                  </a:moveTo>
                  <a:cubicBezTo>
                    <a:pt x="79" y="162"/>
                    <a:pt x="92" y="158"/>
                    <a:pt x="102" y="149"/>
                  </a:cubicBezTo>
                  <a:cubicBezTo>
                    <a:pt x="112" y="139"/>
                    <a:pt x="117" y="126"/>
                    <a:pt x="117" y="110"/>
                  </a:cubicBezTo>
                  <a:lnTo>
                    <a:pt x="117" y="94"/>
                  </a:lnTo>
                  <a:lnTo>
                    <a:pt x="90" y="95"/>
                  </a:lnTo>
                  <a:cubicBezTo>
                    <a:pt x="68" y="96"/>
                    <a:pt x="53" y="99"/>
                    <a:pt x="43" y="105"/>
                  </a:cubicBezTo>
                  <a:cubicBezTo>
                    <a:pt x="34" y="111"/>
                    <a:pt x="29" y="120"/>
                    <a:pt x="29" y="132"/>
                  </a:cubicBezTo>
                  <a:cubicBezTo>
                    <a:pt x="29" y="142"/>
                    <a:pt x="32" y="150"/>
                    <a:pt x="38" y="155"/>
                  </a:cubicBezTo>
                  <a:cubicBezTo>
                    <a:pt x="44" y="160"/>
                    <a:pt x="52" y="162"/>
                    <a:pt x="62" y="16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 name="Freeform 56">
              <a:extLst>
                <a:ext uri="{FF2B5EF4-FFF2-40B4-BE49-F238E27FC236}">
                  <a16:creationId xmlns:a16="http://schemas.microsoft.com/office/drawing/2014/main" id="{4CA16FEF-550C-4F89-8312-0ED96AFC6F4C}"/>
                </a:ext>
              </a:extLst>
            </p:cNvPr>
            <p:cNvSpPr>
              <a:spLocks/>
            </p:cNvSpPr>
            <p:nvPr/>
          </p:nvSpPr>
          <p:spPr bwMode="auto">
            <a:xfrm>
              <a:off x="4665" y="2224"/>
              <a:ext cx="67" cy="95"/>
            </a:xfrm>
            <a:custGeom>
              <a:avLst/>
              <a:gdLst>
                <a:gd name="T0" fmla="*/ 82 w 129"/>
                <a:gd name="T1" fmla="*/ 185 h 185"/>
                <a:gd name="T2" fmla="*/ 22 w 129"/>
                <a:gd name="T3" fmla="*/ 161 h 185"/>
                <a:gd name="T4" fmla="*/ 0 w 129"/>
                <a:gd name="T5" fmla="*/ 93 h 185"/>
                <a:gd name="T6" fmla="*/ 22 w 129"/>
                <a:gd name="T7" fmla="*/ 24 h 185"/>
                <a:gd name="T8" fmla="*/ 83 w 129"/>
                <a:gd name="T9" fmla="*/ 0 h 185"/>
                <a:gd name="T10" fmla="*/ 109 w 129"/>
                <a:gd name="T11" fmla="*/ 3 h 185"/>
                <a:gd name="T12" fmla="*/ 129 w 129"/>
                <a:gd name="T13" fmla="*/ 9 h 185"/>
                <a:gd name="T14" fmla="*/ 121 w 129"/>
                <a:gd name="T15" fmla="*/ 32 h 185"/>
                <a:gd name="T16" fmla="*/ 102 w 129"/>
                <a:gd name="T17" fmla="*/ 26 h 185"/>
                <a:gd name="T18" fmla="*/ 83 w 129"/>
                <a:gd name="T19" fmla="*/ 24 h 185"/>
                <a:gd name="T20" fmla="*/ 28 w 129"/>
                <a:gd name="T21" fmla="*/ 93 h 185"/>
                <a:gd name="T22" fmla="*/ 42 w 129"/>
                <a:gd name="T23" fmla="*/ 144 h 185"/>
                <a:gd name="T24" fmla="*/ 81 w 129"/>
                <a:gd name="T25" fmla="*/ 161 h 185"/>
                <a:gd name="T26" fmla="*/ 127 w 129"/>
                <a:gd name="T27" fmla="*/ 152 h 185"/>
                <a:gd name="T28" fmla="*/ 127 w 129"/>
                <a:gd name="T29" fmla="*/ 175 h 185"/>
                <a:gd name="T30" fmla="*/ 82 w 129"/>
                <a:gd name="T31"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 h="185">
                  <a:moveTo>
                    <a:pt x="82" y="185"/>
                  </a:moveTo>
                  <a:cubicBezTo>
                    <a:pt x="56" y="185"/>
                    <a:pt x="36" y="177"/>
                    <a:pt x="22" y="161"/>
                  </a:cubicBezTo>
                  <a:cubicBezTo>
                    <a:pt x="8" y="145"/>
                    <a:pt x="0" y="123"/>
                    <a:pt x="0" y="93"/>
                  </a:cubicBezTo>
                  <a:cubicBezTo>
                    <a:pt x="0" y="64"/>
                    <a:pt x="8" y="41"/>
                    <a:pt x="22" y="24"/>
                  </a:cubicBezTo>
                  <a:cubicBezTo>
                    <a:pt x="36" y="8"/>
                    <a:pt x="57" y="0"/>
                    <a:pt x="83" y="0"/>
                  </a:cubicBezTo>
                  <a:cubicBezTo>
                    <a:pt x="92" y="0"/>
                    <a:pt x="101" y="1"/>
                    <a:pt x="109" y="3"/>
                  </a:cubicBezTo>
                  <a:cubicBezTo>
                    <a:pt x="118" y="4"/>
                    <a:pt x="124" y="7"/>
                    <a:pt x="129" y="9"/>
                  </a:cubicBezTo>
                  <a:lnTo>
                    <a:pt x="121" y="32"/>
                  </a:lnTo>
                  <a:cubicBezTo>
                    <a:pt x="115" y="30"/>
                    <a:pt x="109" y="28"/>
                    <a:pt x="102" y="26"/>
                  </a:cubicBezTo>
                  <a:cubicBezTo>
                    <a:pt x="94" y="25"/>
                    <a:pt x="88" y="24"/>
                    <a:pt x="83" y="24"/>
                  </a:cubicBezTo>
                  <a:cubicBezTo>
                    <a:pt x="47" y="24"/>
                    <a:pt x="28" y="47"/>
                    <a:pt x="28" y="93"/>
                  </a:cubicBezTo>
                  <a:cubicBezTo>
                    <a:pt x="28" y="115"/>
                    <a:pt x="33" y="132"/>
                    <a:pt x="42" y="144"/>
                  </a:cubicBezTo>
                  <a:cubicBezTo>
                    <a:pt x="51" y="155"/>
                    <a:pt x="64" y="161"/>
                    <a:pt x="81" y="161"/>
                  </a:cubicBezTo>
                  <a:cubicBezTo>
                    <a:pt x="96" y="161"/>
                    <a:pt x="111" y="158"/>
                    <a:pt x="127" y="152"/>
                  </a:cubicBezTo>
                  <a:lnTo>
                    <a:pt x="127" y="175"/>
                  </a:lnTo>
                  <a:cubicBezTo>
                    <a:pt x="115" y="182"/>
                    <a:pt x="100" y="185"/>
                    <a:pt x="82" y="18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 name="Freeform 57">
              <a:extLst>
                <a:ext uri="{FF2B5EF4-FFF2-40B4-BE49-F238E27FC236}">
                  <a16:creationId xmlns:a16="http://schemas.microsoft.com/office/drawing/2014/main" id="{13D10C8C-DA96-460C-B0CA-66CAF1AC93D6}"/>
                </a:ext>
              </a:extLst>
            </p:cNvPr>
            <p:cNvSpPr>
              <a:spLocks/>
            </p:cNvSpPr>
            <p:nvPr/>
          </p:nvSpPr>
          <p:spPr bwMode="auto">
            <a:xfrm>
              <a:off x="4752" y="2187"/>
              <a:ext cx="77" cy="130"/>
            </a:xfrm>
            <a:custGeom>
              <a:avLst/>
              <a:gdLst>
                <a:gd name="T0" fmla="*/ 122 w 149"/>
                <a:gd name="T1" fmla="*/ 253 h 253"/>
                <a:gd name="T2" fmla="*/ 122 w 149"/>
                <a:gd name="T3" fmla="*/ 138 h 253"/>
                <a:gd name="T4" fmla="*/ 112 w 149"/>
                <a:gd name="T5" fmla="*/ 106 h 253"/>
                <a:gd name="T6" fmla="*/ 81 w 149"/>
                <a:gd name="T7" fmla="*/ 95 h 253"/>
                <a:gd name="T8" fmla="*/ 40 w 149"/>
                <a:gd name="T9" fmla="*/ 110 h 253"/>
                <a:gd name="T10" fmla="*/ 27 w 149"/>
                <a:gd name="T11" fmla="*/ 160 h 253"/>
                <a:gd name="T12" fmla="*/ 27 w 149"/>
                <a:gd name="T13" fmla="*/ 253 h 253"/>
                <a:gd name="T14" fmla="*/ 0 w 149"/>
                <a:gd name="T15" fmla="*/ 253 h 253"/>
                <a:gd name="T16" fmla="*/ 0 w 149"/>
                <a:gd name="T17" fmla="*/ 0 h 253"/>
                <a:gd name="T18" fmla="*/ 27 w 149"/>
                <a:gd name="T19" fmla="*/ 0 h 253"/>
                <a:gd name="T20" fmla="*/ 27 w 149"/>
                <a:gd name="T21" fmla="*/ 77 h 253"/>
                <a:gd name="T22" fmla="*/ 26 w 149"/>
                <a:gd name="T23" fmla="*/ 100 h 253"/>
                <a:gd name="T24" fmla="*/ 28 w 149"/>
                <a:gd name="T25" fmla="*/ 100 h 253"/>
                <a:gd name="T26" fmla="*/ 50 w 149"/>
                <a:gd name="T27" fmla="*/ 80 h 253"/>
                <a:gd name="T28" fmla="*/ 84 w 149"/>
                <a:gd name="T29" fmla="*/ 72 h 253"/>
                <a:gd name="T30" fmla="*/ 133 w 149"/>
                <a:gd name="T31" fmla="*/ 88 h 253"/>
                <a:gd name="T32" fmla="*/ 149 w 149"/>
                <a:gd name="T33" fmla="*/ 137 h 253"/>
                <a:gd name="T34" fmla="*/ 149 w 149"/>
                <a:gd name="T35" fmla="*/ 253 h 253"/>
                <a:gd name="T36" fmla="*/ 122 w 149"/>
                <a:gd name="T37" fmla="*/ 2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9" h="253">
                  <a:moveTo>
                    <a:pt x="122" y="253"/>
                  </a:moveTo>
                  <a:lnTo>
                    <a:pt x="122" y="138"/>
                  </a:lnTo>
                  <a:cubicBezTo>
                    <a:pt x="122" y="124"/>
                    <a:pt x="119" y="113"/>
                    <a:pt x="112" y="106"/>
                  </a:cubicBezTo>
                  <a:cubicBezTo>
                    <a:pt x="106" y="98"/>
                    <a:pt x="95" y="95"/>
                    <a:pt x="81" y="95"/>
                  </a:cubicBezTo>
                  <a:cubicBezTo>
                    <a:pt x="63" y="95"/>
                    <a:pt x="49" y="100"/>
                    <a:pt x="40" y="110"/>
                  </a:cubicBezTo>
                  <a:cubicBezTo>
                    <a:pt x="32" y="120"/>
                    <a:pt x="27" y="137"/>
                    <a:pt x="27" y="160"/>
                  </a:cubicBezTo>
                  <a:lnTo>
                    <a:pt x="27" y="253"/>
                  </a:lnTo>
                  <a:lnTo>
                    <a:pt x="0" y="253"/>
                  </a:lnTo>
                  <a:lnTo>
                    <a:pt x="0" y="0"/>
                  </a:lnTo>
                  <a:lnTo>
                    <a:pt x="27" y="0"/>
                  </a:lnTo>
                  <a:lnTo>
                    <a:pt x="27" y="77"/>
                  </a:lnTo>
                  <a:cubicBezTo>
                    <a:pt x="27" y="86"/>
                    <a:pt x="27" y="94"/>
                    <a:pt x="26" y="100"/>
                  </a:cubicBezTo>
                  <a:lnTo>
                    <a:pt x="28" y="100"/>
                  </a:lnTo>
                  <a:cubicBezTo>
                    <a:pt x="33" y="91"/>
                    <a:pt x="40" y="85"/>
                    <a:pt x="50" y="80"/>
                  </a:cubicBezTo>
                  <a:cubicBezTo>
                    <a:pt x="60" y="75"/>
                    <a:pt x="71" y="72"/>
                    <a:pt x="84" y="72"/>
                  </a:cubicBezTo>
                  <a:cubicBezTo>
                    <a:pt x="106" y="72"/>
                    <a:pt x="122" y="77"/>
                    <a:pt x="133" y="88"/>
                  </a:cubicBezTo>
                  <a:cubicBezTo>
                    <a:pt x="144" y="98"/>
                    <a:pt x="149" y="115"/>
                    <a:pt x="149" y="137"/>
                  </a:cubicBezTo>
                  <a:lnTo>
                    <a:pt x="149" y="253"/>
                  </a:lnTo>
                  <a:lnTo>
                    <a:pt x="122" y="25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 name="Freeform 58">
              <a:extLst>
                <a:ext uri="{FF2B5EF4-FFF2-40B4-BE49-F238E27FC236}">
                  <a16:creationId xmlns:a16="http://schemas.microsoft.com/office/drawing/2014/main" id="{0CE29F46-F6E2-4F1D-9488-CA13479003C2}"/>
                </a:ext>
              </a:extLst>
            </p:cNvPr>
            <p:cNvSpPr>
              <a:spLocks/>
            </p:cNvSpPr>
            <p:nvPr/>
          </p:nvSpPr>
          <p:spPr bwMode="auto">
            <a:xfrm>
              <a:off x="4848" y="2195"/>
              <a:ext cx="38" cy="150"/>
            </a:xfrm>
            <a:custGeom>
              <a:avLst/>
              <a:gdLst>
                <a:gd name="T0" fmla="*/ 75 w 75"/>
                <a:gd name="T1" fmla="*/ 146 h 290"/>
                <a:gd name="T2" fmla="*/ 63 w 75"/>
                <a:gd name="T3" fmla="*/ 226 h 290"/>
                <a:gd name="T4" fmla="*/ 26 w 75"/>
                <a:gd name="T5" fmla="*/ 290 h 290"/>
                <a:gd name="T6" fmla="*/ 0 w 75"/>
                <a:gd name="T7" fmla="*/ 290 h 290"/>
                <a:gd name="T8" fmla="*/ 35 w 75"/>
                <a:gd name="T9" fmla="*/ 222 h 290"/>
                <a:gd name="T10" fmla="*/ 47 w 75"/>
                <a:gd name="T11" fmla="*/ 146 h 290"/>
                <a:gd name="T12" fmla="*/ 35 w 75"/>
                <a:gd name="T13" fmla="*/ 69 h 290"/>
                <a:gd name="T14" fmla="*/ 0 w 75"/>
                <a:gd name="T15" fmla="*/ 0 h 290"/>
                <a:gd name="T16" fmla="*/ 26 w 75"/>
                <a:gd name="T17" fmla="*/ 0 h 290"/>
                <a:gd name="T18" fmla="*/ 63 w 75"/>
                <a:gd name="T19" fmla="*/ 66 h 290"/>
                <a:gd name="T20" fmla="*/ 75 w 75"/>
                <a:gd name="T21" fmla="*/ 146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290">
                  <a:moveTo>
                    <a:pt x="75" y="146"/>
                  </a:moveTo>
                  <a:cubicBezTo>
                    <a:pt x="75" y="175"/>
                    <a:pt x="71" y="201"/>
                    <a:pt x="63" y="226"/>
                  </a:cubicBezTo>
                  <a:cubicBezTo>
                    <a:pt x="54" y="251"/>
                    <a:pt x="42" y="272"/>
                    <a:pt x="26" y="290"/>
                  </a:cubicBezTo>
                  <a:lnTo>
                    <a:pt x="0" y="290"/>
                  </a:lnTo>
                  <a:cubicBezTo>
                    <a:pt x="15" y="270"/>
                    <a:pt x="27" y="247"/>
                    <a:pt x="35" y="222"/>
                  </a:cubicBezTo>
                  <a:cubicBezTo>
                    <a:pt x="43" y="197"/>
                    <a:pt x="47" y="172"/>
                    <a:pt x="47" y="146"/>
                  </a:cubicBezTo>
                  <a:cubicBezTo>
                    <a:pt x="47" y="119"/>
                    <a:pt x="43" y="94"/>
                    <a:pt x="35" y="69"/>
                  </a:cubicBezTo>
                  <a:cubicBezTo>
                    <a:pt x="27" y="43"/>
                    <a:pt x="16" y="20"/>
                    <a:pt x="0" y="0"/>
                  </a:cubicBezTo>
                  <a:lnTo>
                    <a:pt x="26" y="0"/>
                  </a:lnTo>
                  <a:cubicBezTo>
                    <a:pt x="42" y="19"/>
                    <a:pt x="54" y="41"/>
                    <a:pt x="63" y="66"/>
                  </a:cubicBezTo>
                  <a:cubicBezTo>
                    <a:pt x="71" y="91"/>
                    <a:pt x="75" y="118"/>
                    <a:pt x="75" y="14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8" name="Freeform 59">
              <a:extLst>
                <a:ext uri="{FF2B5EF4-FFF2-40B4-BE49-F238E27FC236}">
                  <a16:creationId xmlns:a16="http://schemas.microsoft.com/office/drawing/2014/main" id="{F54F69C1-2C9A-4EBB-A8EC-9FD85310125E}"/>
                </a:ext>
              </a:extLst>
            </p:cNvPr>
            <p:cNvSpPr>
              <a:spLocks noEditPoints="1"/>
            </p:cNvSpPr>
            <p:nvPr/>
          </p:nvSpPr>
          <p:spPr bwMode="auto">
            <a:xfrm>
              <a:off x="5592" y="1873"/>
              <a:ext cx="86" cy="122"/>
            </a:xfrm>
            <a:custGeom>
              <a:avLst/>
              <a:gdLst>
                <a:gd name="T0" fmla="*/ 28 w 168"/>
                <a:gd name="T1" fmla="*/ 139 h 238"/>
                <a:gd name="T2" fmla="*/ 28 w 168"/>
                <a:gd name="T3" fmla="*/ 238 h 238"/>
                <a:gd name="T4" fmla="*/ 0 w 168"/>
                <a:gd name="T5" fmla="*/ 238 h 238"/>
                <a:gd name="T6" fmla="*/ 0 w 168"/>
                <a:gd name="T7" fmla="*/ 0 h 238"/>
                <a:gd name="T8" fmla="*/ 65 w 168"/>
                <a:gd name="T9" fmla="*/ 0 h 238"/>
                <a:gd name="T10" fmla="*/ 130 w 168"/>
                <a:gd name="T11" fmla="*/ 17 h 238"/>
                <a:gd name="T12" fmla="*/ 151 w 168"/>
                <a:gd name="T13" fmla="*/ 68 h 238"/>
                <a:gd name="T14" fmla="*/ 103 w 168"/>
                <a:gd name="T15" fmla="*/ 131 h 238"/>
                <a:gd name="T16" fmla="*/ 168 w 168"/>
                <a:gd name="T17" fmla="*/ 238 h 238"/>
                <a:gd name="T18" fmla="*/ 135 w 168"/>
                <a:gd name="T19" fmla="*/ 238 h 238"/>
                <a:gd name="T20" fmla="*/ 77 w 168"/>
                <a:gd name="T21" fmla="*/ 139 h 238"/>
                <a:gd name="T22" fmla="*/ 28 w 168"/>
                <a:gd name="T23" fmla="*/ 139 h 238"/>
                <a:gd name="T24" fmla="*/ 28 w 168"/>
                <a:gd name="T25" fmla="*/ 116 h 238"/>
                <a:gd name="T26" fmla="*/ 66 w 168"/>
                <a:gd name="T27" fmla="*/ 116 h 238"/>
                <a:gd name="T28" fmla="*/ 109 w 168"/>
                <a:gd name="T29" fmla="*/ 104 h 238"/>
                <a:gd name="T30" fmla="*/ 122 w 168"/>
                <a:gd name="T31" fmla="*/ 69 h 238"/>
                <a:gd name="T32" fmla="*/ 108 w 168"/>
                <a:gd name="T33" fmla="*/ 35 h 238"/>
                <a:gd name="T34" fmla="*/ 64 w 168"/>
                <a:gd name="T35" fmla="*/ 25 h 238"/>
                <a:gd name="T36" fmla="*/ 28 w 168"/>
                <a:gd name="T37" fmla="*/ 25 h 238"/>
                <a:gd name="T38" fmla="*/ 28 w 168"/>
                <a:gd name="T39" fmla="*/ 1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 h="238">
                  <a:moveTo>
                    <a:pt x="28" y="139"/>
                  </a:moveTo>
                  <a:lnTo>
                    <a:pt x="28" y="238"/>
                  </a:lnTo>
                  <a:lnTo>
                    <a:pt x="0" y="238"/>
                  </a:lnTo>
                  <a:lnTo>
                    <a:pt x="0" y="0"/>
                  </a:lnTo>
                  <a:lnTo>
                    <a:pt x="65" y="0"/>
                  </a:lnTo>
                  <a:cubicBezTo>
                    <a:pt x="94" y="0"/>
                    <a:pt x="116" y="6"/>
                    <a:pt x="130" y="17"/>
                  </a:cubicBezTo>
                  <a:cubicBezTo>
                    <a:pt x="144" y="28"/>
                    <a:pt x="151" y="45"/>
                    <a:pt x="151" y="68"/>
                  </a:cubicBezTo>
                  <a:cubicBezTo>
                    <a:pt x="151" y="99"/>
                    <a:pt x="135" y="120"/>
                    <a:pt x="103" y="131"/>
                  </a:cubicBezTo>
                  <a:lnTo>
                    <a:pt x="168" y="238"/>
                  </a:lnTo>
                  <a:lnTo>
                    <a:pt x="135" y="238"/>
                  </a:lnTo>
                  <a:lnTo>
                    <a:pt x="77" y="139"/>
                  </a:lnTo>
                  <a:lnTo>
                    <a:pt x="28" y="139"/>
                  </a:lnTo>
                  <a:close/>
                  <a:moveTo>
                    <a:pt x="28" y="116"/>
                  </a:moveTo>
                  <a:lnTo>
                    <a:pt x="66" y="116"/>
                  </a:lnTo>
                  <a:cubicBezTo>
                    <a:pt x="85" y="116"/>
                    <a:pt x="99" y="112"/>
                    <a:pt x="109" y="104"/>
                  </a:cubicBezTo>
                  <a:cubicBezTo>
                    <a:pt x="118" y="96"/>
                    <a:pt x="122" y="85"/>
                    <a:pt x="122" y="69"/>
                  </a:cubicBezTo>
                  <a:cubicBezTo>
                    <a:pt x="122" y="53"/>
                    <a:pt x="118" y="42"/>
                    <a:pt x="108" y="35"/>
                  </a:cubicBezTo>
                  <a:cubicBezTo>
                    <a:pt x="99" y="28"/>
                    <a:pt x="84" y="25"/>
                    <a:pt x="64" y="25"/>
                  </a:cubicBezTo>
                  <a:lnTo>
                    <a:pt x="28" y="25"/>
                  </a:lnTo>
                  <a:lnTo>
                    <a:pt x="28" y="11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 name="Freeform 60">
              <a:extLst>
                <a:ext uri="{FF2B5EF4-FFF2-40B4-BE49-F238E27FC236}">
                  <a16:creationId xmlns:a16="http://schemas.microsoft.com/office/drawing/2014/main" id="{E99B6BCF-9B6F-4F70-B353-C131250E7E1F}"/>
                </a:ext>
              </a:extLst>
            </p:cNvPr>
            <p:cNvSpPr>
              <a:spLocks/>
            </p:cNvSpPr>
            <p:nvPr/>
          </p:nvSpPr>
          <p:spPr bwMode="auto">
            <a:xfrm>
              <a:off x="5698" y="1873"/>
              <a:ext cx="68" cy="122"/>
            </a:xfrm>
            <a:custGeom>
              <a:avLst/>
              <a:gdLst>
                <a:gd name="T0" fmla="*/ 68 w 68"/>
                <a:gd name="T1" fmla="*/ 122 h 122"/>
                <a:gd name="T2" fmla="*/ 0 w 68"/>
                <a:gd name="T3" fmla="*/ 122 h 122"/>
                <a:gd name="T4" fmla="*/ 0 w 68"/>
                <a:gd name="T5" fmla="*/ 0 h 122"/>
                <a:gd name="T6" fmla="*/ 68 w 68"/>
                <a:gd name="T7" fmla="*/ 0 h 122"/>
                <a:gd name="T8" fmla="*/ 68 w 68"/>
                <a:gd name="T9" fmla="*/ 12 h 122"/>
                <a:gd name="T10" fmla="*/ 14 w 68"/>
                <a:gd name="T11" fmla="*/ 12 h 122"/>
                <a:gd name="T12" fmla="*/ 14 w 68"/>
                <a:gd name="T13" fmla="*/ 52 h 122"/>
                <a:gd name="T14" fmla="*/ 65 w 68"/>
                <a:gd name="T15" fmla="*/ 52 h 122"/>
                <a:gd name="T16" fmla="*/ 65 w 68"/>
                <a:gd name="T17" fmla="*/ 64 h 122"/>
                <a:gd name="T18" fmla="*/ 14 w 68"/>
                <a:gd name="T19" fmla="*/ 64 h 122"/>
                <a:gd name="T20" fmla="*/ 14 w 68"/>
                <a:gd name="T21" fmla="*/ 110 h 122"/>
                <a:gd name="T22" fmla="*/ 68 w 68"/>
                <a:gd name="T23" fmla="*/ 110 h 122"/>
                <a:gd name="T24" fmla="*/ 68 w 68"/>
                <a:gd name="T25"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122">
                  <a:moveTo>
                    <a:pt x="68" y="122"/>
                  </a:moveTo>
                  <a:lnTo>
                    <a:pt x="0" y="122"/>
                  </a:lnTo>
                  <a:lnTo>
                    <a:pt x="0" y="0"/>
                  </a:lnTo>
                  <a:lnTo>
                    <a:pt x="68" y="0"/>
                  </a:lnTo>
                  <a:lnTo>
                    <a:pt x="68" y="12"/>
                  </a:lnTo>
                  <a:lnTo>
                    <a:pt x="14" y="12"/>
                  </a:lnTo>
                  <a:lnTo>
                    <a:pt x="14" y="52"/>
                  </a:lnTo>
                  <a:lnTo>
                    <a:pt x="65" y="52"/>
                  </a:lnTo>
                  <a:lnTo>
                    <a:pt x="65" y="64"/>
                  </a:lnTo>
                  <a:lnTo>
                    <a:pt x="14" y="64"/>
                  </a:lnTo>
                  <a:lnTo>
                    <a:pt x="14" y="110"/>
                  </a:lnTo>
                  <a:lnTo>
                    <a:pt x="68" y="110"/>
                  </a:lnTo>
                  <a:lnTo>
                    <a:pt x="68" y="12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 name="Freeform 61">
              <a:extLst>
                <a:ext uri="{FF2B5EF4-FFF2-40B4-BE49-F238E27FC236}">
                  <a16:creationId xmlns:a16="http://schemas.microsoft.com/office/drawing/2014/main" id="{86184A19-EC8C-4060-A796-0F7AA90F6D63}"/>
                </a:ext>
              </a:extLst>
            </p:cNvPr>
            <p:cNvSpPr>
              <a:spLocks/>
            </p:cNvSpPr>
            <p:nvPr/>
          </p:nvSpPr>
          <p:spPr bwMode="auto">
            <a:xfrm>
              <a:off x="5785" y="1871"/>
              <a:ext cx="78" cy="126"/>
            </a:xfrm>
            <a:custGeom>
              <a:avLst/>
              <a:gdLst>
                <a:gd name="T0" fmla="*/ 150 w 150"/>
                <a:gd name="T1" fmla="*/ 178 h 245"/>
                <a:gd name="T2" fmla="*/ 127 w 150"/>
                <a:gd name="T3" fmla="*/ 227 h 245"/>
                <a:gd name="T4" fmla="*/ 66 w 150"/>
                <a:gd name="T5" fmla="*/ 245 h 245"/>
                <a:gd name="T6" fmla="*/ 0 w 150"/>
                <a:gd name="T7" fmla="*/ 234 h 245"/>
                <a:gd name="T8" fmla="*/ 0 w 150"/>
                <a:gd name="T9" fmla="*/ 207 h 245"/>
                <a:gd name="T10" fmla="*/ 32 w 150"/>
                <a:gd name="T11" fmla="*/ 217 h 245"/>
                <a:gd name="T12" fmla="*/ 67 w 150"/>
                <a:gd name="T13" fmla="*/ 220 h 245"/>
                <a:gd name="T14" fmla="*/ 108 w 150"/>
                <a:gd name="T15" fmla="*/ 210 h 245"/>
                <a:gd name="T16" fmla="*/ 122 w 150"/>
                <a:gd name="T17" fmla="*/ 181 h 245"/>
                <a:gd name="T18" fmla="*/ 117 w 150"/>
                <a:gd name="T19" fmla="*/ 160 h 245"/>
                <a:gd name="T20" fmla="*/ 101 w 150"/>
                <a:gd name="T21" fmla="*/ 146 h 245"/>
                <a:gd name="T22" fmla="*/ 65 w 150"/>
                <a:gd name="T23" fmla="*/ 131 h 245"/>
                <a:gd name="T24" fmla="*/ 18 w 150"/>
                <a:gd name="T25" fmla="*/ 102 h 245"/>
                <a:gd name="T26" fmla="*/ 4 w 150"/>
                <a:gd name="T27" fmla="*/ 60 h 245"/>
                <a:gd name="T28" fmla="*/ 24 w 150"/>
                <a:gd name="T29" fmla="*/ 16 h 245"/>
                <a:gd name="T30" fmla="*/ 79 w 150"/>
                <a:gd name="T31" fmla="*/ 0 h 245"/>
                <a:gd name="T32" fmla="*/ 144 w 150"/>
                <a:gd name="T33" fmla="*/ 13 h 245"/>
                <a:gd name="T34" fmla="*/ 136 w 150"/>
                <a:gd name="T35" fmla="*/ 37 h 245"/>
                <a:gd name="T36" fmla="*/ 78 w 150"/>
                <a:gd name="T37" fmla="*/ 25 h 245"/>
                <a:gd name="T38" fmla="*/ 44 w 150"/>
                <a:gd name="T39" fmla="*/ 34 h 245"/>
                <a:gd name="T40" fmla="*/ 32 w 150"/>
                <a:gd name="T41" fmla="*/ 60 h 245"/>
                <a:gd name="T42" fmla="*/ 36 w 150"/>
                <a:gd name="T43" fmla="*/ 81 h 245"/>
                <a:gd name="T44" fmla="*/ 51 w 150"/>
                <a:gd name="T45" fmla="*/ 95 h 245"/>
                <a:gd name="T46" fmla="*/ 85 w 150"/>
                <a:gd name="T47" fmla="*/ 110 h 245"/>
                <a:gd name="T48" fmla="*/ 136 w 150"/>
                <a:gd name="T49" fmla="*/ 138 h 245"/>
                <a:gd name="T50" fmla="*/ 150 w 150"/>
                <a:gd name="T51" fmla="*/ 178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0" h="245">
                  <a:moveTo>
                    <a:pt x="150" y="178"/>
                  </a:moveTo>
                  <a:cubicBezTo>
                    <a:pt x="150" y="199"/>
                    <a:pt x="143" y="215"/>
                    <a:pt x="127" y="227"/>
                  </a:cubicBezTo>
                  <a:cubicBezTo>
                    <a:pt x="112" y="239"/>
                    <a:pt x="92" y="245"/>
                    <a:pt x="66" y="245"/>
                  </a:cubicBezTo>
                  <a:cubicBezTo>
                    <a:pt x="37" y="245"/>
                    <a:pt x="16" y="241"/>
                    <a:pt x="0" y="234"/>
                  </a:cubicBezTo>
                  <a:lnTo>
                    <a:pt x="0" y="207"/>
                  </a:lnTo>
                  <a:cubicBezTo>
                    <a:pt x="10" y="211"/>
                    <a:pt x="21" y="214"/>
                    <a:pt x="32" y="217"/>
                  </a:cubicBezTo>
                  <a:cubicBezTo>
                    <a:pt x="44" y="219"/>
                    <a:pt x="55" y="220"/>
                    <a:pt x="67" y="220"/>
                  </a:cubicBezTo>
                  <a:cubicBezTo>
                    <a:pt x="85" y="220"/>
                    <a:pt x="99" y="217"/>
                    <a:pt x="108" y="210"/>
                  </a:cubicBezTo>
                  <a:cubicBezTo>
                    <a:pt x="118" y="203"/>
                    <a:pt x="122" y="193"/>
                    <a:pt x="122" y="181"/>
                  </a:cubicBezTo>
                  <a:cubicBezTo>
                    <a:pt x="122" y="172"/>
                    <a:pt x="121" y="166"/>
                    <a:pt x="117" y="160"/>
                  </a:cubicBezTo>
                  <a:cubicBezTo>
                    <a:pt x="114" y="155"/>
                    <a:pt x="108" y="150"/>
                    <a:pt x="101" y="146"/>
                  </a:cubicBezTo>
                  <a:cubicBezTo>
                    <a:pt x="93" y="141"/>
                    <a:pt x="81" y="136"/>
                    <a:pt x="65" y="131"/>
                  </a:cubicBezTo>
                  <a:cubicBezTo>
                    <a:pt x="43" y="123"/>
                    <a:pt x="27" y="113"/>
                    <a:pt x="18" y="102"/>
                  </a:cubicBezTo>
                  <a:cubicBezTo>
                    <a:pt x="8" y="92"/>
                    <a:pt x="4" y="77"/>
                    <a:pt x="4" y="60"/>
                  </a:cubicBezTo>
                  <a:cubicBezTo>
                    <a:pt x="4" y="42"/>
                    <a:pt x="10" y="27"/>
                    <a:pt x="24" y="16"/>
                  </a:cubicBezTo>
                  <a:cubicBezTo>
                    <a:pt x="38" y="5"/>
                    <a:pt x="56" y="0"/>
                    <a:pt x="79" y="0"/>
                  </a:cubicBezTo>
                  <a:cubicBezTo>
                    <a:pt x="103" y="0"/>
                    <a:pt x="124" y="4"/>
                    <a:pt x="144" y="13"/>
                  </a:cubicBezTo>
                  <a:lnTo>
                    <a:pt x="136" y="37"/>
                  </a:lnTo>
                  <a:cubicBezTo>
                    <a:pt x="116" y="29"/>
                    <a:pt x="97" y="25"/>
                    <a:pt x="78" y="25"/>
                  </a:cubicBezTo>
                  <a:cubicBezTo>
                    <a:pt x="64" y="25"/>
                    <a:pt x="52" y="28"/>
                    <a:pt x="44" y="34"/>
                  </a:cubicBezTo>
                  <a:cubicBezTo>
                    <a:pt x="36" y="40"/>
                    <a:pt x="32" y="49"/>
                    <a:pt x="32" y="60"/>
                  </a:cubicBezTo>
                  <a:cubicBezTo>
                    <a:pt x="32" y="69"/>
                    <a:pt x="33" y="75"/>
                    <a:pt x="36" y="81"/>
                  </a:cubicBezTo>
                  <a:cubicBezTo>
                    <a:pt x="39" y="86"/>
                    <a:pt x="44" y="91"/>
                    <a:pt x="51" y="95"/>
                  </a:cubicBezTo>
                  <a:cubicBezTo>
                    <a:pt x="59" y="99"/>
                    <a:pt x="70" y="104"/>
                    <a:pt x="85" y="110"/>
                  </a:cubicBezTo>
                  <a:cubicBezTo>
                    <a:pt x="110" y="119"/>
                    <a:pt x="127" y="128"/>
                    <a:pt x="136" y="138"/>
                  </a:cubicBezTo>
                  <a:cubicBezTo>
                    <a:pt x="145" y="148"/>
                    <a:pt x="150" y="162"/>
                    <a:pt x="150" y="178"/>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1" name="Freeform 62">
              <a:extLst>
                <a:ext uri="{FF2B5EF4-FFF2-40B4-BE49-F238E27FC236}">
                  <a16:creationId xmlns:a16="http://schemas.microsoft.com/office/drawing/2014/main" id="{4763854A-9E11-41CD-B8B9-10BAC094A6A3}"/>
                </a:ext>
              </a:extLst>
            </p:cNvPr>
            <p:cNvSpPr>
              <a:spLocks/>
            </p:cNvSpPr>
            <p:nvPr/>
          </p:nvSpPr>
          <p:spPr bwMode="auto">
            <a:xfrm>
              <a:off x="5872" y="1873"/>
              <a:ext cx="92" cy="122"/>
            </a:xfrm>
            <a:custGeom>
              <a:avLst/>
              <a:gdLst>
                <a:gd name="T0" fmla="*/ 53 w 92"/>
                <a:gd name="T1" fmla="*/ 122 h 122"/>
                <a:gd name="T2" fmla="*/ 39 w 92"/>
                <a:gd name="T3" fmla="*/ 122 h 122"/>
                <a:gd name="T4" fmla="*/ 39 w 92"/>
                <a:gd name="T5" fmla="*/ 12 h 122"/>
                <a:gd name="T6" fmla="*/ 0 w 92"/>
                <a:gd name="T7" fmla="*/ 12 h 122"/>
                <a:gd name="T8" fmla="*/ 0 w 92"/>
                <a:gd name="T9" fmla="*/ 0 h 122"/>
                <a:gd name="T10" fmla="*/ 92 w 92"/>
                <a:gd name="T11" fmla="*/ 0 h 122"/>
                <a:gd name="T12" fmla="*/ 92 w 92"/>
                <a:gd name="T13" fmla="*/ 12 h 122"/>
                <a:gd name="T14" fmla="*/ 53 w 92"/>
                <a:gd name="T15" fmla="*/ 12 h 122"/>
                <a:gd name="T16" fmla="*/ 53 w 92"/>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122">
                  <a:moveTo>
                    <a:pt x="53" y="122"/>
                  </a:moveTo>
                  <a:lnTo>
                    <a:pt x="39" y="122"/>
                  </a:lnTo>
                  <a:lnTo>
                    <a:pt x="39" y="12"/>
                  </a:lnTo>
                  <a:lnTo>
                    <a:pt x="0" y="12"/>
                  </a:lnTo>
                  <a:lnTo>
                    <a:pt x="0" y="0"/>
                  </a:lnTo>
                  <a:lnTo>
                    <a:pt x="92" y="0"/>
                  </a:lnTo>
                  <a:lnTo>
                    <a:pt x="92" y="12"/>
                  </a:lnTo>
                  <a:lnTo>
                    <a:pt x="53" y="12"/>
                  </a:lnTo>
                  <a:lnTo>
                    <a:pt x="53" y="12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2" name="Freeform 63">
              <a:extLst>
                <a:ext uri="{FF2B5EF4-FFF2-40B4-BE49-F238E27FC236}">
                  <a16:creationId xmlns:a16="http://schemas.microsoft.com/office/drawing/2014/main" id="{F6D39624-96C9-44FE-91F7-3FF84FE5C4BB}"/>
                </a:ext>
              </a:extLst>
            </p:cNvPr>
            <p:cNvSpPr>
              <a:spLocks/>
            </p:cNvSpPr>
            <p:nvPr/>
          </p:nvSpPr>
          <p:spPr bwMode="auto">
            <a:xfrm>
              <a:off x="5587" y="2087"/>
              <a:ext cx="39" cy="150"/>
            </a:xfrm>
            <a:custGeom>
              <a:avLst/>
              <a:gdLst>
                <a:gd name="T0" fmla="*/ 0 w 75"/>
                <a:gd name="T1" fmla="*/ 147 h 291"/>
                <a:gd name="T2" fmla="*/ 13 w 75"/>
                <a:gd name="T3" fmla="*/ 66 h 291"/>
                <a:gd name="T4" fmla="*/ 49 w 75"/>
                <a:gd name="T5" fmla="*/ 0 h 291"/>
                <a:gd name="T6" fmla="*/ 75 w 75"/>
                <a:gd name="T7" fmla="*/ 0 h 291"/>
                <a:gd name="T8" fmla="*/ 40 w 75"/>
                <a:gd name="T9" fmla="*/ 69 h 291"/>
                <a:gd name="T10" fmla="*/ 28 w 75"/>
                <a:gd name="T11" fmla="*/ 146 h 291"/>
                <a:gd name="T12" fmla="*/ 40 w 75"/>
                <a:gd name="T13" fmla="*/ 223 h 291"/>
                <a:gd name="T14" fmla="*/ 75 w 75"/>
                <a:gd name="T15" fmla="*/ 291 h 291"/>
                <a:gd name="T16" fmla="*/ 49 w 75"/>
                <a:gd name="T17" fmla="*/ 291 h 291"/>
                <a:gd name="T18" fmla="*/ 13 w 75"/>
                <a:gd name="T19" fmla="*/ 226 h 291"/>
                <a:gd name="T20" fmla="*/ 0 w 75"/>
                <a:gd name="T21" fmla="*/ 147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291">
                  <a:moveTo>
                    <a:pt x="0" y="147"/>
                  </a:moveTo>
                  <a:cubicBezTo>
                    <a:pt x="0" y="118"/>
                    <a:pt x="4" y="91"/>
                    <a:pt x="13" y="66"/>
                  </a:cubicBezTo>
                  <a:cubicBezTo>
                    <a:pt x="21" y="41"/>
                    <a:pt x="33" y="19"/>
                    <a:pt x="49" y="0"/>
                  </a:cubicBezTo>
                  <a:lnTo>
                    <a:pt x="75" y="0"/>
                  </a:lnTo>
                  <a:cubicBezTo>
                    <a:pt x="60" y="21"/>
                    <a:pt x="48" y="44"/>
                    <a:pt x="40" y="69"/>
                  </a:cubicBezTo>
                  <a:cubicBezTo>
                    <a:pt x="32" y="94"/>
                    <a:pt x="28" y="120"/>
                    <a:pt x="28" y="146"/>
                  </a:cubicBezTo>
                  <a:cubicBezTo>
                    <a:pt x="28" y="172"/>
                    <a:pt x="32" y="198"/>
                    <a:pt x="40" y="223"/>
                  </a:cubicBezTo>
                  <a:cubicBezTo>
                    <a:pt x="48" y="248"/>
                    <a:pt x="60" y="270"/>
                    <a:pt x="75" y="291"/>
                  </a:cubicBezTo>
                  <a:lnTo>
                    <a:pt x="49" y="291"/>
                  </a:lnTo>
                  <a:cubicBezTo>
                    <a:pt x="33" y="272"/>
                    <a:pt x="21" y="251"/>
                    <a:pt x="13" y="226"/>
                  </a:cubicBezTo>
                  <a:cubicBezTo>
                    <a:pt x="4" y="201"/>
                    <a:pt x="0" y="175"/>
                    <a:pt x="0" y="147"/>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 name="Freeform 64">
              <a:extLst>
                <a:ext uri="{FF2B5EF4-FFF2-40B4-BE49-F238E27FC236}">
                  <a16:creationId xmlns:a16="http://schemas.microsoft.com/office/drawing/2014/main" id="{96081F47-B509-4129-9DE8-27549560384A}"/>
                </a:ext>
              </a:extLst>
            </p:cNvPr>
            <p:cNvSpPr>
              <a:spLocks/>
            </p:cNvSpPr>
            <p:nvPr/>
          </p:nvSpPr>
          <p:spPr bwMode="auto">
            <a:xfrm>
              <a:off x="5640" y="2086"/>
              <a:ext cx="80" cy="124"/>
            </a:xfrm>
            <a:custGeom>
              <a:avLst/>
              <a:gdLst>
                <a:gd name="T0" fmla="*/ 156 w 156"/>
                <a:gd name="T1" fmla="*/ 241 h 241"/>
                <a:gd name="T2" fmla="*/ 0 w 156"/>
                <a:gd name="T3" fmla="*/ 241 h 241"/>
                <a:gd name="T4" fmla="*/ 0 w 156"/>
                <a:gd name="T5" fmla="*/ 218 h 241"/>
                <a:gd name="T6" fmla="*/ 63 w 156"/>
                <a:gd name="T7" fmla="*/ 155 h 241"/>
                <a:gd name="T8" fmla="*/ 100 w 156"/>
                <a:gd name="T9" fmla="*/ 113 h 241"/>
                <a:gd name="T10" fmla="*/ 114 w 156"/>
                <a:gd name="T11" fmla="*/ 89 h 241"/>
                <a:gd name="T12" fmla="*/ 119 w 156"/>
                <a:gd name="T13" fmla="*/ 64 h 241"/>
                <a:gd name="T14" fmla="*/ 107 w 156"/>
                <a:gd name="T15" fmla="*/ 34 h 241"/>
                <a:gd name="T16" fmla="*/ 75 w 156"/>
                <a:gd name="T17" fmla="*/ 23 h 241"/>
                <a:gd name="T18" fmla="*/ 47 w 156"/>
                <a:gd name="T19" fmla="*/ 28 h 241"/>
                <a:gd name="T20" fmla="*/ 17 w 156"/>
                <a:gd name="T21" fmla="*/ 45 h 241"/>
                <a:gd name="T22" fmla="*/ 3 w 156"/>
                <a:gd name="T23" fmla="*/ 27 h 241"/>
                <a:gd name="T24" fmla="*/ 75 w 156"/>
                <a:gd name="T25" fmla="*/ 0 h 241"/>
                <a:gd name="T26" fmla="*/ 127 w 156"/>
                <a:gd name="T27" fmla="*/ 17 h 241"/>
                <a:gd name="T28" fmla="*/ 146 w 156"/>
                <a:gd name="T29" fmla="*/ 63 h 241"/>
                <a:gd name="T30" fmla="*/ 134 w 156"/>
                <a:gd name="T31" fmla="*/ 108 h 241"/>
                <a:gd name="T32" fmla="*/ 86 w 156"/>
                <a:gd name="T33" fmla="*/ 164 h 241"/>
                <a:gd name="T34" fmla="*/ 34 w 156"/>
                <a:gd name="T35" fmla="*/ 215 h 241"/>
                <a:gd name="T36" fmla="*/ 34 w 156"/>
                <a:gd name="T37" fmla="*/ 216 h 241"/>
                <a:gd name="T38" fmla="*/ 156 w 156"/>
                <a:gd name="T39" fmla="*/ 216 h 241"/>
                <a:gd name="T40" fmla="*/ 156 w 156"/>
                <a:gd name="T41" fmla="*/ 24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6" h="241">
                  <a:moveTo>
                    <a:pt x="156" y="241"/>
                  </a:moveTo>
                  <a:lnTo>
                    <a:pt x="0" y="241"/>
                  </a:lnTo>
                  <a:lnTo>
                    <a:pt x="0" y="218"/>
                  </a:lnTo>
                  <a:lnTo>
                    <a:pt x="63" y="155"/>
                  </a:lnTo>
                  <a:cubicBezTo>
                    <a:pt x="82" y="135"/>
                    <a:pt x="94" y="122"/>
                    <a:pt x="100" y="113"/>
                  </a:cubicBezTo>
                  <a:cubicBezTo>
                    <a:pt x="106" y="105"/>
                    <a:pt x="111" y="97"/>
                    <a:pt x="114" y="89"/>
                  </a:cubicBezTo>
                  <a:cubicBezTo>
                    <a:pt x="117" y="81"/>
                    <a:pt x="119" y="73"/>
                    <a:pt x="119" y="64"/>
                  </a:cubicBezTo>
                  <a:cubicBezTo>
                    <a:pt x="119" y="51"/>
                    <a:pt x="115" y="41"/>
                    <a:pt x="107" y="34"/>
                  </a:cubicBezTo>
                  <a:cubicBezTo>
                    <a:pt x="99" y="26"/>
                    <a:pt x="89" y="23"/>
                    <a:pt x="75" y="23"/>
                  </a:cubicBezTo>
                  <a:cubicBezTo>
                    <a:pt x="65" y="23"/>
                    <a:pt x="56" y="24"/>
                    <a:pt x="47" y="28"/>
                  </a:cubicBezTo>
                  <a:cubicBezTo>
                    <a:pt x="38" y="31"/>
                    <a:pt x="28" y="37"/>
                    <a:pt x="17" y="45"/>
                  </a:cubicBezTo>
                  <a:lnTo>
                    <a:pt x="3" y="27"/>
                  </a:lnTo>
                  <a:cubicBezTo>
                    <a:pt x="25" y="9"/>
                    <a:pt x="49" y="0"/>
                    <a:pt x="75" y="0"/>
                  </a:cubicBezTo>
                  <a:cubicBezTo>
                    <a:pt x="97" y="0"/>
                    <a:pt x="115" y="5"/>
                    <a:pt x="127" y="17"/>
                  </a:cubicBezTo>
                  <a:cubicBezTo>
                    <a:pt x="140" y="28"/>
                    <a:pt x="146" y="44"/>
                    <a:pt x="146" y="63"/>
                  </a:cubicBezTo>
                  <a:cubicBezTo>
                    <a:pt x="146" y="78"/>
                    <a:pt x="142" y="93"/>
                    <a:pt x="134" y="108"/>
                  </a:cubicBezTo>
                  <a:cubicBezTo>
                    <a:pt x="125" y="122"/>
                    <a:pt x="109" y="141"/>
                    <a:pt x="86" y="164"/>
                  </a:cubicBezTo>
                  <a:lnTo>
                    <a:pt x="34" y="215"/>
                  </a:lnTo>
                  <a:lnTo>
                    <a:pt x="34" y="216"/>
                  </a:lnTo>
                  <a:lnTo>
                    <a:pt x="156" y="216"/>
                  </a:lnTo>
                  <a:lnTo>
                    <a:pt x="156" y="24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4" name="Freeform 65">
              <a:extLst>
                <a:ext uri="{FF2B5EF4-FFF2-40B4-BE49-F238E27FC236}">
                  <a16:creationId xmlns:a16="http://schemas.microsoft.com/office/drawing/2014/main" id="{0BC7465C-4B09-41D8-889B-24C5F0FD8C0D}"/>
                </a:ext>
              </a:extLst>
            </p:cNvPr>
            <p:cNvSpPr>
              <a:spLocks noEditPoints="1"/>
            </p:cNvSpPr>
            <p:nvPr/>
          </p:nvSpPr>
          <p:spPr bwMode="auto">
            <a:xfrm>
              <a:off x="5738" y="2085"/>
              <a:ext cx="81" cy="127"/>
            </a:xfrm>
            <a:custGeom>
              <a:avLst/>
              <a:gdLst>
                <a:gd name="T0" fmla="*/ 157 w 157"/>
                <a:gd name="T1" fmla="*/ 123 h 245"/>
                <a:gd name="T2" fmla="*/ 138 w 157"/>
                <a:gd name="T3" fmla="*/ 215 h 245"/>
                <a:gd name="T4" fmla="*/ 78 w 157"/>
                <a:gd name="T5" fmla="*/ 245 h 245"/>
                <a:gd name="T6" fmla="*/ 20 w 157"/>
                <a:gd name="T7" fmla="*/ 214 h 245"/>
                <a:gd name="T8" fmla="*/ 0 w 157"/>
                <a:gd name="T9" fmla="*/ 123 h 245"/>
                <a:gd name="T10" fmla="*/ 19 w 157"/>
                <a:gd name="T11" fmla="*/ 30 h 245"/>
                <a:gd name="T12" fmla="*/ 78 w 157"/>
                <a:gd name="T13" fmla="*/ 0 h 245"/>
                <a:gd name="T14" fmla="*/ 137 w 157"/>
                <a:gd name="T15" fmla="*/ 32 h 245"/>
                <a:gd name="T16" fmla="*/ 157 w 157"/>
                <a:gd name="T17" fmla="*/ 123 h 245"/>
                <a:gd name="T18" fmla="*/ 27 w 157"/>
                <a:gd name="T19" fmla="*/ 123 h 245"/>
                <a:gd name="T20" fmla="*/ 40 w 157"/>
                <a:gd name="T21" fmla="*/ 198 h 245"/>
                <a:gd name="T22" fmla="*/ 78 w 157"/>
                <a:gd name="T23" fmla="*/ 222 h 245"/>
                <a:gd name="T24" fmla="*/ 118 w 157"/>
                <a:gd name="T25" fmla="*/ 198 h 245"/>
                <a:gd name="T26" fmla="*/ 130 w 157"/>
                <a:gd name="T27" fmla="*/ 123 h 245"/>
                <a:gd name="T28" fmla="*/ 118 w 157"/>
                <a:gd name="T29" fmla="*/ 48 h 245"/>
                <a:gd name="T30" fmla="*/ 78 w 157"/>
                <a:gd name="T31" fmla="*/ 24 h 245"/>
                <a:gd name="T32" fmla="*/ 40 w 157"/>
                <a:gd name="T33" fmla="*/ 47 h 245"/>
                <a:gd name="T34" fmla="*/ 27 w 157"/>
                <a:gd name="T35" fmla="*/ 12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7" h="245">
                  <a:moveTo>
                    <a:pt x="157" y="123"/>
                  </a:moveTo>
                  <a:cubicBezTo>
                    <a:pt x="157" y="164"/>
                    <a:pt x="151" y="195"/>
                    <a:pt x="138" y="215"/>
                  </a:cubicBezTo>
                  <a:cubicBezTo>
                    <a:pt x="125" y="235"/>
                    <a:pt x="105" y="245"/>
                    <a:pt x="78" y="245"/>
                  </a:cubicBezTo>
                  <a:cubicBezTo>
                    <a:pt x="53" y="245"/>
                    <a:pt x="33" y="235"/>
                    <a:pt x="20" y="214"/>
                  </a:cubicBezTo>
                  <a:cubicBezTo>
                    <a:pt x="7" y="193"/>
                    <a:pt x="0" y="163"/>
                    <a:pt x="0" y="123"/>
                  </a:cubicBezTo>
                  <a:cubicBezTo>
                    <a:pt x="0" y="81"/>
                    <a:pt x="6" y="50"/>
                    <a:pt x="19" y="30"/>
                  </a:cubicBezTo>
                  <a:cubicBezTo>
                    <a:pt x="32" y="10"/>
                    <a:pt x="52" y="0"/>
                    <a:pt x="78" y="0"/>
                  </a:cubicBezTo>
                  <a:cubicBezTo>
                    <a:pt x="104" y="0"/>
                    <a:pt x="124" y="11"/>
                    <a:pt x="137" y="32"/>
                  </a:cubicBezTo>
                  <a:cubicBezTo>
                    <a:pt x="151" y="53"/>
                    <a:pt x="157" y="83"/>
                    <a:pt x="157" y="123"/>
                  </a:cubicBezTo>
                  <a:close/>
                  <a:moveTo>
                    <a:pt x="27" y="123"/>
                  </a:moveTo>
                  <a:cubicBezTo>
                    <a:pt x="27" y="157"/>
                    <a:pt x="31" y="183"/>
                    <a:pt x="40" y="198"/>
                  </a:cubicBezTo>
                  <a:cubicBezTo>
                    <a:pt x="48" y="214"/>
                    <a:pt x="61" y="222"/>
                    <a:pt x="78" y="222"/>
                  </a:cubicBezTo>
                  <a:cubicBezTo>
                    <a:pt x="96" y="222"/>
                    <a:pt x="110" y="214"/>
                    <a:pt x="118" y="198"/>
                  </a:cubicBezTo>
                  <a:cubicBezTo>
                    <a:pt x="126" y="182"/>
                    <a:pt x="130" y="157"/>
                    <a:pt x="130" y="123"/>
                  </a:cubicBezTo>
                  <a:cubicBezTo>
                    <a:pt x="130" y="88"/>
                    <a:pt x="126" y="63"/>
                    <a:pt x="118" y="48"/>
                  </a:cubicBezTo>
                  <a:cubicBezTo>
                    <a:pt x="110" y="32"/>
                    <a:pt x="96" y="24"/>
                    <a:pt x="78" y="24"/>
                  </a:cubicBezTo>
                  <a:cubicBezTo>
                    <a:pt x="61" y="24"/>
                    <a:pt x="48" y="32"/>
                    <a:pt x="40" y="47"/>
                  </a:cubicBezTo>
                  <a:cubicBezTo>
                    <a:pt x="31" y="63"/>
                    <a:pt x="27" y="88"/>
                    <a:pt x="27" y="123"/>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5" name="Freeform 66">
              <a:extLst>
                <a:ext uri="{FF2B5EF4-FFF2-40B4-BE49-F238E27FC236}">
                  <a16:creationId xmlns:a16="http://schemas.microsoft.com/office/drawing/2014/main" id="{35ABD757-6ED4-44E9-9EAF-5531C1701E7D}"/>
                </a:ext>
              </a:extLst>
            </p:cNvPr>
            <p:cNvSpPr>
              <a:spLocks/>
            </p:cNvSpPr>
            <p:nvPr/>
          </p:nvSpPr>
          <p:spPr bwMode="auto">
            <a:xfrm>
              <a:off x="5836" y="2116"/>
              <a:ext cx="66" cy="96"/>
            </a:xfrm>
            <a:custGeom>
              <a:avLst/>
              <a:gdLst>
                <a:gd name="T0" fmla="*/ 127 w 127"/>
                <a:gd name="T1" fmla="*/ 133 h 185"/>
                <a:gd name="T2" fmla="*/ 108 w 127"/>
                <a:gd name="T3" fmla="*/ 172 h 185"/>
                <a:gd name="T4" fmla="*/ 56 w 127"/>
                <a:gd name="T5" fmla="*/ 185 h 185"/>
                <a:gd name="T6" fmla="*/ 1 w 127"/>
                <a:gd name="T7" fmla="*/ 174 h 185"/>
                <a:gd name="T8" fmla="*/ 1 w 127"/>
                <a:gd name="T9" fmla="*/ 149 h 185"/>
                <a:gd name="T10" fmla="*/ 28 w 127"/>
                <a:gd name="T11" fmla="*/ 159 h 185"/>
                <a:gd name="T12" fmla="*/ 57 w 127"/>
                <a:gd name="T13" fmla="*/ 163 h 185"/>
                <a:gd name="T14" fmla="*/ 89 w 127"/>
                <a:gd name="T15" fmla="*/ 156 h 185"/>
                <a:gd name="T16" fmla="*/ 101 w 127"/>
                <a:gd name="T17" fmla="*/ 136 h 185"/>
                <a:gd name="T18" fmla="*/ 92 w 127"/>
                <a:gd name="T19" fmla="*/ 118 h 185"/>
                <a:gd name="T20" fmla="*/ 57 w 127"/>
                <a:gd name="T21" fmla="*/ 100 h 185"/>
                <a:gd name="T22" fmla="*/ 21 w 127"/>
                <a:gd name="T23" fmla="*/ 84 h 185"/>
                <a:gd name="T24" fmla="*/ 5 w 127"/>
                <a:gd name="T25" fmla="*/ 68 h 185"/>
                <a:gd name="T26" fmla="*/ 0 w 127"/>
                <a:gd name="T27" fmla="*/ 47 h 185"/>
                <a:gd name="T28" fmla="*/ 18 w 127"/>
                <a:gd name="T29" fmla="*/ 13 h 185"/>
                <a:gd name="T30" fmla="*/ 67 w 127"/>
                <a:gd name="T31" fmla="*/ 0 h 185"/>
                <a:gd name="T32" fmla="*/ 123 w 127"/>
                <a:gd name="T33" fmla="*/ 12 h 185"/>
                <a:gd name="T34" fmla="*/ 114 w 127"/>
                <a:gd name="T35" fmla="*/ 34 h 185"/>
                <a:gd name="T36" fmla="*/ 65 w 127"/>
                <a:gd name="T37" fmla="*/ 23 h 185"/>
                <a:gd name="T38" fmla="*/ 36 w 127"/>
                <a:gd name="T39" fmla="*/ 29 h 185"/>
                <a:gd name="T40" fmla="*/ 26 w 127"/>
                <a:gd name="T41" fmla="*/ 46 h 185"/>
                <a:gd name="T42" fmla="*/ 30 w 127"/>
                <a:gd name="T43" fmla="*/ 58 h 185"/>
                <a:gd name="T44" fmla="*/ 42 w 127"/>
                <a:gd name="T45" fmla="*/ 67 h 185"/>
                <a:gd name="T46" fmla="*/ 73 w 127"/>
                <a:gd name="T47" fmla="*/ 81 h 185"/>
                <a:gd name="T48" fmla="*/ 116 w 127"/>
                <a:gd name="T49" fmla="*/ 104 h 185"/>
                <a:gd name="T50" fmla="*/ 127 w 127"/>
                <a:gd name="T51" fmla="*/ 13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7" h="185">
                  <a:moveTo>
                    <a:pt x="127" y="133"/>
                  </a:moveTo>
                  <a:cubicBezTo>
                    <a:pt x="127" y="150"/>
                    <a:pt x="121" y="163"/>
                    <a:pt x="108" y="172"/>
                  </a:cubicBezTo>
                  <a:cubicBezTo>
                    <a:pt x="96" y="181"/>
                    <a:pt x="79" y="185"/>
                    <a:pt x="56" y="185"/>
                  </a:cubicBezTo>
                  <a:cubicBezTo>
                    <a:pt x="33" y="185"/>
                    <a:pt x="14" y="181"/>
                    <a:pt x="1" y="174"/>
                  </a:cubicBezTo>
                  <a:lnTo>
                    <a:pt x="1" y="149"/>
                  </a:lnTo>
                  <a:cubicBezTo>
                    <a:pt x="9" y="153"/>
                    <a:pt x="19" y="157"/>
                    <a:pt x="28" y="159"/>
                  </a:cubicBezTo>
                  <a:cubicBezTo>
                    <a:pt x="38" y="162"/>
                    <a:pt x="48" y="163"/>
                    <a:pt x="57" y="163"/>
                  </a:cubicBezTo>
                  <a:cubicBezTo>
                    <a:pt x="71" y="163"/>
                    <a:pt x="82" y="161"/>
                    <a:pt x="89" y="156"/>
                  </a:cubicBezTo>
                  <a:cubicBezTo>
                    <a:pt x="97" y="152"/>
                    <a:pt x="101" y="145"/>
                    <a:pt x="101" y="136"/>
                  </a:cubicBezTo>
                  <a:cubicBezTo>
                    <a:pt x="101" y="129"/>
                    <a:pt x="98" y="123"/>
                    <a:pt x="92" y="118"/>
                  </a:cubicBezTo>
                  <a:cubicBezTo>
                    <a:pt x="86" y="113"/>
                    <a:pt x="74" y="107"/>
                    <a:pt x="57" y="100"/>
                  </a:cubicBezTo>
                  <a:cubicBezTo>
                    <a:pt x="40" y="94"/>
                    <a:pt x="28" y="89"/>
                    <a:pt x="21" y="84"/>
                  </a:cubicBezTo>
                  <a:cubicBezTo>
                    <a:pt x="14" y="79"/>
                    <a:pt x="9" y="74"/>
                    <a:pt x="5" y="68"/>
                  </a:cubicBezTo>
                  <a:cubicBezTo>
                    <a:pt x="2" y="63"/>
                    <a:pt x="0" y="56"/>
                    <a:pt x="0" y="47"/>
                  </a:cubicBezTo>
                  <a:cubicBezTo>
                    <a:pt x="0" y="33"/>
                    <a:pt x="6" y="21"/>
                    <a:pt x="18" y="13"/>
                  </a:cubicBezTo>
                  <a:cubicBezTo>
                    <a:pt x="30" y="5"/>
                    <a:pt x="46" y="0"/>
                    <a:pt x="67" y="0"/>
                  </a:cubicBezTo>
                  <a:cubicBezTo>
                    <a:pt x="86" y="0"/>
                    <a:pt x="105" y="4"/>
                    <a:pt x="123" y="12"/>
                  </a:cubicBezTo>
                  <a:lnTo>
                    <a:pt x="114" y="34"/>
                  </a:lnTo>
                  <a:cubicBezTo>
                    <a:pt x="96" y="27"/>
                    <a:pt x="79" y="23"/>
                    <a:pt x="65" y="23"/>
                  </a:cubicBezTo>
                  <a:cubicBezTo>
                    <a:pt x="52" y="23"/>
                    <a:pt x="42" y="25"/>
                    <a:pt x="36" y="29"/>
                  </a:cubicBezTo>
                  <a:cubicBezTo>
                    <a:pt x="29" y="33"/>
                    <a:pt x="26" y="39"/>
                    <a:pt x="26" y="46"/>
                  </a:cubicBezTo>
                  <a:cubicBezTo>
                    <a:pt x="26" y="50"/>
                    <a:pt x="27" y="54"/>
                    <a:pt x="30" y="58"/>
                  </a:cubicBezTo>
                  <a:cubicBezTo>
                    <a:pt x="32" y="61"/>
                    <a:pt x="36" y="64"/>
                    <a:pt x="42" y="67"/>
                  </a:cubicBezTo>
                  <a:cubicBezTo>
                    <a:pt x="47" y="70"/>
                    <a:pt x="57" y="75"/>
                    <a:pt x="73" y="81"/>
                  </a:cubicBezTo>
                  <a:cubicBezTo>
                    <a:pt x="94" y="88"/>
                    <a:pt x="108" y="96"/>
                    <a:pt x="116" y="104"/>
                  </a:cubicBezTo>
                  <a:cubicBezTo>
                    <a:pt x="123" y="112"/>
                    <a:pt x="127" y="121"/>
                    <a:pt x="127" y="133"/>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6" name="Freeform 67">
              <a:extLst>
                <a:ext uri="{FF2B5EF4-FFF2-40B4-BE49-F238E27FC236}">
                  <a16:creationId xmlns:a16="http://schemas.microsoft.com/office/drawing/2014/main" id="{0F6D554B-ED1A-42A3-B9E0-C81B5F4FC135}"/>
                </a:ext>
              </a:extLst>
            </p:cNvPr>
            <p:cNvSpPr>
              <a:spLocks/>
            </p:cNvSpPr>
            <p:nvPr/>
          </p:nvSpPr>
          <p:spPr bwMode="auto">
            <a:xfrm>
              <a:off x="5915" y="2087"/>
              <a:ext cx="38" cy="150"/>
            </a:xfrm>
            <a:custGeom>
              <a:avLst/>
              <a:gdLst>
                <a:gd name="T0" fmla="*/ 75 w 75"/>
                <a:gd name="T1" fmla="*/ 147 h 291"/>
                <a:gd name="T2" fmla="*/ 63 w 75"/>
                <a:gd name="T3" fmla="*/ 226 h 291"/>
                <a:gd name="T4" fmla="*/ 26 w 75"/>
                <a:gd name="T5" fmla="*/ 291 h 291"/>
                <a:gd name="T6" fmla="*/ 0 w 75"/>
                <a:gd name="T7" fmla="*/ 291 h 291"/>
                <a:gd name="T8" fmla="*/ 35 w 75"/>
                <a:gd name="T9" fmla="*/ 223 h 291"/>
                <a:gd name="T10" fmla="*/ 47 w 75"/>
                <a:gd name="T11" fmla="*/ 146 h 291"/>
                <a:gd name="T12" fmla="*/ 35 w 75"/>
                <a:gd name="T13" fmla="*/ 69 h 291"/>
                <a:gd name="T14" fmla="*/ 0 w 75"/>
                <a:gd name="T15" fmla="*/ 0 h 291"/>
                <a:gd name="T16" fmla="*/ 26 w 75"/>
                <a:gd name="T17" fmla="*/ 0 h 291"/>
                <a:gd name="T18" fmla="*/ 63 w 75"/>
                <a:gd name="T19" fmla="*/ 66 h 291"/>
                <a:gd name="T20" fmla="*/ 75 w 75"/>
                <a:gd name="T21" fmla="*/ 147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291">
                  <a:moveTo>
                    <a:pt x="75" y="147"/>
                  </a:moveTo>
                  <a:cubicBezTo>
                    <a:pt x="75" y="175"/>
                    <a:pt x="71" y="202"/>
                    <a:pt x="63" y="226"/>
                  </a:cubicBezTo>
                  <a:cubicBezTo>
                    <a:pt x="54" y="251"/>
                    <a:pt x="42" y="272"/>
                    <a:pt x="26" y="291"/>
                  </a:cubicBezTo>
                  <a:lnTo>
                    <a:pt x="0" y="291"/>
                  </a:lnTo>
                  <a:cubicBezTo>
                    <a:pt x="15" y="270"/>
                    <a:pt x="27" y="248"/>
                    <a:pt x="35" y="223"/>
                  </a:cubicBezTo>
                  <a:cubicBezTo>
                    <a:pt x="43" y="198"/>
                    <a:pt x="47" y="172"/>
                    <a:pt x="47" y="146"/>
                  </a:cubicBezTo>
                  <a:cubicBezTo>
                    <a:pt x="47" y="120"/>
                    <a:pt x="43" y="94"/>
                    <a:pt x="35" y="69"/>
                  </a:cubicBezTo>
                  <a:cubicBezTo>
                    <a:pt x="27" y="44"/>
                    <a:pt x="16" y="21"/>
                    <a:pt x="0" y="0"/>
                  </a:cubicBezTo>
                  <a:lnTo>
                    <a:pt x="26" y="0"/>
                  </a:lnTo>
                  <a:cubicBezTo>
                    <a:pt x="42" y="19"/>
                    <a:pt x="54" y="41"/>
                    <a:pt x="63" y="66"/>
                  </a:cubicBezTo>
                  <a:cubicBezTo>
                    <a:pt x="71" y="91"/>
                    <a:pt x="75" y="118"/>
                    <a:pt x="75" y="147"/>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78" name="TextBox 77">
            <a:extLst>
              <a:ext uri="{FF2B5EF4-FFF2-40B4-BE49-F238E27FC236}">
                <a16:creationId xmlns:a16="http://schemas.microsoft.com/office/drawing/2014/main" id="{DEF772B7-A02D-4BD2-8ED4-8F1207772872}"/>
              </a:ext>
            </a:extLst>
          </p:cNvPr>
          <p:cNvSpPr txBox="1"/>
          <p:nvPr/>
        </p:nvSpPr>
        <p:spPr>
          <a:xfrm>
            <a:off x="668552" y="567919"/>
            <a:ext cx="10666198" cy="2523768"/>
          </a:xfrm>
          <a:prstGeom prst="rect">
            <a:avLst/>
          </a:prstGeom>
          <a:noFill/>
        </p:spPr>
        <p:txBody>
          <a:bodyPr wrap="square" rtlCol="0">
            <a:spAutoFit/>
          </a:bodyPr>
          <a:lstStyle/>
          <a:p>
            <a:r>
              <a:rPr lang="en-GB" sz="3600" dirty="0">
                <a:solidFill>
                  <a:srgbClr val="C00000"/>
                </a:solidFill>
                <a:latin typeface="Segoe UI Light" panose="020B0502040204020203" pitchFamily="34" charset="0"/>
                <a:ea typeface="Open Sans Light" panose="020B0306030504020204" pitchFamily="34" charset="0"/>
                <a:cs typeface="Segoe UI Light" panose="020B0502040204020203" pitchFamily="34" charset="0"/>
              </a:rPr>
              <a:t>Trial structure</a:t>
            </a:r>
          </a:p>
          <a:p>
            <a:endParaRPr lang="en-GB" sz="1400" dirty="0">
              <a:solidFill>
                <a:srgbClr val="C00000"/>
              </a:solidFill>
              <a:latin typeface="Segoe UI Light" panose="020B0502040204020203" pitchFamily="34" charset="0"/>
              <a:ea typeface="Open Sans Light" panose="020B0306030504020204" pitchFamily="34" charset="0"/>
              <a:cs typeface="Segoe UI Light" panose="020B0502040204020203" pitchFamily="34" charset="0"/>
            </a:endParaRPr>
          </a:p>
          <a:p>
            <a:r>
              <a:rPr lang="en-GB" dirty="0">
                <a:solidFill>
                  <a:schemeClr val="bg2">
                    <a:lumMod val="25000"/>
                  </a:schemeClr>
                </a:solidFill>
                <a:latin typeface="Segoe UI Light" panose="020B0502040204020203" pitchFamily="34" charset="0"/>
                <a:ea typeface="Open Sans Light" panose="020B0306030504020204" pitchFamily="34" charset="0"/>
                <a:cs typeface="Segoe UI Light" panose="020B0502040204020203" pitchFamily="34" charset="0"/>
              </a:rPr>
              <a:t>On each trial, subjects will first plan a sequence of moves before entering them and then seeing the state sequence and terminal state outcome</a:t>
            </a:r>
          </a:p>
          <a:p>
            <a:endParaRPr lang="en-GB" dirty="0">
              <a:solidFill>
                <a:schemeClr val="bg2">
                  <a:lumMod val="25000"/>
                </a:schemeClr>
              </a:solidFill>
              <a:latin typeface="Segoe UI Light" panose="020B0502040204020203" pitchFamily="34" charset="0"/>
              <a:ea typeface="Open Sans Light" panose="020B0306030504020204" pitchFamily="34" charset="0"/>
              <a:cs typeface="Segoe UI Light" panose="020B0502040204020203" pitchFamily="34" charset="0"/>
            </a:endParaRPr>
          </a:p>
          <a:p>
            <a:r>
              <a:rPr lang="en-GB" dirty="0">
                <a:solidFill>
                  <a:schemeClr val="bg2">
                    <a:lumMod val="25000"/>
                  </a:schemeClr>
                </a:solidFill>
                <a:latin typeface="Segoe UI Light" panose="020B0502040204020203" pitchFamily="34" charset="0"/>
                <a:ea typeface="Open Sans Light" panose="020B0306030504020204" pitchFamily="34" charset="0"/>
                <a:cs typeface="Segoe UI Light" panose="020B0502040204020203" pitchFamily="34" charset="0"/>
              </a:rPr>
              <a:t>Replay analyses will focus on the planning and rest periods</a:t>
            </a:r>
          </a:p>
          <a:p>
            <a:endParaRPr lang="en-GB" dirty="0">
              <a:latin typeface="Open Sans Light" panose="020B0306030504020204" pitchFamily="34" charset="0"/>
              <a:ea typeface="Open Sans Light" panose="020B0306030504020204" pitchFamily="34" charset="0"/>
              <a:cs typeface="Open Sans Light" panose="020B0306030504020204" pitchFamily="34" charset="0"/>
            </a:endParaRPr>
          </a:p>
          <a:p>
            <a:endParaRPr lang="en-GB"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872568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Box 77">
            <a:extLst>
              <a:ext uri="{FF2B5EF4-FFF2-40B4-BE49-F238E27FC236}">
                <a16:creationId xmlns:a16="http://schemas.microsoft.com/office/drawing/2014/main" id="{DEF772B7-A02D-4BD2-8ED4-8F1207772872}"/>
              </a:ext>
            </a:extLst>
          </p:cNvPr>
          <p:cNvSpPr txBox="1"/>
          <p:nvPr/>
        </p:nvSpPr>
        <p:spPr>
          <a:xfrm>
            <a:off x="668552" y="567919"/>
            <a:ext cx="10666198" cy="4185761"/>
          </a:xfrm>
          <a:prstGeom prst="rect">
            <a:avLst/>
          </a:prstGeom>
          <a:noFill/>
        </p:spPr>
        <p:txBody>
          <a:bodyPr wrap="square" rtlCol="0">
            <a:spAutoFit/>
          </a:bodyPr>
          <a:lstStyle/>
          <a:p>
            <a:r>
              <a:rPr lang="en-GB" sz="3600" dirty="0">
                <a:solidFill>
                  <a:srgbClr val="C00000"/>
                </a:solidFill>
                <a:latin typeface="Segoe UI Light" panose="020B0502040204020203" pitchFamily="34" charset="0"/>
                <a:ea typeface="Open Sans Light" panose="020B0306030504020204" pitchFamily="34" charset="0"/>
                <a:cs typeface="Segoe UI Light" panose="020B0502040204020203" pitchFamily="34" charset="0"/>
              </a:rPr>
              <a:t>Separation of rest and planning</a:t>
            </a:r>
          </a:p>
          <a:p>
            <a:endParaRPr lang="en-GB" sz="1400" dirty="0">
              <a:solidFill>
                <a:srgbClr val="C00000"/>
              </a:solidFill>
              <a:latin typeface="Segoe UI Light" panose="020B0502040204020203" pitchFamily="34" charset="0"/>
              <a:ea typeface="Open Sans Light" panose="020B0306030504020204" pitchFamily="34" charset="0"/>
              <a:cs typeface="Segoe UI Light" panose="020B0502040204020203" pitchFamily="34" charset="0"/>
            </a:endParaRPr>
          </a:p>
          <a:p>
            <a:r>
              <a:rPr lang="en-GB" dirty="0">
                <a:solidFill>
                  <a:schemeClr val="bg2">
                    <a:lumMod val="25000"/>
                  </a:schemeClr>
                </a:solidFill>
                <a:latin typeface="Segoe UI Light" panose="020B0502040204020203" pitchFamily="34" charset="0"/>
                <a:ea typeface="Open Sans Light" panose="020B0306030504020204" pitchFamily="34" charset="0"/>
                <a:cs typeface="Segoe UI Light" panose="020B0502040204020203" pitchFamily="34" charset="0"/>
              </a:rPr>
              <a:t>To separate rest from planning periods, we need to attempt to prevent subjects from planning before the trial starts</a:t>
            </a:r>
          </a:p>
          <a:p>
            <a:endParaRPr lang="en-GB" dirty="0">
              <a:solidFill>
                <a:schemeClr val="bg2">
                  <a:lumMod val="25000"/>
                </a:schemeClr>
              </a:solidFill>
              <a:latin typeface="Segoe UI Light" panose="020B0502040204020203" pitchFamily="34" charset="0"/>
              <a:ea typeface="Open Sans Light" panose="020B0306030504020204" pitchFamily="34" charset="0"/>
              <a:cs typeface="Segoe UI Light" panose="020B0502040204020203" pitchFamily="34" charset="0"/>
            </a:endParaRPr>
          </a:p>
          <a:p>
            <a:r>
              <a:rPr lang="en-GB" dirty="0">
                <a:solidFill>
                  <a:schemeClr val="bg2">
                    <a:lumMod val="25000"/>
                  </a:schemeClr>
                </a:solidFill>
                <a:latin typeface="Segoe UI Light" panose="020B0502040204020203" pitchFamily="34" charset="0"/>
                <a:ea typeface="Open Sans Light" panose="020B0306030504020204" pitchFamily="34" charset="0"/>
                <a:cs typeface="Segoe UI Light" panose="020B0502040204020203" pitchFamily="34" charset="0"/>
              </a:rPr>
              <a:t>Methods we have considered include adding a large reward to a random terminal state on some trials (subjects would be informed of the highly rewarded state when starting the trial) – this would mean that plans would be dependent on the presence of this reward, which is not known until the trial begins</a:t>
            </a:r>
          </a:p>
          <a:p>
            <a:endParaRPr lang="en-GB" dirty="0">
              <a:solidFill>
                <a:schemeClr val="bg2">
                  <a:lumMod val="25000"/>
                </a:schemeClr>
              </a:solidFill>
              <a:latin typeface="Segoe UI Light" panose="020B0502040204020203" pitchFamily="34" charset="0"/>
              <a:ea typeface="Open Sans Light" panose="020B0306030504020204" pitchFamily="34" charset="0"/>
              <a:cs typeface="Segoe UI Light" panose="020B0502040204020203" pitchFamily="34" charset="0"/>
            </a:endParaRPr>
          </a:p>
          <a:p>
            <a:r>
              <a:rPr lang="en-GB" dirty="0">
                <a:solidFill>
                  <a:schemeClr val="bg2">
                    <a:lumMod val="25000"/>
                  </a:schemeClr>
                </a:solidFill>
                <a:latin typeface="Segoe UI Light" panose="020B0502040204020203" pitchFamily="34" charset="0"/>
                <a:ea typeface="Open Sans Light" panose="020B0306030504020204" pitchFamily="34" charset="0"/>
                <a:cs typeface="Segoe UI Light" panose="020B0502040204020203" pitchFamily="34" charset="0"/>
              </a:rPr>
              <a:t>Another option would be to remove transitions from the tree on random trials</a:t>
            </a:r>
          </a:p>
          <a:p>
            <a:endParaRPr lang="en-GB" dirty="0">
              <a:solidFill>
                <a:schemeClr val="bg2">
                  <a:lumMod val="25000"/>
                </a:schemeClr>
              </a:solidFill>
              <a:latin typeface="Segoe UI Light" panose="020B0502040204020203" pitchFamily="34" charset="0"/>
              <a:ea typeface="Open Sans Light" panose="020B0306030504020204" pitchFamily="34" charset="0"/>
              <a:cs typeface="Segoe UI Light" panose="020B0502040204020203" pitchFamily="34" charset="0"/>
            </a:endParaRPr>
          </a:p>
          <a:p>
            <a:r>
              <a:rPr lang="en-GB" dirty="0">
                <a:solidFill>
                  <a:schemeClr val="bg2">
                    <a:lumMod val="25000"/>
                  </a:schemeClr>
                </a:solidFill>
                <a:latin typeface="Segoe UI Light" panose="020B0502040204020203" pitchFamily="34" charset="0"/>
                <a:ea typeface="Open Sans Light" panose="020B0306030504020204" pitchFamily="34" charset="0"/>
                <a:cs typeface="Segoe UI Light" panose="020B0502040204020203" pitchFamily="34" charset="0"/>
              </a:rPr>
              <a:t>Alternatively, non-decision trials (following slide) may help address this problem</a:t>
            </a:r>
          </a:p>
          <a:p>
            <a:endParaRPr lang="en-GB" dirty="0">
              <a:latin typeface="Open Sans Light" panose="020B0306030504020204" pitchFamily="34" charset="0"/>
              <a:ea typeface="Open Sans Light" panose="020B0306030504020204" pitchFamily="34" charset="0"/>
              <a:cs typeface="Open Sans Light" panose="020B0306030504020204" pitchFamily="34" charset="0"/>
            </a:endParaRPr>
          </a:p>
          <a:p>
            <a:endParaRPr lang="en-GB"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423899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Box 77">
            <a:extLst>
              <a:ext uri="{FF2B5EF4-FFF2-40B4-BE49-F238E27FC236}">
                <a16:creationId xmlns:a16="http://schemas.microsoft.com/office/drawing/2014/main" id="{DEF772B7-A02D-4BD2-8ED4-8F1207772872}"/>
              </a:ext>
            </a:extLst>
          </p:cNvPr>
          <p:cNvSpPr txBox="1"/>
          <p:nvPr/>
        </p:nvSpPr>
        <p:spPr>
          <a:xfrm>
            <a:off x="668552" y="567919"/>
            <a:ext cx="10666198" cy="2800767"/>
          </a:xfrm>
          <a:prstGeom prst="rect">
            <a:avLst/>
          </a:prstGeom>
          <a:noFill/>
        </p:spPr>
        <p:txBody>
          <a:bodyPr wrap="square" rtlCol="0">
            <a:spAutoFit/>
          </a:bodyPr>
          <a:lstStyle/>
          <a:p>
            <a:r>
              <a:rPr lang="en-GB" sz="3600" dirty="0">
                <a:solidFill>
                  <a:srgbClr val="C00000"/>
                </a:solidFill>
                <a:latin typeface="Segoe UI Light" panose="020B0502040204020203" pitchFamily="34" charset="0"/>
                <a:ea typeface="Open Sans Light" panose="020B0306030504020204" pitchFamily="34" charset="0"/>
                <a:cs typeface="Segoe UI Light" panose="020B0502040204020203" pitchFamily="34" charset="0"/>
              </a:rPr>
              <a:t>Decision-free trials</a:t>
            </a:r>
          </a:p>
          <a:p>
            <a:endParaRPr lang="en-GB" sz="1400" dirty="0">
              <a:solidFill>
                <a:srgbClr val="C00000"/>
              </a:solidFill>
              <a:latin typeface="Segoe UI Light" panose="020B0502040204020203" pitchFamily="34" charset="0"/>
              <a:ea typeface="Open Sans Light" panose="020B0306030504020204" pitchFamily="34" charset="0"/>
              <a:cs typeface="Segoe UI Light" panose="020B0502040204020203" pitchFamily="34" charset="0"/>
            </a:endParaRPr>
          </a:p>
          <a:p>
            <a:r>
              <a:rPr lang="en-GB" dirty="0">
                <a:solidFill>
                  <a:schemeClr val="bg2">
                    <a:lumMod val="25000"/>
                  </a:schemeClr>
                </a:solidFill>
                <a:latin typeface="Segoe UI Light" panose="020B0502040204020203" pitchFamily="34" charset="0"/>
                <a:ea typeface="Open Sans Light" panose="020B0306030504020204" pitchFamily="34" charset="0"/>
                <a:cs typeface="Segoe UI Light" panose="020B0502040204020203" pitchFamily="34" charset="0"/>
              </a:rPr>
              <a:t>On some trials, subjects will not plan sequences but will instead be shown the outcome associated with a random terminal state without the sequences leading to it</a:t>
            </a:r>
          </a:p>
          <a:p>
            <a:endParaRPr lang="en-GB" dirty="0">
              <a:solidFill>
                <a:schemeClr val="bg2">
                  <a:lumMod val="25000"/>
                </a:schemeClr>
              </a:solidFill>
              <a:latin typeface="Segoe UI Light" panose="020B0502040204020203" pitchFamily="34" charset="0"/>
              <a:ea typeface="Open Sans Light" panose="020B0306030504020204" pitchFamily="34" charset="0"/>
              <a:cs typeface="Segoe UI Light" panose="020B0502040204020203" pitchFamily="34" charset="0"/>
            </a:endParaRPr>
          </a:p>
          <a:p>
            <a:r>
              <a:rPr lang="en-GB" dirty="0">
                <a:solidFill>
                  <a:schemeClr val="bg2">
                    <a:lumMod val="25000"/>
                  </a:schemeClr>
                </a:solidFill>
                <a:latin typeface="Segoe UI Light" panose="020B0502040204020203" pitchFamily="34" charset="0"/>
                <a:ea typeface="Open Sans Light" panose="020B0306030504020204" pitchFamily="34" charset="0"/>
                <a:cs typeface="Segoe UI Light" panose="020B0502040204020203" pitchFamily="34" charset="0"/>
              </a:rPr>
              <a:t>This will allow us to avoid the exploration issue to some extent, as subjects are unlikely to explore trajectories with low rewards and would hence be unlikely to experience shocks in these states</a:t>
            </a:r>
          </a:p>
          <a:p>
            <a:endParaRPr lang="en-GB" dirty="0">
              <a:latin typeface="Segoe UI Light" panose="020B0502040204020203" pitchFamily="34" charset="0"/>
              <a:ea typeface="Open Sans Light" panose="020B0306030504020204" pitchFamily="34" charset="0"/>
              <a:cs typeface="Segoe UI Light" panose="020B0502040204020203" pitchFamily="34" charset="0"/>
            </a:endParaRPr>
          </a:p>
          <a:p>
            <a:endParaRPr lang="en-GB" dirty="0">
              <a:latin typeface="Segoe UI Light" panose="020B0502040204020203" pitchFamily="34" charset="0"/>
              <a:ea typeface="Open Sans Light" panose="020B0306030504020204" pitchFamily="34" charset="0"/>
              <a:cs typeface="Segoe UI Light" panose="020B0502040204020203" pitchFamily="34" charset="0"/>
            </a:endParaRPr>
          </a:p>
        </p:txBody>
      </p:sp>
      <p:pic>
        <p:nvPicPr>
          <p:cNvPr id="5" name="Graphic 4">
            <a:extLst>
              <a:ext uri="{FF2B5EF4-FFF2-40B4-BE49-F238E27FC236}">
                <a16:creationId xmlns:a16="http://schemas.microsoft.com/office/drawing/2014/main" id="{4E559907-3722-4B3B-ADA7-05C788F0E3E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20301" y="3368686"/>
            <a:ext cx="6362700" cy="1952625"/>
          </a:xfrm>
          <a:prstGeom prst="rect">
            <a:avLst/>
          </a:prstGeom>
        </p:spPr>
      </p:pic>
    </p:spTree>
    <p:extLst>
      <p:ext uri="{BB962C8B-B14F-4D97-AF65-F5344CB8AC3E}">
        <p14:creationId xmlns:p14="http://schemas.microsoft.com/office/powerpoint/2010/main" val="2270140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37014</TotalTime>
  <Words>688</Words>
  <Application>Microsoft Office PowerPoint</Application>
  <PresentationFormat>Widescreen</PresentationFormat>
  <Paragraphs>72</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Open Sans Light</vt:lpstr>
      <vt:lpstr>Segoe UI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Toby</dc:creator>
  <cp:lastModifiedBy>Wise, Toby</cp:lastModifiedBy>
  <cp:revision>466</cp:revision>
  <dcterms:created xsi:type="dcterms:W3CDTF">2016-02-07T23:19:01Z</dcterms:created>
  <dcterms:modified xsi:type="dcterms:W3CDTF">2018-03-27T21:04:25Z</dcterms:modified>
</cp:coreProperties>
</file>