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98" r:id="rId3"/>
    <p:sldId id="384" r:id="rId4"/>
    <p:sldId id="336" r:id="rId5"/>
    <p:sldId id="382" r:id="rId6"/>
    <p:sldId id="386" r:id="rId7"/>
    <p:sldId id="387" r:id="rId8"/>
    <p:sldId id="389" r:id="rId9"/>
    <p:sldId id="391" r:id="rId10"/>
    <p:sldId id="376" r:id="rId11"/>
    <p:sldId id="380" r:id="rId12"/>
    <p:sldId id="377" r:id="rId13"/>
    <p:sldId id="38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9100"/>
    <a:srgbClr val="B4B4B4"/>
    <a:srgbClr val="C87200"/>
    <a:srgbClr val="DAA600"/>
    <a:srgbClr val="2E75B6"/>
    <a:srgbClr val="76AB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28" autoAdjust="0"/>
    <p:restoredTop sz="96437" autoAdjust="0"/>
  </p:normalViewPr>
  <p:slideViewPr>
    <p:cSldViewPr snapToGrid="0">
      <p:cViewPr>
        <p:scale>
          <a:sx n="75" d="100"/>
          <a:sy n="75" d="100"/>
        </p:scale>
        <p:origin x="72" y="246"/>
      </p:cViewPr>
      <p:guideLst>
        <p:guide orient="horz" pos="2160"/>
        <p:guide pos="3840"/>
      </p:guideLst>
    </p:cSldViewPr>
  </p:slideViewPr>
  <p:outlineViewPr>
    <p:cViewPr>
      <p:scale>
        <a:sx n="50" d="100"/>
        <a:sy n="50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28043A-EE7E-49FE-8771-C713A5D451AA}" type="datetimeFigureOut">
              <a:rPr lang="en-GB" smtClean="0"/>
              <a:t>22/03/2018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CBAB2B-5A0E-4D82-B768-AF5B516F20F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41940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CBAB2B-5A0E-4D82-B768-AF5B516F20F5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15415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776EE-2C49-4524-B8E7-CD9FB8B97EFC}" type="datetimeFigureOut">
              <a:rPr lang="en-GB" smtClean="0"/>
              <a:t>22/03/2018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67338-D74E-40D4-A5AE-0DC87AA6DCF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05941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776EE-2C49-4524-B8E7-CD9FB8B97EFC}" type="datetimeFigureOut">
              <a:rPr lang="en-GB" smtClean="0"/>
              <a:t>22/03/2018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67338-D74E-40D4-A5AE-0DC87AA6DCF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44217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776EE-2C49-4524-B8E7-CD9FB8B97EFC}" type="datetimeFigureOut">
              <a:rPr lang="en-GB" smtClean="0"/>
              <a:t>22/03/2018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67338-D74E-40D4-A5AE-0DC87AA6DCF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79224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776EE-2C49-4524-B8E7-CD9FB8B97EFC}" type="datetimeFigureOut">
              <a:rPr lang="en-GB" smtClean="0"/>
              <a:t>22/03/2018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67338-D74E-40D4-A5AE-0DC87AA6DCF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4474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776EE-2C49-4524-B8E7-CD9FB8B97EFC}" type="datetimeFigureOut">
              <a:rPr lang="en-GB" smtClean="0"/>
              <a:t>22/03/2018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67338-D74E-40D4-A5AE-0DC87AA6DCF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94651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776EE-2C49-4524-B8E7-CD9FB8B97EFC}" type="datetimeFigureOut">
              <a:rPr lang="en-GB" smtClean="0"/>
              <a:t>22/03/2018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67338-D74E-40D4-A5AE-0DC87AA6DCF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03920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776EE-2C49-4524-B8E7-CD9FB8B97EFC}" type="datetimeFigureOut">
              <a:rPr lang="en-GB" smtClean="0"/>
              <a:t>22/03/2018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67338-D74E-40D4-A5AE-0DC87AA6DCF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52629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776EE-2C49-4524-B8E7-CD9FB8B97EFC}" type="datetimeFigureOut">
              <a:rPr lang="en-GB" smtClean="0"/>
              <a:t>22/03/2018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67338-D74E-40D4-A5AE-0DC87AA6DCF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88472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776EE-2C49-4524-B8E7-CD9FB8B97EFC}" type="datetimeFigureOut">
              <a:rPr lang="en-GB" smtClean="0"/>
              <a:t>22/03/2018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67338-D74E-40D4-A5AE-0DC87AA6DCF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06862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776EE-2C49-4524-B8E7-CD9FB8B97EFC}" type="datetimeFigureOut">
              <a:rPr lang="en-GB" smtClean="0"/>
              <a:t>22/03/2018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67338-D74E-40D4-A5AE-0DC87AA6DCF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8397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776EE-2C49-4524-B8E7-CD9FB8B97EFC}" type="datetimeFigureOut">
              <a:rPr lang="en-GB" smtClean="0"/>
              <a:t>22/03/2018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67338-D74E-40D4-A5AE-0DC87AA6DCF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02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7776EE-2C49-4524-B8E7-CD9FB8B97EFC}" type="datetimeFigureOut">
              <a:rPr lang="en-GB" smtClean="0"/>
              <a:t>22/03/2018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A67338-D74E-40D4-A5AE-0DC87AA6DCF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48022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57374" y="2902121"/>
            <a:ext cx="8601076" cy="2439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>
                <a:solidFill>
                  <a:srgbClr val="C00000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Replay in aversive environments</a:t>
            </a:r>
          </a:p>
          <a:p>
            <a:pPr algn="ctr"/>
            <a:endParaRPr lang="en-GB" sz="2000" dirty="0">
              <a:solidFill>
                <a:srgbClr val="C00000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algn="ctr"/>
            <a:r>
              <a:rPr lang="en-GB" sz="2000" dirty="0">
                <a:solidFill>
                  <a:schemeClr val="bg2">
                    <a:lumMod val="2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Toby Wise, Yunzhe Liu, Helen Schmidt &amp; Ray Dolan</a:t>
            </a:r>
          </a:p>
          <a:p>
            <a:pPr algn="ctr"/>
            <a:endParaRPr lang="en-GB" sz="2000" dirty="0">
              <a:solidFill>
                <a:schemeClr val="bg2">
                  <a:lumMod val="25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algn="ctr">
              <a:spcAft>
                <a:spcPts val="600"/>
              </a:spcAft>
            </a:pPr>
            <a:r>
              <a:rPr lang="en-GB" sz="2000" dirty="0">
                <a:solidFill>
                  <a:schemeClr val="bg1">
                    <a:lumMod val="6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Project presentation</a:t>
            </a:r>
          </a:p>
          <a:p>
            <a:pPr algn="ctr">
              <a:spcAft>
                <a:spcPts val="600"/>
              </a:spcAft>
            </a:pPr>
            <a:r>
              <a:rPr lang="en-GB" sz="2000" dirty="0">
                <a:solidFill>
                  <a:schemeClr val="bg1">
                    <a:lumMod val="6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23 / 3 / 18</a:t>
            </a:r>
          </a:p>
          <a:p>
            <a:endParaRPr lang="en-GB" sz="1050" dirty="0">
              <a:solidFill>
                <a:srgbClr val="C00000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3017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8551" y="567919"/>
            <a:ext cx="10885273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C00000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Training</a:t>
            </a:r>
          </a:p>
          <a:p>
            <a:endParaRPr lang="en-GB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GB" sz="2400" b="0" dirty="0">
                <a:solidFill>
                  <a:schemeClr val="bg2">
                    <a:lumMod val="2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Subjects will be trained on the task in separate sessions prior to scanning, without rewards and punishment</a:t>
            </a:r>
          </a:p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GB" sz="2400" dirty="0">
                <a:solidFill>
                  <a:schemeClr val="bg2">
                    <a:lumMod val="2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The task in the scanner will only require learning about rewards and punishments – not the transition matrix itself</a:t>
            </a:r>
            <a:endParaRPr lang="en-GB" b="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endParaRPr lang="en-GB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5133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0F6886C-D0B4-4031-9192-B98D432B566A}"/>
              </a:ext>
            </a:extLst>
          </p:cNvPr>
          <p:cNvSpPr txBox="1"/>
          <p:nvPr/>
        </p:nvSpPr>
        <p:spPr>
          <a:xfrm>
            <a:off x="668551" y="567919"/>
            <a:ext cx="10885273" cy="710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C00000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Experiment timeline</a:t>
            </a:r>
          </a:p>
          <a:p>
            <a:endParaRPr lang="en-GB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342900" indent="-34290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bg2">
                    <a:lumMod val="2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Day 1</a:t>
            </a:r>
          </a:p>
          <a:p>
            <a:pPr marL="800100" lvl="1" indent="-34290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000" b="0" dirty="0">
                <a:solidFill>
                  <a:schemeClr val="bg2">
                    <a:lumMod val="2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Training on the task (~45 minutes)</a:t>
            </a:r>
          </a:p>
          <a:p>
            <a:pPr marL="800100" lvl="1" indent="-34290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bg2">
                    <a:lumMod val="2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Questionnaires (~15 minutes)</a:t>
            </a:r>
            <a:endParaRPr lang="en-GB" sz="2000" b="0" dirty="0">
              <a:solidFill>
                <a:schemeClr val="bg2">
                  <a:lumMod val="25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342900" indent="-34290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bg2">
                    <a:lumMod val="2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Day 2</a:t>
            </a:r>
          </a:p>
          <a:p>
            <a:pPr marL="800100" lvl="1" indent="-34290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000" b="0" dirty="0">
                <a:solidFill>
                  <a:schemeClr val="bg2">
                    <a:lumMod val="2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Re-familiarisation with the task outside the scanner (~30 minutes)</a:t>
            </a:r>
          </a:p>
          <a:p>
            <a:pPr marL="800100" lvl="1" indent="-34290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bg2">
                    <a:lumMod val="2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Functional localiser (~20 minutes)</a:t>
            </a:r>
          </a:p>
          <a:p>
            <a:pPr marL="800100" lvl="1" indent="-34290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000" b="0" dirty="0">
                <a:solidFill>
                  <a:schemeClr val="bg2">
                    <a:lumMod val="2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Task in the scanner </a:t>
            </a:r>
            <a:r>
              <a:rPr lang="en-GB" sz="2000" dirty="0">
                <a:solidFill>
                  <a:schemeClr val="bg2">
                    <a:lumMod val="2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(~70 minutes)</a:t>
            </a:r>
          </a:p>
          <a:p>
            <a:pPr marL="800100" lvl="1" indent="-34290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bg2">
                    <a:lumMod val="2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Questionnaires (~5 minutes)</a:t>
            </a:r>
          </a:p>
          <a:p>
            <a:pPr marL="800100" lvl="1" indent="-34290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GB" sz="2400" dirty="0">
              <a:solidFill>
                <a:schemeClr val="bg2">
                  <a:lumMod val="25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endParaRPr lang="en-GB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598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8551" y="567919"/>
            <a:ext cx="10885273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C00000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MEG analyses</a:t>
            </a:r>
          </a:p>
          <a:p>
            <a:endParaRPr lang="en-GB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GB" sz="2400" dirty="0">
                <a:solidFill>
                  <a:schemeClr val="bg2">
                    <a:lumMod val="2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Data will be analysed as in previous experiments to detect evidence of forward &amp; reverse replay during planning and rest</a:t>
            </a:r>
            <a:endParaRPr lang="en-GB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GB" sz="2400" dirty="0">
                <a:solidFill>
                  <a:schemeClr val="bg2">
                    <a:lumMod val="2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This involves training a classifier on data from the functional localiser and using this to decode state reactivation</a:t>
            </a:r>
          </a:p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GB" sz="2400" dirty="0">
                <a:solidFill>
                  <a:schemeClr val="bg2">
                    <a:lumMod val="2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This can be used to create a state X time matrix, where we can look for replay events</a:t>
            </a:r>
          </a:p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GB" sz="2400" dirty="0">
                <a:solidFill>
                  <a:schemeClr val="bg2">
                    <a:lumMod val="2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Replay intensity will be correlated with self-report measures of worry and rumination</a:t>
            </a:r>
          </a:p>
        </p:txBody>
      </p:sp>
    </p:spTree>
    <p:extLst>
      <p:ext uri="{BB962C8B-B14F-4D97-AF65-F5344CB8AC3E}">
        <p14:creationId xmlns:p14="http://schemas.microsoft.com/office/powerpoint/2010/main" val="1277399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8551" y="567919"/>
            <a:ext cx="10885273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C00000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Scanning details</a:t>
            </a:r>
          </a:p>
          <a:p>
            <a:endParaRPr lang="en-GB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GB" sz="2000" dirty="0">
                <a:solidFill>
                  <a:schemeClr val="bg2">
                    <a:lumMod val="2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Number of subjects: 20 initially, with a potential further 20 to allow investigation of individual differences (depending on initial results)</a:t>
            </a:r>
          </a:p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GB" sz="2000" dirty="0">
                <a:solidFill>
                  <a:schemeClr val="bg2">
                    <a:lumMod val="2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Time per subject: 90 minutes</a:t>
            </a:r>
          </a:p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GB" sz="2000" dirty="0">
                <a:solidFill>
                  <a:schemeClr val="bg2">
                    <a:lumMod val="2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Total scanning time: 20 subjects x 90 minutes = 30 hours</a:t>
            </a:r>
          </a:p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GB" sz="2000" dirty="0">
                <a:solidFill>
                  <a:schemeClr val="bg2">
                    <a:lumMod val="2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Scanner: MEG</a:t>
            </a:r>
            <a:r>
              <a:rPr lang="en-GB" sz="16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, standard setup</a:t>
            </a:r>
          </a:p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GB" sz="2000" dirty="0">
                <a:solidFill>
                  <a:schemeClr val="bg2">
                    <a:lumMod val="2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Ethics: 12707/001 – allows administration of shocks in MEG tasks</a:t>
            </a:r>
          </a:p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GB" sz="2000" dirty="0">
                <a:solidFill>
                  <a:schemeClr val="bg2">
                    <a:lumMod val="2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Funding: Sir Henry </a:t>
            </a:r>
            <a:r>
              <a:rPr lang="en-GB" sz="2000" dirty="0" err="1">
                <a:solidFill>
                  <a:schemeClr val="bg2">
                    <a:lumMod val="2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Wellcome</a:t>
            </a:r>
            <a:r>
              <a:rPr lang="en-GB" sz="2000" dirty="0">
                <a:solidFill>
                  <a:schemeClr val="bg2">
                    <a:lumMod val="2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Fellowship</a:t>
            </a:r>
          </a:p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GB" sz="2000" dirty="0">
                <a:solidFill>
                  <a:schemeClr val="bg2">
                    <a:lumMod val="2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Data sharing: We will aim to share all data from the project (exact format will depend on outcome of MEG data sharing discussions)</a:t>
            </a:r>
          </a:p>
        </p:txBody>
      </p:sp>
    </p:spTree>
    <p:extLst>
      <p:ext uri="{BB962C8B-B14F-4D97-AF65-F5344CB8AC3E}">
        <p14:creationId xmlns:p14="http://schemas.microsoft.com/office/powerpoint/2010/main" val="1181694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8551" y="567919"/>
            <a:ext cx="10885273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C00000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Replay</a:t>
            </a:r>
          </a:p>
          <a:p>
            <a:endParaRPr lang="en-GB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>
              <a:lnSpc>
                <a:spcPct val="150000"/>
              </a:lnSpc>
              <a:spcAft>
                <a:spcPts val="1800"/>
              </a:spcAft>
            </a:pPr>
            <a:r>
              <a:rPr lang="en-GB" sz="2400" dirty="0">
                <a:solidFill>
                  <a:schemeClr val="bg2">
                    <a:lumMod val="2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Replay of experienced state sequences has been repeatedly demonstrated in the hippocampus of rodents </a:t>
            </a:r>
          </a:p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GB" sz="2400" dirty="0">
                <a:solidFill>
                  <a:schemeClr val="bg2">
                    <a:lumMod val="2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Replay-like activity can be detected in humans using MEG </a:t>
            </a:r>
            <a:r>
              <a:rPr lang="en-GB" sz="1400" dirty="0">
                <a:solidFill>
                  <a:schemeClr val="bg2">
                    <a:lumMod val="2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(</a:t>
            </a:r>
            <a:r>
              <a:rPr lang="en-GB" sz="1400" dirty="0" err="1">
                <a:solidFill>
                  <a:schemeClr val="bg2">
                    <a:lumMod val="2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Kurth</a:t>
            </a:r>
            <a:r>
              <a:rPr lang="en-GB" sz="1400" dirty="0">
                <a:solidFill>
                  <a:schemeClr val="bg2">
                    <a:lumMod val="2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-Nelson et al., 2016, Neuron)</a:t>
            </a:r>
          </a:p>
          <a:p>
            <a:pPr>
              <a:lnSpc>
                <a:spcPct val="150000"/>
              </a:lnSpc>
              <a:spcAft>
                <a:spcPts val="1200"/>
              </a:spcAft>
            </a:pPr>
            <a:endParaRPr lang="en-GB" b="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endParaRPr lang="en-GB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E351B5C-F187-434C-9640-68D59F03B1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7001" y="3737941"/>
            <a:ext cx="5868371" cy="1846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107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8551" y="567919"/>
            <a:ext cx="6646649" cy="52783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C00000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Replay</a:t>
            </a:r>
          </a:p>
          <a:p>
            <a:endParaRPr lang="en-GB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>
              <a:lnSpc>
                <a:spcPct val="150000"/>
              </a:lnSpc>
              <a:spcAft>
                <a:spcPts val="1800"/>
              </a:spcAft>
            </a:pPr>
            <a:r>
              <a:rPr lang="en-GB" sz="2400" dirty="0">
                <a:solidFill>
                  <a:schemeClr val="bg2">
                    <a:lumMod val="2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During learning, administration of reward results in reverse replay starting at the rewarded state </a:t>
            </a:r>
            <a:r>
              <a:rPr lang="en-GB" sz="1400" dirty="0">
                <a:solidFill>
                  <a:schemeClr val="bg2">
                    <a:lumMod val="2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(Foster et al., Nature, 2006)</a:t>
            </a:r>
          </a:p>
          <a:p>
            <a:pPr>
              <a:lnSpc>
                <a:spcPct val="150000"/>
              </a:lnSpc>
              <a:spcAft>
                <a:spcPts val="1800"/>
              </a:spcAft>
            </a:pPr>
            <a:r>
              <a:rPr lang="en-GB" sz="2400" dirty="0">
                <a:solidFill>
                  <a:schemeClr val="bg2">
                    <a:lumMod val="2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Recent work has shown the same phenomenon in humans using MEG</a:t>
            </a:r>
          </a:p>
          <a:p>
            <a:pPr>
              <a:lnSpc>
                <a:spcPct val="150000"/>
              </a:lnSpc>
              <a:spcAft>
                <a:spcPts val="1200"/>
              </a:spcAft>
            </a:pPr>
            <a:endParaRPr lang="en-GB" b="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endParaRPr lang="en-GB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7C26FF4-05DE-4B6E-8A61-E2F677D5E5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8366" y="388346"/>
            <a:ext cx="4229467" cy="6309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902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8551" y="567919"/>
            <a:ext cx="10885273" cy="4293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C00000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Replay in aversive environments</a:t>
            </a:r>
            <a:endParaRPr lang="en-GB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>
              <a:lnSpc>
                <a:spcPct val="150000"/>
              </a:lnSpc>
              <a:spcBef>
                <a:spcPts val="1800"/>
              </a:spcBef>
            </a:pPr>
            <a:r>
              <a:rPr lang="en-GB" sz="2400" dirty="0">
                <a:solidFill>
                  <a:schemeClr val="bg2">
                    <a:lumMod val="2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Some evidence that forward replay occurs when planning trajectories in aversive environments </a:t>
            </a:r>
            <a:r>
              <a:rPr lang="en-GB" sz="1400" dirty="0">
                <a:solidFill>
                  <a:schemeClr val="bg2">
                    <a:lumMod val="2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(Wu et al., 2017, Nature Neuroscience)</a:t>
            </a:r>
          </a:p>
          <a:p>
            <a:pPr>
              <a:lnSpc>
                <a:spcPct val="150000"/>
              </a:lnSpc>
              <a:spcBef>
                <a:spcPts val="1800"/>
              </a:spcBef>
            </a:pPr>
            <a:r>
              <a:rPr lang="en-GB" sz="2400" dirty="0">
                <a:solidFill>
                  <a:schemeClr val="bg2">
                    <a:lumMod val="2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It is unclear whether reverse replay also occurs after punishing outcomes</a:t>
            </a:r>
            <a:endParaRPr lang="en-GB" sz="1400" dirty="0">
              <a:solidFill>
                <a:schemeClr val="bg2">
                  <a:lumMod val="25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>
              <a:lnSpc>
                <a:spcPct val="150000"/>
              </a:lnSpc>
              <a:spcBef>
                <a:spcPts val="1800"/>
              </a:spcBef>
            </a:pPr>
            <a:endParaRPr lang="en-GB" sz="1400" dirty="0">
              <a:solidFill>
                <a:schemeClr val="bg2">
                  <a:lumMod val="25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>
              <a:lnSpc>
                <a:spcPct val="150000"/>
              </a:lnSpc>
            </a:pPr>
            <a:endParaRPr lang="en-GB" b="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endParaRPr lang="en-GB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6E2DE40-9BBA-4CA7-A9AA-D150AA5372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7859" y="3625759"/>
            <a:ext cx="6866656" cy="2802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419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8551" y="567919"/>
            <a:ext cx="1088527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C00000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Aims</a:t>
            </a:r>
          </a:p>
          <a:p>
            <a:endParaRPr lang="en-GB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457200" indent="-457200">
              <a:lnSpc>
                <a:spcPct val="150000"/>
              </a:lnSpc>
              <a:spcAft>
                <a:spcPts val="1800"/>
              </a:spcAft>
              <a:buAutoNum type="arabicPeriod"/>
            </a:pPr>
            <a:r>
              <a:rPr lang="en-GB" sz="2400" dirty="0">
                <a:solidFill>
                  <a:schemeClr val="bg2">
                    <a:lumMod val="2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Test whether reverse replay occurs in response to punishing outcomes</a:t>
            </a:r>
          </a:p>
          <a:p>
            <a:pPr marL="457200" indent="-457200">
              <a:lnSpc>
                <a:spcPct val="150000"/>
              </a:lnSpc>
              <a:spcAft>
                <a:spcPts val="1800"/>
              </a:spcAft>
              <a:buAutoNum type="arabicPeriod"/>
            </a:pPr>
            <a:r>
              <a:rPr lang="en-GB" sz="2400" dirty="0">
                <a:solidFill>
                  <a:schemeClr val="bg2">
                    <a:lumMod val="2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Look for forward replay of paths to avoid during planning</a:t>
            </a:r>
          </a:p>
          <a:p>
            <a:pPr marL="457200" indent="-457200">
              <a:lnSpc>
                <a:spcPct val="150000"/>
              </a:lnSpc>
              <a:spcAft>
                <a:spcPts val="1800"/>
              </a:spcAft>
              <a:buAutoNum type="arabicPeriod"/>
            </a:pPr>
            <a:r>
              <a:rPr lang="en-GB" sz="2400" dirty="0">
                <a:solidFill>
                  <a:schemeClr val="bg2">
                    <a:lumMod val="2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Examine relationships between these phenomena and self-reported symptoms of worrying and rumination</a:t>
            </a:r>
          </a:p>
          <a:p>
            <a:pPr>
              <a:lnSpc>
                <a:spcPct val="150000"/>
              </a:lnSpc>
            </a:pPr>
            <a:endParaRPr lang="en-GB" b="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endParaRPr lang="en-GB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3360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8551" y="567919"/>
            <a:ext cx="109392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C00000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Task</a:t>
            </a:r>
            <a:endParaRPr lang="en-GB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endParaRPr lang="en-GB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grpSp>
        <p:nvGrpSpPr>
          <p:cNvPr id="36" name="Group 33">
            <a:extLst>
              <a:ext uri="{FF2B5EF4-FFF2-40B4-BE49-F238E27FC236}">
                <a16:creationId xmlns:a16="http://schemas.microsoft.com/office/drawing/2014/main" id="{2F4B5E9F-4C88-4F3C-9CFB-2D002ADBB76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252788" y="1030288"/>
            <a:ext cx="5770562" cy="5084762"/>
            <a:chOff x="2049" y="649"/>
            <a:chExt cx="3635" cy="3203"/>
          </a:xfrm>
        </p:grpSpPr>
        <p:sp>
          <p:nvSpPr>
            <p:cNvPr id="37" name="AutoShape 32">
              <a:extLst>
                <a:ext uri="{FF2B5EF4-FFF2-40B4-BE49-F238E27FC236}">
                  <a16:creationId xmlns:a16="http://schemas.microsoft.com/office/drawing/2014/main" id="{BEE6A5F7-8F4C-4E52-9E8E-0C377648A670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2049" y="649"/>
              <a:ext cx="3635" cy="3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8" name="Line 34">
              <a:extLst>
                <a:ext uri="{FF2B5EF4-FFF2-40B4-BE49-F238E27FC236}">
                  <a16:creationId xmlns:a16="http://schemas.microsoft.com/office/drawing/2014/main" id="{830AE46E-D6F5-4474-AC0A-6EA84580FC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52" y="1963"/>
              <a:ext cx="0" cy="174"/>
            </a:xfrm>
            <a:prstGeom prst="line">
              <a:avLst/>
            </a:prstGeom>
            <a:noFill/>
            <a:ln w="74613" cap="flat">
              <a:solidFill>
                <a:srgbClr val="B4B4B4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9" name="Oval 35">
              <a:extLst>
                <a:ext uri="{FF2B5EF4-FFF2-40B4-BE49-F238E27FC236}">
                  <a16:creationId xmlns:a16="http://schemas.microsoft.com/office/drawing/2014/main" id="{BDF88F9D-4ED2-483B-8BC1-FD5ECB71F0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5" y="875"/>
              <a:ext cx="461" cy="463"/>
            </a:xfrm>
            <a:prstGeom prst="ellipse">
              <a:avLst/>
            </a:prstGeom>
            <a:solidFill>
              <a:srgbClr val="FFFFFF"/>
            </a:solidFill>
            <a:ln w="57150" cap="flat">
              <a:solidFill>
                <a:srgbClr val="B4B4B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0" name="Freeform 36">
              <a:extLst>
                <a:ext uri="{FF2B5EF4-FFF2-40B4-BE49-F238E27FC236}">
                  <a16:creationId xmlns:a16="http://schemas.microsoft.com/office/drawing/2014/main" id="{E9F94BC9-2E79-47AD-B818-FD81FD7BBF2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90" y="1043"/>
              <a:ext cx="111" cy="127"/>
            </a:xfrm>
            <a:custGeom>
              <a:avLst/>
              <a:gdLst>
                <a:gd name="T0" fmla="*/ 219 w 254"/>
                <a:gd name="T1" fmla="*/ 287 h 287"/>
                <a:gd name="T2" fmla="*/ 184 w 254"/>
                <a:gd name="T3" fmla="*/ 196 h 287"/>
                <a:gd name="T4" fmla="*/ 69 w 254"/>
                <a:gd name="T5" fmla="*/ 196 h 287"/>
                <a:gd name="T6" fmla="*/ 34 w 254"/>
                <a:gd name="T7" fmla="*/ 287 h 287"/>
                <a:gd name="T8" fmla="*/ 0 w 254"/>
                <a:gd name="T9" fmla="*/ 287 h 287"/>
                <a:gd name="T10" fmla="*/ 113 w 254"/>
                <a:gd name="T11" fmla="*/ 0 h 287"/>
                <a:gd name="T12" fmla="*/ 141 w 254"/>
                <a:gd name="T13" fmla="*/ 0 h 287"/>
                <a:gd name="T14" fmla="*/ 254 w 254"/>
                <a:gd name="T15" fmla="*/ 287 h 287"/>
                <a:gd name="T16" fmla="*/ 219 w 254"/>
                <a:gd name="T17" fmla="*/ 287 h 287"/>
                <a:gd name="T18" fmla="*/ 173 w 254"/>
                <a:gd name="T19" fmla="*/ 166 h 287"/>
                <a:gd name="T20" fmla="*/ 140 w 254"/>
                <a:gd name="T21" fmla="*/ 78 h 287"/>
                <a:gd name="T22" fmla="*/ 127 w 254"/>
                <a:gd name="T23" fmla="*/ 36 h 287"/>
                <a:gd name="T24" fmla="*/ 115 w 254"/>
                <a:gd name="T25" fmla="*/ 78 h 287"/>
                <a:gd name="T26" fmla="*/ 81 w 254"/>
                <a:gd name="T27" fmla="*/ 166 h 287"/>
                <a:gd name="T28" fmla="*/ 173 w 254"/>
                <a:gd name="T29" fmla="*/ 166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54" h="287">
                  <a:moveTo>
                    <a:pt x="219" y="287"/>
                  </a:moveTo>
                  <a:lnTo>
                    <a:pt x="184" y="196"/>
                  </a:lnTo>
                  <a:lnTo>
                    <a:pt x="69" y="196"/>
                  </a:lnTo>
                  <a:lnTo>
                    <a:pt x="34" y="287"/>
                  </a:lnTo>
                  <a:lnTo>
                    <a:pt x="0" y="287"/>
                  </a:lnTo>
                  <a:lnTo>
                    <a:pt x="113" y="0"/>
                  </a:lnTo>
                  <a:lnTo>
                    <a:pt x="141" y="0"/>
                  </a:lnTo>
                  <a:lnTo>
                    <a:pt x="254" y="287"/>
                  </a:lnTo>
                  <a:lnTo>
                    <a:pt x="219" y="287"/>
                  </a:lnTo>
                  <a:close/>
                  <a:moveTo>
                    <a:pt x="173" y="166"/>
                  </a:moveTo>
                  <a:lnTo>
                    <a:pt x="140" y="78"/>
                  </a:lnTo>
                  <a:cubicBezTo>
                    <a:pt x="136" y="66"/>
                    <a:pt x="131" y="53"/>
                    <a:pt x="127" y="36"/>
                  </a:cubicBezTo>
                  <a:cubicBezTo>
                    <a:pt x="124" y="49"/>
                    <a:pt x="120" y="63"/>
                    <a:pt x="115" y="78"/>
                  </a:cubicBezTo>
                  <a:lnTo>
                    <a:pt x="81" y="166"/>
                  </a:lnTo>
                  <a:lnTo>
                    <a:pt x="173" y="166"/>
                  </a:lnTo>
                  <a:close/>
                </a:path>
              </a:pathLst>
            </a:custGeom>
            <a:solidFill>
              <a:srgbClr val="B4B4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1" name="Oval 37">
              <a:extLst>
                <a:ext uri="{FF2B5EF4-FFF2-40B4-BE49-F238E27FC236}">
                  <a16:creationId xmlns:a16="http://schemas.microsoft.com/office/drawing/2014/main" id="{7EABA45E-A35F-4969-9126-469FFD58A6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0" y="1497"/>
              <a:ext cx="462" cy="463"/>
            </a:xfrm>
            <a:prstGeom prst="ellipse">
              <a:avLst/>
            </a:prstGeom>
            <a:solidFill>
              <a:srgbClr val="FFFFFF"/>
            </a:solidFill>
            <a:ln w="57150" cap="flat">
              <a:solidFill>
                <a:srgbClr val="B4B4B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2" name="Oval 38">
              <a:extLst>
                <a:ext uri="{FF2B5EF4-FFF2-40B4-BE49-F238E27FC236}">
                  <a16:creationId xmlns:a16="http://schemas.microsoft.com/office/drawing/2014/main" id="{6BCEB717-6706-464B-8E38-097DBDF667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9" y="1497"/>
              <a:ext cx="462" cy="463"/>
            </a:xfrm>
            <a:prstGeom prst="ellipse">
              <a:avLst/>
            </a:prstGeom>
            <a:solidFill>
              <a:srgbClr val="FFFFFF"/>
            </a:solidFill>
            <a:ln w="57150" cap="flat">
              <a:solidFill>
                <a:srgbClr val="B4B4B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3" name="Oval 39">
              <a:extLst>
                <a:ext uri="{FF2B5EF4-FFF2-40B4-BE49-F238E27FC236}">
                  <a16:creationId xmlns:a16="http://schemas.microsoft.com/office/drawing/2014/main" id="{F0D65484-68CE-4D43-91C3-34FFC4A3DA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0" y="2137"/>
              <a:ext cx="462" cy="463"/>
            </a:xfrm>
            <a:prstGeom prst="ellipse">
              <a:avLst/>
            </a:prstGeom>
            <a:solidFill>
              <a:srgbClr val="FFFFFF"/>
            </a:solidFill>
            <a:ln w="57150" cap="flat">
              <a:solidFill>
                <a:srgbClr val="B4B4B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4" name="Oval 40">
              <a:extLst>
                <a:ext uri="{FF2B5EF4-FFF2-40B4-BE49-F238E27FC236}">
                  <a16:creationId xmlns:a16="http://schemas.microsoft.com/office/drawing/2014/main" id="{9B3914D6-9061-469E-B698-562052D457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9" y="2137"/>
              <a:ext cx="462" cy="463"/>
            </a:xfrm>
            <a:prstGeom prst="ellipse">
              <a:avLst/>
            </a:prstGeom>
            <a:solidFill>
              <a:srgbClr val="FFFFFF"/>
            </a:solidFill>
            <a:ln w="57150" cap="flat">
              <a:solidFill>
                <a:srgbClr val="B4B4B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5" name="Oval 41">
              <a:extLst>
                <a:ext uri="{FF2B5EF4-FFF2-40B4-BE49-F238E27FC236}">
                  <a16:creationId xmlns:a16="http://schemas.microsoft.com/office/drawing/2014/main" id="{328250C0-193B-49EF-A505-4F25135698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5" y="2824"/>
              <a:ext cx="462" cy="463"/>
            </a:xfrm>
            <a:prstGeom prst="ellipse">
              <a:avLst/>
            </a:prstGeom>
            <a:solidFill>
              <a:srgbClr val="FFFFFF"/>
            </a:solidFill>
            <a:ln w="57150" cap="flat">
              <a:solidFill>
                <a:srgbClr val="B4B4B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6" name="Oval 42">
              <a:extLst>
                <a:ext uri="{FF2B5EF4-FFF2-40B4-BE49-F238E27FC236}">
                  <a16:creationId xmlns:a16="http://schemas.microsoft.com/office/drawing/2014/main" id="{CDE17395-7590-4772-9324-4435FD501A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8" y="2824"/>
              <a:ext cx="462" cy="463"/>
            </a:xfrm>
            <a:prstGeom prst="ellipse">
              <a:avLst/>
            </a:prstGeom>
            <a:solidFill>
              <a:srgbClr val="FFFFFF"/>
            </a:solidFill>
            <a:ln w="57150" cap="flat">
              <a:solidFill>
                <a:srgbClr val="B4B4B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7" name="Oval 43">
              <a:extLst>
                <a:ext uri="{FF2B5EF4-FFF2-40B4-BE49-F238E27FC236}">
                  <a16:creationId xmlns:a16="http://schemas.microsoft.com/office/drawing/2014/main" id="{C29B571A-9562-43C8-811A-D502BE8623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1" y="2824"/>
              <a:ext cx="461" cy="463"/>
            </a:xfrm>
            <a:prstGeom prst="ellipse">
              <a:avLst/>
            </a:prstGeom>
            <a:solidFill>
              <a:srgbClr val="FFFFFF"/>
            </a:solidFill>
            <a:ln w="57150" cap="flat">
              <a:solidFill>
                <a:srgbClr val="B4B4B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8" name="Oval 44">
              <a:extLst>
                <a:ext uri="{FF2B5EF4-FFF2-40B4-BE49-F238E27FC236}">
                  <a16:creationId xmlns:a16="http://schemas.microsoft.com/office/drawing/2014/main" id="{3F75F2D9-C499-47A9-A0E9-BD39D69F31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83" y="2824"/>
              <a:ext cx="462" cy="463"/>
            </a:xfrm>
            <a:prstGeom prst="ellipse">
              <a:avLst/>
            </a:prstGeom>
            <a:solidFill>
              <a:srgbClr val="FFFFFF"/>
            </a:solidFill>
            <a:ln w="57150" cap="flat">
              <a:solidFill>
                <a:srgbClr val="B4B4B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9" name="Freeform 45">
              <a:extLst>
                <a:ext uri="{FF2B5EF4-FFF2-40B4-BE49-F238E27FC236}">
                  <a16:creationId xmlns:a16="http://schemas.microsoft.com/office/drawing/2014/main" id="{83F593CF-C27E-44BD-AF1D-6D7DED43A7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08" y="1666"/>
              <a:ext cx="87" cy="126"/>
            </a:xfrm>
            <a:custGeom>
              <a:avLst/>
              <a:gdLst>
                <a:gd name="T0" fmla="*/ 0 w 198"/>
                <a:gd name="T1" fmla="*/ 0 h 285"/>
                <a:gd name="T2" fmla="*/ 80 w 198"/>
                <a:gd name="T3" fmla="*/ 0 h 285"/>
                <a:gd name="T4" fmla="*/ 163 w 198"/>
                <a:gd name="T5" fmla="*/ 17 h 285"/>
                <a:gd name="T6" fmla="*/ 188 w 198"/>
                <a:gd name="T7" fmla="*/ 70 h 285"/>
                <a:gd name="T8" fmla="*/ 174 w 198"/>
                <a:gd name="T9" fmla="*/ 112 h 285"/>
                <a:gd name="T10" fmla="*/ 133 w 198"/>
                <a:gd name="T11" fmla="*/ 134 h 285"/>
                <a:gd name="T12" fmla="*/ 133 w 198"/>
                <a:gd name="T13" fmla="*/ 136 h 285"/>
                <a:gd name="T14" fmla="*/ 198 w 198"/>
                <a:gd name="T15" fmla="*/ 204 h 285"/>
                <a:gd name="T16" fmla="*/ 172 w 198"/>
                <a:gd name="T17" fmla="*/ 264 h 285"/>
                <a:gd name="T18" fmla="*/ 99 w 198"/>
                <a:gd name="T19" fmla="*/ 285 h 285"/>
                <a:gd name="T20" fmla="*/ 0 w 198"/>
                <a:gd name="T21" fmla="*/ 285 h 285"/>
                <a:gd name="T22" fmla="*/ 0 w 198"/>
                <a:gd name="T23" fmla="*/ 0 h 285"/>
                <a:gd name="T24" fmla="*/ 33 w 198"/>
                <a:gd name="T25" fmla="*/ 122 h 285"/>
                <a:gd name="T26" fmla="*/ 88 w 198"/>
                <a:gd name="T27" fmla="*/ 122 h 285"/>
                <a:gd name="T28" fmla="*/ 138 w 198"/>
                <a:gd name="T29" fmla="*/ 111 h 285"/>
                <a:gd name="T30" fmla="*/ 154 w 198"/>
                <a:gd name="T31" fmla="*/ 74 h 285"/>
                <a:gd name="T32" fmla="*/ 137 w 198"/>
                <a:gd name="T33" fmla="*/ 39 h 285"/>
                <a:gd name="T34" fmla="*/ 82 w 198"/>
                <a:gd name="T35" fmla="*/ 28 h 285"/>
                <a:gd name="T36" fmla="*/ 33 w 198"/>
                <a:gd name="T37" fmla="*/ 28 h 285"/>
                <a:gd name="T38" fmla="*/ 33 w 198"/>
                <a:gd name="T39" fmla="*/ 122 h 285"/>
                <a:gd name="T40" fmla="*/ 33 w 198"/>
                <a:gd name="T41" fmla="*/ 150 h 285"/>
                <a:gd name="T42" fmla="*/ 33 w 198"/>
                <a:gd name="T43" fmla="*/ 257 h 285"/>
                <a:gd name="T44" fmla="*/ 93 w 198"/>
                <a:gd name="T45" fmla="*/ 257 h 285"/>
                <a:gd name="T46" fmla="*/ 145 w 198"/>
                <a:gd name="T47" fmla="*/ 244 h 285"/>
                <a:gd name="T48" fmla="*/ 162 w 198"/>
                <a:gd name="T49" fmla="*/ 202 h 285"/>
                <a:gd name="T50" fmla="*/ 144 w 198"/>
                <a:gd name="T51" fmla="*/ 163 h 285"/>
                <a:gd name="T52" fmla="*/ 90 w 198"/>
                <a:gd name="T53" fmla="*/ 150 h 285"/>
                <a:gd name="T54" fmla="*/ 33 w 198"/>
                <a:gd name="T55" fmla="*/ 15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98" h="285">
                  <a:moveTo>
                    <a:pt x="0" y="0"/>
                  </a:moveTo>
                  <a:lnTo>
                    <a:pt x="80" y="0"/>
                  </a:lnTo>
                  <a:cubicBezTo>
                    <a:pt x="118" y="0"/>
                    <a:pt x="146" y="5"/>
                    <a:pt x="163" y="17"/>
                  </a:cubicBezTo>
                  <a:cubicBezTo>
                    <a:pt x="180" y="28"/>
                    <a:pt x="188" y="46"/>
                    <a:pt x="188" y="70"/>
                  </a:cubicBezTo>
                  <a:cubicBezTo>
                    <a:pt x="188" y="87"/>
                    <a:pt x="183" y="101"/>
                    <a:pt x="174" y="112"/>
                  </a:cubicBezTo>
                  <a:cubicBezTo>
                    <a:pt x="164" y="123"/>
                    <a:pt x="151" y="130"/>
                    <a:pt x="133" y="134"/>
                  </a:cubicBezTo>
                  <a:lnTo>
                    <a:pt x="133" y="136"/>
                  </a:lnTo>
                  <a:cubicBezTo>
                    <a:pt x="176" y="143"/>
                    <a:pt x="198" y="166"/>
                    <a:pt x="198" y="204"/>
                  </a:cubicBezTo>
                  <a:cubicBezTo>
                    <a:pt x="198" y="229"/>
                    <a:pt x="189" y="249"/>
                    <a:pt x="172" y="264"/>
                  </a:cubicBezTo>
                  <a:cubicBezTo>
                    <a:pt x="154" y="278"/>
                    <a:pt x="130" y="285"/>
                    <a:pt x="99" y="285"/>
                  </a:cubicBezTo>
                  <a:lnTo>
                    <a:pt x="0" y="285"/>
                  </a:lnTo>
                  <a:lnTo>
                    <a:pt x="0" y="0"/>
                  </a:lnTo>
                  <a:close/>
                  <a:moveTo>
                    <a:pt x="33" y="122"/>
                  </a:moveTo>
                  <a:lnTo>
                    <a:pt x="88" y="122"/>
                  </a:lnTo>
                  <a:cubicBezTo>
                    <a:pt x="111" y="122"/>
                    <a:pt x="128" y="118"/>
                    <a:pt x="138" y="111"/>
                  </a:cubicBezTo>
                  <a:cubicBezTo>
                    <a:pt x="149" y="104"/>
                    <a:pt x="154" y="91"/>
                    <a:pt x="154" y="74"/>
                  </a:cubicBezTo>
                  <a:cubicBezTo>
                    <a:pt x="154" y="58"/>
                    <a:pt x="148" y="46"/>
                    <a:pt x="137" y="39"/>
                  </a:cubicBezTo>
                  <a:cubicBezTo>
                    <a:pt x="125" y="32"/>
                    <a:pt x="107" y="28"/>
                    <a:pt x="82" y="28"/>
                  </a:cubicBezTo>
                  <a:lnTo>
                    <a:pt x="33" y="28"/>
                  </a:lnTo>
                  <a:lnTo>
                    <a:pt x="33" y="122"/>
                  </a:lnTo>
                  <a:close/>
                  <a:moveTo>
                    <a:pt x="33" y="150"/>
                  </a:moveTo>
                  <a:lnTo>
                    <a:pt x="33" y="257"/>
                  </a:lnTo>
                  <a:lnTo>
                    <a:pt x="93" y="257"/>
                  </a:lnTo>
                  <a:cubicBezTo>
                    <a:pt x="116" y="257"/>
                    <a:pt x="133" y="252"/>
                    <a:pt x="145" y="244"/>
                  </a:cubicBezTo>
                  <a:cubicBezTo>
                    <a:pt x="156" y="235"/>
                    <a:pt x="162" y="221"/>
                    <a:pt x="162" y="202"/>
                  </a:cubicBezTo>
                  <a:cubicBezTo>
                    <a:pt x="162" y="184"/>
                    <a:pt x="156" y="171"/>
                    <a:pt x="144" y="163"/>
                  </a:cubicBezTo>
                  <a:cubicBezTo>
                    <a:pt x="132" y="154"/>
                    <a:pt x="114" y="150"/>
                    <a:pt x="90" y="150"/>
                  </a:cubicBezTo>
                  <a:lnTo>
                    <a:pt x="33" y="150"/>
                  </a:lnTo>
                  <a:close/>
                </a:path>
              </a:pathLst>
            </a:custGeom>
            <a:solidFill>
              <a:srgbClr val="B4B4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0" name="Freeform 46">
              <a:extLst>
                <a:ext uri="{FF2B5EF4-FFF2-40B4-BE49-F238E27FC236}">
                  <a16:creationId xmlns:a16="http://schemas.microsoft.com/office/drawing/2014/main" id="{A11461CC-2D0C-49EA-98FB-EA7C4F4CB43E}"/>
                </a:ext>
              </a:extLst>
            </p:cNvPr>
            <p:cNvSpPr>
              <a:spLocks/>
            </p:cNvSpPr>
            <p:nvPr/>
          </p:nvSpPr>
          <p:spPr bwMode="auto">
            <a:xfrm>
              <a:off x="4692" y="1664"/>
              <a:ext cx="95" cy="129"/>
            </a:xfrm>
            <a:custGeom>
              <a:avLst/>
              <a:gdLst>
                <a:gd name="T0" fmla="*/ 137 w 216"/>
                <a:gd name="T1" fmla="*/ 29 h 293"/>
                <a:gd name="T2" fmla="*/ 63 w 216"/>
                <a:gd name="T3" fmla="*/ 61 h 293"/>
                <a:gd name="T4" fmla="*/ 36 w 216"/>
                <a:gd name="T5" fmla="*/ 147 h 293"/>
                <a:gd name="T6" fmla="*/ 62 w 216"/>
                <a:gd name="T7" fmla="*/ 233 h 293"/>
                <a:gd name="T8" fmla="*/ 137 w 216"/>
                <a:gd name="T9" fmla="*/ 264 h 293"/>
                <a:gd name="T10" fmla="*/ 205 w 216"/>
                <a:gd name="T11" fmla="*/ 253 h 293"/>
                <a:gd name="T12" fmla="*/ 205 w 216"/>
                <a:gd name="T13" fmla="*/ 282 h 293"/>
                <a:gd name="T14" fmla="*/ 132 w 216"/>
                <a:gd name="T15" fmla="*/ 293 h 293"/>
                <a:gd name="T16" fmla="*/ 35 w 216"/>
                <a:gd name="T17" fmla="*/ 255 h 293"/>
                <a:gd name="T18" fmla="*/ 0 w 216"/>
                <a:gd name="T19" fmla="*/ 146 h 293"/>
                <a:gd name="T20" fmla="*/ 17 w 216"/>
                <a:gd name="T21" fmla="*/ 69 h 293"/>
                <a:gd name="T22" fmla="*/ 64 w 216"/>
                <a:gd name="T23" fmla="*/ 18 h 293"/>
                <a:gd name="T24" fmla="*/ 138 w 216"/>
                <a:gd name="T25" fmla="*/ 0 h 293"/>
                <a:gd name="T26" fmla="*/ 216 w 216"/>
                <a:gd name="T27" fmla="*/ 16 h 293"/>
                <a:gd name="T28" fmla="*/ 202 w 216"/>
                <a:gd name="T29" fmla="*/ 45 h 293"/>
                <a:gd name="T30" fmla="*/ 137 w 216"/>
                <a:gd name="T31" fmla="*/ 29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16" h="293">
                  <a:moveTo>
                    <a:pt x="137" y="29"/>
                  </a:moveTo>
                  <a:cubicBezTo>
                    <a:pt x="106" y="29"/>
                    <a:pt x="81" y="40"/>
                    <a:pt x="63" y="61"/>
                  </a:cubicBezTo>
                  <a:cubicBezTo>
                    <a:pt x="45" y="82"/>
                    <a:pt x="36" y="110"/>
                    <a:pt x="36" y="147"/>
                  </a:cubicBezTo>
                  <a:cubicBezTo>
                    <a:pt x="36" y="184"/>
                    <a:pt x="45" y="213"/>
                    <a:pt x="62" y="233"/>
                  </a:cubicBezTo>
                  <a:cubicBezTo>
                    <a:pt x="80" y="254"/>
                    <a:pt x="105" y="264"/>
                    <a:pt x="137" y="264"/>
                  </a:cubicBezTo>
                  <a:cubicBezTo>
                    <a:pt x="157" y="264"/>
                    <a:pt x="180" y="260"/>
                    <a:pt x="205" y="253"/>
                  </a:cubicBezTo>
                  <a:lnTo>
                    <a:pt x="205" y="282"/>
                  </a:lnTo>
                  <a:cubicBezTo>
                    <a:pt x="185" y="289"/>
                    <a:pt x="161" y="293"/>
                    <a:pt x="132" y="293"/>
                  </a:cubicBezTo>
                  <a:cubicBezTo>
                    <a:pt x="90" y="293"/>
                    <a:pt x="57" y="280"/>
                    <a:pt x="35" y="255"/>
                  </a:cubicBezTo>
                  <a:cubicBezTo>
                    <a:pt x="12" y="229"/>
                    <a:pt x="0" y="193"/>
                    <a:pt x="0" y="146"/>
                  </a:cubicBezTo>
                  <a:cubicBezTo>
                    <a:pt x="0" y="117"/>
                    <a:pt x="6" y="91"/>
                    <a:pt x="17" y="69"/>
                  </a:cubicBezTo>
                  <a:cubicBezTo>
                    <a:pt x="28" y="47"/>
                    <a:pt x="44" y="30"/>
                    <a:pt x="64" y="18"/>
                  </a:cubicBezTo>
                  <a:cubicBezTo>
                    <a:pt x="85" y="6"/>
                    <a:pt x="110" y="0"/>
                    <a:pt x="138" y="0"/>
                  </a:cubicBezTo>
                  <a:cubicBezTo>
                    <a:pt x="168" y="0"/>
                    <a:pt x="194" y="5"/>
                    <a:pt x="216" y="16"/>
                  </a:cubicBezTo>
                  <a:lnTo>
                    <a:pt x="202" y="45"/>
                  </a:lnTo>
                  <a:cubicBezTo>
                    <a:pt x="181" y="34"/>
                    <a:pt x="159" y="29"/>
                    <a:pt x="137" y="29"/>
                  </a:cubicBezTo>
                  <a:close/>
                </a:path>
              </a:pathLst>
            </a:custGeom>
            <a:solidFill>
              <a:srgbClr val="B4B4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1" name="Freeform 47">
              <a:extLst>
                <a:ext uri="{FF2B5EF4-FFF2-40B4-BE49-F238E27FC236}">
                  <a16:creationId xmlns:a16="http://schemas.microsoft.com/office/drawing/2014/main" id="{67A46591-A0A6-494D-A34D-0360F4D284BF}"/>
                </a:ext>
              </a:extLst>
            </p:cNvPr>
            <p:cNvSpPr>
              <a:spLocks/>
            </p:cNvSpPr>
            <p:nvPr/>
          </p:nvSpPr>
          <p:spPr bwMode="auto">
            <a:xfrm>
              <a:off x="4705" y="2306"/>
              <a:ext cx="70" cy="125"/>
            </a:xfrm>
            <a:custGeom>
              <a:avLst/>
              <a:gdLst>
                <a:gd name="T0" fmla="*/ 70 w 70"/>
                <a:gd name="T1" fmla="*/ 125 h 125"/>
                <a:gd name="T2" fmla="*/ 0 w 70"/>
                <a:gd name="T3" fmla="*/ 125 h 125"/>
                <a:gd name="T4" fmla="*/ 0 w 70"/>
                <a:gd name="T5" fmla="*/ 0 h 125"/>
                <a:gd name="T6" fmla="*/ 70 w 70"/>
                <a:gd name="T7" fmla="*/ 0 h 125"/>
                <a:gd name="T8" fmla="*/ 70 w 70"/>
                <a:gd name="T9" fmla="*/ 13 h 125"/>
                <a:gd name="T10" fmla="*/ 14 w 70"/>
                <a:gd name="T11" fmla="*/ 13 h 125"/>
                <a:gd name="T12" fmla="*/ 14 w 70"/>
                <a:gd name="T13" fmla="*/ 53 h 125"/>
                <a:gd name="T14" fmla="*/ 66 w 70"/>
                <a:gd name="T15" fmla="*/ 53 h 125"/>
                <a:gd name="T16" fmla="*/ 66 w 70"/>
                <a:gd name="T17" fmla="*/ 66 h 125"/>
                <a:gd name="T18" fmla="*/ 14 w 70"/>
                <a:gd name="T19" fmla="*/ 66 h 125"/>
                <a:gd name="T20" fmla="*/ 14 w 70"/>
                <a:gd name="T21" fmla="*/ 112 h 125"/>
                <a:gd name="T22" fmla="*/ 70 w 70"/>
                <a:gd name="T23" fmla="*/ 112 h 125"/>
                <a:gd name="T24" fmla="*/ 70 w 70"/>
                <a:gd name="T25" fmla="*/ 12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0" h="125">
                  <a:moveTo>
                    <a:pt x="70" y="125"/>
                  </a:moveTo>
                  <a:lnTo>
                    <a:pt x="0" y="125"/>
                  </a:lnTo>
                  <a:lnTo>
                    <a:pt x="0" y="0"/>
                  </a:lnTo>
                  <a:lnTo>
                    <a:pt x="70" y="0"/>
                  </a:lnTo>
                  <a:lnTo>
                    <a:pt x="70" y="13"/>
                  </a:lnTo>
                  <a:lnTo>
                    <a:pt x="14" y="13"/>
                  </a:lnTo>
                  <a:lnTo>
                    <a:pt x="14" y="53"/>
                  </a:lnTo>
                  <a:lnTo>
                    <a:pt x="66" y="53"/>
                  </a:lnTo>
                  <a:lnTo>
                    <a:pt x="66" y="66"/>
                  </a:lnTo>
                  <a:lnTo>
                    <a:pt x="14" y="66"/>
                  </a:lnTo>
                  <a:lnTo>
                    <a:pt x="14" y="112"/>
                  </a:lnTo>
                  <a:lnTo>
                    <a:pt x="70" y="112"/>
                  </a:lnTo>
                  <a:lnTo>
                    <a:pt x="70" y="125"/>
                  </a:lnTo>
                  <a:close/>
                </a:path>
              </a:pathLst>
            </a:custGeom>
            <a:solidFill>
              <a:srgbClr val="B4B4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2" name="Freeform 48">
              <a:extLst>
                <a:ext uri="{FF2B5EF4-FFF2-40B4-BE49-F238E27FC236}">
                  <a16:creationId xmlns:a16="http://schemas.microsoft.com/office/drawing/2014/main" id="{D8873499-D5E4-4F3B-A742-075E923290F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02" y="2306"/>
              <a:ext cx="100" cy="125"/>
            </a:xfrm>
            <a:custGeom>
              <a:avLst/>
              <a:gdLst>
                <a:gd name="T0" fmla="*/ 228 w 228"/>
                <a:gd name="T1" fmla="*/ 140 h 285"/>
                <a:gd name="T2" fmla="*/ 189 w 228"/>
                <a:gd name="T3" fmla="*/ 248 h 285"/>
                <a:gd name="T4" fmla="*/ 79 w 228"/>
                <a:gd name="T5" fmla="*/ 285 h 285"/>
                <a:gd name="T6" fmla="*/ 0 w 228"/>
                <a:gd name="T7" fmla="*/ 285 h 285"/>
                <a:gd name="T8" fmla="*/ 0 w 228"/>
                <a:gd name="T9" fmla="*/ 0 h 285"/>
                <a:gd name="T10" fmla="*/ 87 w 228"/>
                <a:gd name="T11" fmla="*/ 0 h 285"/>
                <a:gd name="T12" fmla="*/ 191 w 228"/>
                <a:gd name="T13" fmla="*/ 37 h 285"/>
                <a:gd name="T14" fmla="*/ 228 w 228"/>
                <a:gd name="T15" fmla="*/ 140 h 285"/>
                <a:gd name="T16" fmla="*/ 193 w 228"/>
                <a:gd name="T17" fmla="*/ 141 h 285"/>
                <a:gd name="T18" fmla="*/ 164 w 228"/>
                <a:gd name="T19" fmla="*/ 57 h 285"/>
                <a:gd name="T20" fmla="*/ 81 w 228"/>
                <a:gd name="T21" fmla="*/ 28 h 285"/>
                <a:gd name="T22" fmla="*/ 33 w 228"/>
                <a:gd name="T23" fmla="*/ 28 h 285"/>
                <a:gd name="T24" fmla="*/ 33 w 228"/>
                <a:gd name="T25" fmla="*/ 257 h 285"/>
                <a:gd name="T26" fmla="*/ 73 w 228"/>
                <a:gd name="T27" fmla="*/ 257 h 285"/>
                <a:gd name="T28" fmla="*/ 163 w 228"/>
                <a:gd name="T29" fmla="*/ 227 h 285"/>
                <a:gd name="T30" fmla="*/ 193 w 228"/>
                <a:gd name="T31" fmla="*/ 141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8" h="285">
                  <a:moveTo>
                    <a:pt x="228" y="140"/>
                  </a:moveTo>
                  <a:cubicBezTo>
                    <a:pt x="228" y="187"/>
                    <a:pt x="215" y="223"/>
                    <a:pt x="189" y="248"/>
                  </a:cubicBezTo>
                  <a:cubicBezTo>
                    <a:pt x="164" y="273"/>
                    <a:pt x="127" y="285"/>
                    <a:pt x="79" y="285"/>
                  </a:cubicBezTo>
                  <a:lnTo>
                    <a:pt x="0" y="285"/>
                  </a:lnTo>
                  <a:lnTo>
                    <a:pt x="0" y="0"/>
                  </a:lnTo>
                  <a:lnTo>
                    <a:pt x="87" y="0"/>
                  </a:lnTo>
                  <a:cubicBezTo>
                    <a:pt x="132" y="0"/>
                    <a:pt x="166" y="12"/>
                    <a:pt x="191" y="37"/>
                  </a:cubicBezTo>
                  <a:cubicBezTo>
                    <a:pt x="215" y="61"/>
                    <a:pt x="228" y="96"/>
                    <a:pt x="228" y="140"/>
                  </a:cubicBezTo>
                  <a:close/>
                  <a:moveTo>
                    <a:pt x="193" y="141"/>
                  </a:moveTo>
                  <a:cubicBezTo>
                    <a:pt x="193" y="104"/>
                    <a:pt x="183" y="76"/>
                    <a:pt x="164" y="57"/>
                  </a:cubicBezTo>
                  <a:cubicBezTo>
                    <a:pt x="146" y="38"/>
                    <a:pt x="118" y="28"/>
                    <a:pt x="81" y="28"/>
                  </a:cubicBezTo>
                  <a:lnTo>
                    <a:pt x="33" y="28"/>
                  </a:lnTo>
                  <a:lnTo>
                    <a:pt x="33" y="257"/>
                  </a:lnTo>
                  <a:lnTo>
                    <a:pt x="73" y="257"/>
                  </a:lnTo>
                  <a:cubicBezTo>
                    <a:pt x="113" y="257"/>
                    <a:pt x="143" y="247"/>
                    <a:pt x="163" y="227"/>
                  </a:cubicBezTo>
                  <a:cubicBezTo>
                    <a:pt x="183" y="208"/>
                    <a:pt x="193" y="179"/>
                    <a:pt x="193" y="141"/>
                  </a:cubicBezTo>
                  <a:close/>
                </a:path>
              </a:pathLst>
            </a:custGeom>
            <a:solidFill>
              <a:srgbClr val="B4B4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3" name="Freeform 49">
              <a:extLst>
                <a:ext uri="{FF2B5EF4-FFF2-40B4-BE49-F238E27FC236}">
                  <a16:creationId xmlns:a16="http://schemas.microsoft.com/office/drawing/2014/main" id="{A1BEDEB2-0679-4296-9256-D8A8ACA9B2A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71" y="2993"/>
              <a:ext cx="70" cy="125"/>
            </a:xfrm>
            <a:custGeom>
              <a:avLst/>
              <a:gdLst>
                <a:gd name="T0" fmla="*/ 15 w 70"/>
                <a:gd name="T1" fmla="*/ 125 h 125"/>
                <a:gd name="T2" fmla="*/ 0 w 70"/>
                <a:gd name="T3" fmla="*/ 125 h 125"/>
                <a:gd name="T4" fmla="*/ 0 w 70"/>
                <a:gd name="T5" fmla="*/ 0 h 125"/>
                <a:gd name="T6" fmla="*/ 70 w 70"/>
                <a:gd name="T7" fmla="*/ 0 h 125"/>
                <a:gd name="T8" fmla="*/ 70 w 70"/>
                <a:gd name="T9" fmla="*/ 12 h 125"/>
                <a:gd name="T10" fmla="*/ 15 w 70"/>
                <a:gd name="T11" fmla="*/ 12 h 125"/>
                <a:gd name="T12" fmla="*/ 15 w 70"/>
                <a:gd name="T13" fmla="*/ 59 h 125"/>
                <a:gd name="T14" fmla="*/ 66 w 70"/>
                <a:gd name="T15" fmla="*/ 59 h 125"/>
                <a:gd name="T16" fmla="*/ 66 w 70"/>
                <a:gd name="T17" fmla="*/ 71 h 125"/>
                <a:gd name="T18" fmla="*/ 15 w 70"/>
                <a:gd name="T19" fmla="*/ 71 h 125"/>
                <a:gd name="T20" fmla="*/ 15 w 70"/>
                <a:gd name="T21" fmla="*/ 12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" h="125">
                  <a:moveTo>
                    <a:pt x="15" y="125"/>
                  </a:moveTo>
                  <a:lnTo>
                    <a:pt x="0" y="125"/>
                  </a:lnTo>
                  <a:lnTo>
                    <a:pt x="0" y="0"/>
                  </a:lnTo>
                  <a:lnTo>
                    <a:pt x="70" y="0"/>
                  </a:lnTo>
                  <a:lnTo>
                    <a:pt x="70" y="12"/>
                  </a:lnTo>
                  <a:lnTo>
                    <a:pt x="15" y="12"/>
                  </a:lnTo>
                  <a:lnTo>
                    <a:pt x="15" y="59"/>
                  </a:lnTo>
                  <a:lnTo>
                    <a:pt x="66" y="59"/>
                  </a:lnTo>
                  <a:lnTo>
                    <a:pt x="66" y="71"/>
                  </a:lnTo>
                  <a:lnTo>
                    <a:pt x="15" y="71"/>
                  </a:lnTo>
                  <a:lnTo>
                    <a:pt x="15" y="125"/>
                  </a:lnTo>
                  <a:close/>
                </a:path>
              </a:pathLst>
            </a:custGeom>
            <a:solidFill>
              <a:srgbClr val="B4B4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4" name="Freeform 50">
              <a:extLst>
                <a:ext uri="{FF2B5EF4-FFF2-40B4-BE49-F238E27FC236}">
                  <a16:creationId xmlns:a16="http://schemas.microsoft.com/office/drawing/2014/main" id="{E6CC20F3-B7CC-4789-A534-E73DC0B46989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7" y="2991"/>
              <a:ext cx="104" cy="129"/>
            </a:xfrm>
            <a:custGeom>
              <a:avLst/>
              <a:gdLst>
                <a:gd name="T0" fmla="*/ 140 w 237"/>
                <a:gd name="T1" fmla="*/ 140 h 293"/>
                <a:gd name="T2" fmla="*/ 237 w 237"/>
                <a:gd name="T3" fmla="*/ 140 h 293"/>
                <a:gd name="T4" fmla="*/ 237 w 237"/>
                <a:gd name="T5" fmla="*/ 279 h 293"/>
                <a:gd name="T6" fmla="*/ 191 w 237"/>
                <a:gd name="T7" fmla="*/ 290 h 293"/>
                <a:gd name="T8" fmla="*/ 137 w 237"/>
                <a:gd name="T9" fmla="*/ 293 h 293"/>
                <a:gd name="T10" fmla="*/ 36 w 237"/>
                <a:gd name="T11" fmla="*/ 255 h 293"/>
                <a:gd name="T12" fmla="*/ 0 w 237"/>
                <a:gd name="T13" fmla="*/ 147 h 293"/>
                <a:gd name="T14" fmla="*/ 18 w 237"/>
                <a:gd name="T15" fmla="*/ 69 h 293"/>
                <a:gd name="T16" fmla="*/ 69 w 237"/>
                <a:gd name="T17" fmla="*/ 17 h 293"/>
                <a:gd name="T18" fmla="*/ 148 w 237"/>
                <a:gd name="T19" fmla="*/ 0 h 293"/>
                <a:gd name="T20" fmla="*/ 233 w 237"/>
                <a:gd name="T21" fmla="*/ 16 h 293"/>
                <a:gd name="T22" fmla="*/ 220 w 237"/>
                <a:gd name="T23" fmla="*/ 46 h 293"/>
                <a:gd name="T24" fmla="*/ 146 w 237"/>
                <a:gd name="T25" fmla="*/ 29 h 293"/>
                <a:gd name="T26" fmla="*/ 64 w 237"/>
                <a:gd name="T27" fmla="*/ 60 h 293"/>
                <a:gd name="T28" fmla="*/ 35 w 237"/>
                <a:gd name="T29" fmla="*/ 147 h 293"/>
                <a:gd name="T30" fmla="*/ 63 w 237"/>
                <a:gd name="T31" fmla="*/ 234 h 293"/>
                <a:gd name="T32" fmla="*/ 146 w 237"/>
                <a:gd name="T33" fmla="*/ 264 h 293"/>
                <a:gd name="T34" fmla="*/ 204 w 237"/>
                <a:gd name="T35" fmla="*/ 257 h 293"/>
                <a:gd name="T36" fmla="*/ 204 w 237"/>
                <a:gd name="T37" fmla="*/ 169 h 293"/>
                <a:gd name="T38" fmla="*/ 140 w 237"/>
                <a:gd name="T39" fmla="*/ 169 h 293"/>
                <a:gd name="T40" fmla="*/ 140 w 237"/>
                <a:gd name="T41" fmla="*/ 140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7" h="293">
                  <a:moveTo>
                    <a:pt x="140" y="140"/>
                  </a:moveTo>
                  <a:lnTo>
                    <a:pt x="237" y="140"/>
                  </a:lnTo>
                  <a:lnTo>
                    <a:pt x="237" y="279"/>
                  </a:lnTo>
                  <a:cubicBezTo>
                    <a:pt x="222" y="283"/>
                    <a:pt x="207" y="287"/>
                    <a:pt x="191" y="290"/>
                  </a:cubicBezTo>
                  <a:cubicBezTo>
                    <a:pt x="176" y="292"/>
                    <a:pt x="158" y="293"/>
                    <a:pt x="137" y="293"/>
                  </a:cubicBezTo>
                  <a:cubicBezTo>
                    <a:pt x="94" y="293"/>
                    <a:pt x="60" y="280"/>
                    <a:pt x="36" y="255"/>
                  </a:cubicBezTo>
                  <a:cubicBezTo>
                    <a:pt x="12" y="229"/>
                    <a:pt x="0" y="193"/>
                    <a:pt x="0" y="147"/>
                  </a:cubicBezTo>
                  <a:cubicBezTo>
                    <a:pt x="0" y="117"/>
                    <a:pt x="6" y="91"/>
                    <a:pt x="18" y="69"/>
                  </a:cubicBezTo>
                  <a:cubicBezTo>
                    <a:pt x="30" y="46"/>
                    <a:pt x="47" y="29"/>
                    <a:pt x="69" y="17"/>
                  </a:cubicBezTo>
                  <a:cubicBezTo>
                    <a:pt x="92" y="6"/>
                    <a:pt x="118" y="0"/>
                    <a:pt x="148" y="0"/>
                  </a:cubicBezTo>
                  <a:cubicBezTo>
                    <a:pt x="178" y="0"/>
                    <a:pt x="207" y="5"/>
                    <a:pt x="233" y="16"/>
                  </a:cubicBezTo>
                  <a:lnTo>
                    <a:pt x="220" y="46"/>
                  </a:lnTo>
                  <a:cubicBezTo>
                    <a:pt x="195" y="35"/>
                    <a:pt x="170" y="29"/>
                    <a:pt x="146" y="29"/>
                  </a:cubicBezTo>
                  <a:cubicBezTo>
                    <a:pt x="111" y="29"/>
                    <a:pt x="84" y="40"/>
                    <a:pt x="64" y="60"/>
                  </a:cubicBezTo>
                  <a:cubicBezTo>
                    <a:pt x="45" y="81"/>
                    <a:pt x="35" y="110"/>
                    <a:pt x="35" y="147"/>
                  </a:cubicBezTo>
                  <a:cubicBezTo>
                    <a:pt x="35" y="185"/>
                    <a:pt x="45" y="214"/>
                    <a:pt x="63" y="234"/>
                  </a:cubicBezTo>
                  <a:cubicBezTo>
                    <a:pt x="82" y="254"/>
                    <a:pt x="110" y="264"/>
                    <a:pt x="146" y="264"/>
                  </a:cubicBezTo>
                  <a:cubicBezTo>
                    <a:pt x="166" y="264"/>
                    <a:pt x="185" y="262"/>
                    <a:pt x="204" y="257"/>
                  </a:cubicBezTo>
                  <a:lnTo>
                    <a:pt x="204" y="169"/>
                  </a:lnTo>
                  <a:lnTo>
                    <a:pt x="140" y="169"/>
                  </a:lnTo>
                  <a:lnTo>
                    <a:pt x="140" y="140"/>
                  </a:lnTo>
                  <a:close/>
                </a:path>
              </a:pathLst>
            </a:custGeom>
            <a:solidFill>
              <a:srgbClr val="B4B4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5" name="Freeform 51">
              <a:extLst>
                <a:ext uri="{FF2B5EF4-FFF2-40B4-BE49-F238E27FC236}">
                  <a16:creationId xmlns:a16="http://schemas.microsoft.com/office/drawing/2014/main" id="{1443D9A2-6BA6-4CBC-BFBB-E39B0F07CB1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64" y="2993"/>
              <a:ext cx="95" cy="125"/>
            </a:xfrm>
            <a:custGeom>
              <a:avLst/>
              <a:gdLst>
                <a:gd name="T0" fmla="*/ 95 w 95"/>
                <a:gd name="T1" fmla="*/ 125 h 125"/>
                <a:gd name="T2" fmla="*/ 81 w 95"/>
                <a:gd name="T3" fmla="*/ 125 h 125"/>
                <a:gd name="T4" fmla="*/ 81 w 95"/>
                <a:gd name="T5" fmla="*/ 66 h 125"/>
                <a:gd name="T6" fmla="*/ 15 w 95"/>
                <a:gd name="T7" fmla="*/ 66 h 125"/>
                <a:gd name="T8" fmla="*/ 15 w 95"/>
                <a:gd name="T9" fmla="*/ 125 h 125"/>
                <a:gd name="T10" fmla="*/ 0 w 95"/>
                <a:gd name="T11" fmla="*/ 125 h 125"/>
                <a:gd name="T12" fmla="*/ 0 w 95"/>
                <a:gd name="T13" fmla="*/ 0 h 125"/>
                <a:gd name="T14" fmla="*/ 15 w 95"/>
                <a:gd name="T15" fmla="*/ 0 h 125"/>
                <a:gd name="T16" fmla="*/ 15 w 95"/>
                <a:gd name="T17" fmla="*/ 53 h 125"/>
                <a:gd name="T18" fmla="*/ 81 w 95"/>
                <a:gd name="T19" fmla="*/ 53 h 125"/>
                <a:gd name="T20" fmla="*/ 81 w 95"/>
                <a:gd name="T21" fmla="*/ 0 h 125"/>
                <a:gd name="T22" fmla="*/ 95 w 95"/>
                <a:gd name="T23" fmla="*/ 0 h 125"/>
                <a:gd name="T24" fmla="*/ 95 w 95"/>
                <a:gd name="T25" fmla="*/ 12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5" h="125">
                  <a:moveTo>
                    <a:pt x="95" y="125"/>
                  </a:moveTo>
                  <a:lnTo>
                    <a:pt x="81" y="125"/>
                  </a:lnTo>
                  <a:lnTo>
                    <a:pt x="81" y="66"/>
                  </a:lnTo>
                  <a:lnTo>
                    <a:pt x="15" y="66"/>
                  </a:lnTo>
                  <a:lnTo>
                    <a:pt x="15" y="125"/>
                  </a:lnTo>
                  <a:lnTo>
                    <a:pt x="0" y="1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53"/>
                  </a:lnTo>
                  <a:lnTo>
                    <a:pt x="81" y="53"/>
                  </a:lnTo>
                  <a:lnTo>
                    <a:pt x="81" y="0"/>
                  </a:lnTo>
                  <a:lnTo>
                    <a:pt x="95" y="0"/>
                  </a:lnTo>
                  <a:lnTo>
                    <a:pt x="95" y="125"/>
                  </a:lnTo>
                  <a:close/>
                </a:path>
              </a:pathLst>
            </a:custGeom>
            <a:solidFill>
              <a:srgbClr val="B4B4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6" name="Rectangle 52">
              <a:extLst>
                <a:ext uri="{FF2B5EF4-FFF2-40B4-BE49-F238E27FC236}">
                  <a16:creationId xmlns:a16="http://schemas.microsoft.com/office/drawing/2014/main" id="{A028E4EA-D8E5-485D-B288-5090DBC027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07" y="2993"/>
              <a:ext cx="15" cy="125"/>
            </a:xfrm>
            <a:prstGeom prst="rect">
              <a:avLst/>
            </a:prstGeom>
            <a:solidFill>
              <a:srgbClr val="B4B4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7" name="Line 53">
              <a:extLst>
                <a:ext uri="{FF2B5EF4-FFF2-40B4-BE49-F238E27FC236}">
                  <a16:creationId xmlns:a16="http://schemas.microsoft.com/office/drawing/2014/main" id="{05B683ED-8165-4C5A-BB0F-117AF9B734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39" y="1968"/>
              <a:ext cx="0" cy="173"/>
            </a:xfrm>
            <a:prstGeom prst="line">
              <a:avLst/>
            </a:prstGeom>
            <a:noFill/>
            <a:ln w="74613" cap="flat">
              <a:solidFill>
                <a:srgbClr val="B4B4B4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8" name="Line 54">
              <a:extLst>
                <a:ext uri="{FF2B5EF4-FFF2-40B4-BE49-F238E27FC236}">
                  <a16:creationId xmlns:a16="http://schemas.microsoft.com/office/drawing/2014/main" id="{31C477EF-4156-4C5E-A81D-9623C147A66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28" y="2562"/>
              <a:ext cx="197" cy="300"/>
            </a:xfrm>
            <a:prstGeom prst="line">
              <a:avLst/>
            </a:prstGeom>
            <a:noFill/>
            <a:ln w="74613" cap="flat">
              <a:solidFill>
                <a:srgbClr val="B4B4B4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9" name="Line 55">
              <a:extLst>
                <a:ext uri="{FF2B5EF4-FFF2-40B4-BE49-F238E27FC236}">
                  <a16:creationId xmlns:a16="http://schemas.microsoft.com/office/drawing/2014/main" id="{62D0D5C3-FA9C-42F7-894C-B36B4F376AA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16" y="2546"/>
              <a:ext cx="198" cy="300"/>
            </a:xfrm>
            <a:prstGeom prst="line">
              <a:avLst/>
            </a:prstGeom>
            <a:noFill/>
            <a:ln w="74613" cap="flat">
              <a:solidFill>
                <a:srgbClr val="B4B4B4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0" name="Line 56">
              <a:extLst>
                <a:ext uri="{FF2B5EF4-FFF2-40B4-BE49-F238E27FC236}">
                  <a16:creationId xmlns:a16="http://schemas.microsoft.com/office/drawing/2014/main" id="{AED6E00D-3DF5-41B6-8A98-B60629A272A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088" y="2558"/>
              <a:ext cx="197" cy="300"/>
            </a:xfrm>
            <a:prstGeom prst="line">
              <a:avLst/>
            </a:prstGeom>
            <a:noFill/>
            <a:ln w="74613" cap="flat">
              <a:solidFill>
                <a:srgbClr val="B4B4B4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1" name="Line 57">
              <a:extLst>
                <a:ext uri="{FF2B5EF4-FFF2-40B4-BE49-F238E27FC236}">
                  <a16:creationId xmlns:a16="http://schemas.microsoft.com/office/drawing/2014/main" id="{49B4564A-5DBF-41D1-8C48-60508825B7E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864" y="2564"/>
              <a:ext cx="197" cy="300"/>
            </a:xfrm>
            <a:prstGeom prst="line">
              <a:avLst/>
            </a:prstGeom>
            <a:noFill/>
            <a:ln w="74613" cap="flat">
              <a:solidFill>
                <a:srgbClr val="B4B4B4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2" name="Line 58">
              <a:extLst>
                <a:ext uri="{FF2B5EF4-FFF2-40B4-BE49-F238E27FC236}">
                  <a16:creationId xmlns:a16="http://schemas.microsoft.com/office/drawing/2014/main" id="{A4511132-95ED-49B3-BC68-FF487B1ABA1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31" y="1225"/>
              <a:ext cx="515" cy="363"/>
            </a:xfrm>
            <a:prstGeom prst="line">
              <a:avLst/>
            </a:prstGeom>
            <a:noFill/>
            <a:ln w="74613" cap="flat">
              <a:solidFill>
                <a:srgbClr val="B4B4B4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3" name="Line 59">
              <a:extLst>
                <a:ext uri="{FF2B5EF4-FFF2-40B4-BE49-F238E27FC236}">
                  <a16:creationId xmlns:a16="http://schemas.microsoft.com/office/drawing/2014/main" id="{B444A8F7-25A3-4177-914C-33C3EDF68E3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042" y="1225"/>
              <a:ext cx="515" cy="363"/>
            </a:xfrm>
            <a:prstGeom prst="line">
              <a:avLst/>
            </a:prstGeom>
            <a:noFill/>
            <a:ln w="74613" cap="flat">
              <a:solidFill>
                <a:srgbClr val="B4B4B4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4" name="Freeform 60">
              <a:extLst>
                <a:ext uri="{FF2B5EF4-FFF2-40B4-BE49-F238E27FC236}">
                  <a16:creationId xmlns:a16="http://schemas.microsoft.com/office/drawing/2014/main" id="{E01E21A5-2E46-4AF4-86D7-EE74A2FF12D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0" y="3457"/>
              <a:ext cx="83" cy="129"/>
            </a:xfrm>
            <a:custGeom>
              <a:avLst/>
              <a:gdLst>
                <a:gd name="T0" fmla="*/ 178 w 187"/>
                <a:gd name="T1" fmla="*/ 71 h 293"/>
                <a:gd name="T2" fmla="*/ 163 w 187"/>
                <a:gd name="T3" fmla="*/ 116 h 293"/>
                <a:gd name="T4" fmla="*/ 120 w 187"/>
                <a:gd name="T5" fmla="*/ 139 h 293"/>
                <a:gd name="T6" fmla="*/ 120 w 187"/>
                <a:gd name="T7" fmla="*/ 141 h 293"/>
                <a:gd name="T8" fmla="*/ 171 w 187"/>
                <a:gd name="T9" fmla="*/ 162 h 293"/>
                <a:gd name="T10" fmla="*/ 187 w 187"/>
                <a:gd name="T11" fmla="*/ 209 h 293"/>
                <a:gd name="T12" fmla="*/ 159 w 187"/>
                <a:gd name="T13" fmla="*/ 271 h 293"/>
                <a:gd name="T14" fmla="*/ 78 w 187"/>
                <a:gd name="T15" fmla="*/ 293 h 293"/>
                <a:gd name="T16" fmla="*/ 37 w 187"/>
                <a:gd name="T17" fmla="*/ 290 h 293"/>
                <a:gd name="T18" fmla="*/ 0 w 187"/>
                <a:gd name="T19" fmla="*/ 278 h 293"/>
                <a:gd name="T20" fmla="*/ 0 w 187"/>
                <a:gd name="T21" fmla="*/ 247 h 293"/>
                <a:gd name="T22" fmla="*/ 40 w 187"/>
                <a:gd name="T23" fmla="*/ 261 h 293"/>
                <a:gd name="T24" fmla="*/ 80 w 187"/>
                <a:gd name="T25" fmla="*/ 266 h 293"/>
                <a:gd name="T26" fmla="*/ 154 w 187"/>
                <a:gd name="T27" fmla="*/ 208 h 293"/>
                <a:gd name="T28" fmla="*/ 72 w 187"/>
                <a:gd name="T29" fmla="*/ 156 h 293"/>
                <a:gd name="T30" fmla="*/ 44 w 187"/>
                <a:gd name="T31" fmla="*/ 156 h 293"/>
                <a:gd name="T32" fmla="*/ 44 w 187"/>
                <a:gd name="T33" fmla="*/ 128 h 293"/>
                <a:gd name="T34" fmla="*/ 72 w 187"/>
                <a:gd name="T35" fmla="*/ 128 h 293"/>
                <a:gd name="T36" fmla="*/ 125 w 187"/>
                <a:gd name="T37" fmla="*/ 113 h 293"/>
                <a:gd name="T38" fmla="*/ 145 w 187"/>
                <a:gd name="T39" fmla="*/ 72 h 293"/>
                <a:gd name="T40" fmla="*/ 130 w 187"/>
                <a:gd name="T41" fmla="*/ 39 h 293"/>
                <a:gd name="T42" fmla="*/ 91 w 187"/>
                <a:gd name="T43" fmla="*/ 27 h 293"/>
                <a:gd name="T44" fmla="*/ 56 w 187"/>
                <a:gd name="T45" fmla="*/ 33 h 293"/>
                <a:gd name="T46" fmla="*/ 18 w 187"/>
                <a:gd name="T47" fmla="*/ 51 h 293"/>
                <a:gd name="T48" fmla="*/ 2 w 187"/>
                <a:gd name="T49" fmla="*/ 29 h 293"/>
                <a:gd name="T50" fmla="*/ 42 w 187"/>
                <a:gd name="T51" fmla="*/ 8 h 293"/>
                <a:gd name="T52" fmla="*/ 91 w 187"/>
                <a:gd name="T53" fmla="*/ 0 h 293"/>
                <a:gd name="T54" fmla="*/ 155 w 187"/>
                <a:gd name="T55" fmla="*/ 19 h 293"/>
                <a:gd name="T56" fmla="*/ 178 w 187"/>
                <a:gd name="T57" fmla="*/ 71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7" h="293">
                  <a:moveTo>
                    <a:pt x="178" y="71"/>
                  </a:moveTo>
                  <a:cubicBezTo>
                    <a:pt x="178" y="89"/>
                    <a:pt x="173" y="104"/>
                    <a:pt x="163" y="116"/>
                  </a:cubicBezTo>
                  <a:cubicBezTo>
                    <a:pt x="153" y="127"/>
                    <a:pt x="138" y="135"/>
                    <a:pt x="120" y="139"/>
                  </a:cubicBezTo>
                  <a:lnTo>
                    <a:pt x="120" y="141"/>
                  </a:lnTo>
                  <a:cubicBezTo>
                    <a:pt x="142" y="143"/>
                    <a:pt x="159" y="151"/>
                    <a:pt x="171" y="162"/>
                  </a:cubicBezTo>
                  <a:cubicBezTo>
                    <a:pt x="182" y="174"/>
                    <a:pt x="187" y="189"/>
                    <a:pt x="187" y="209"/>
                  </a:cubicBezTo>
                  <a:cubicBezTo>
                    <a:pt x="187" y="236"/>
                    <a:pt x="178" y="257"/>
                    <a:pt x="159" y="271"/>
                  </a:cubicBezTo>
                  <a:cubicBezTo>
                    <a:pt x="140" y="286"/>
                    <a:pt x="113" y="293"/>
                    <a:pt x="78" y="293"/>
                  </a:cubicBezTo>
                  <a:cubicBezTo>
                    <a:pt x="63" y="293"/>
                    <a:pt x="49" y="292"/>
                    <a:pt x="37" y="290"/>
                  </a:cubicBezTo>
                  <a:cubicBezTo>
                    <a:pt x="24" y="288"/>
                    <a:pt x="12" y="284"/>
                    <a:pt x="0" y="278"/>
                  </a:cubicBezTo>
                  <a:lnTo>
                    <a:pt x="0" y="247"/>
                  </a:lnTo>
                  <a:cubicBezTo>
                    <a:pt x="13" y="253"/>
                    <a:pt x="26" y="258"/>
                    <a:pt x="40" y="261"/>
                  </a:cubicBezTo>
                  <a:cubicBezTo>
                    <a:pt x="54" y="264"/>
                    <a:pt x="67" y="266"/>
                    <a:pt x="80" y="266"/>
                  </a:cubicBezTo>
                  <a:cubicBezTo>
                    <a:pt x="129" y="266"/>
                    <a:pt x="154" y="246"/>
                    <a:pt x="154" y="208"/>
                  </a:cubicBezTo>
                  <a:cubicBezTo>
                    <a:pt x="154" y="173"/>
                    <a:pt x="126" y="156"/>
                    <a:pt x="72" y="156"/>
                  </a:cubicBezTo>
                  <a:lnTo>
                    <a:pt x="44" y="156"/>
                  </a:lnTo>
                  <a:lnTo>
                    <a:pt x="44" y="128"/>
                  </a:lnTo>
                  <a:lnTo>
                    <a:pt x="72" y="128"/>
                  </a:lnTo>
                  <a:cubicBezTo>
                    <a:pt x="95" y="128"/>
                    <a:pt x="112" y="123"/>
                    <a:pt x="125" y="113"/>
                  </a:cubicBezTo>
                  <a:cubicBezTo>
                    <a:pt x="138" y="103"/>
                    <a:pt x="145" y="90"/>
                    <a:pt x="145" y="72"/>
                  </a:cubicBezTo>
                  <a:cubicBezTo>
                    <a:pt x="145" y="58"/>
                    <a:pt x="140" y="47"/>
                    <a:pt x="130" y="39"/>
                  </a:cubicBezTo>
                  <a:cubicBezTo>
                    <a:pt x="121" y="31"/>
                    <a:pt x="108" y="27"/>
                    <a:pt x="91" y="27"/>
                  </a:cubicBezTo>
                  <a:cubicBezTo>
                    <a:pt x="79" y="27"/>
                    <a:pt x="67" y="29"/>
                    <a:pt x="56" y="33"/>
                  </a:cubicBezTo>
                  <a:cubicBezTo>
                    <a:pt x="45" y="36"/>
                    <a:pt x="32" y="42"/>
                    <a:pt x="18" y="51"/>
                  </a:cubicBezTo>
                  <a:lnTo>
                    <a:pt x="2" y="29"/>
                  </a:lnTo>
                  <a:cubicBezTo>
                    <a:pt x="14" y="20"/>
                    <a:pt x="27" y="13"/>
                    <a:pt x="42" y="8"/>
                  </a:cubicBezTo>
                  <a:cubicBezTo>
                    <a:pt x="58" y="2"/>
                    <a:pt x="74" y="0"/>
                    <a:pt x="91" y="0"/>
                  </a:cubicBezTo>
                  <a:cubicBezTo>
                    <a:pt x="118" y="0"/>
                    <a:pt x="140" y="6"/>
                    <a:pt x="155" y="19"/>
                  </a:cubicBezTo>
                  <a:cubicBezTo>
                    <a:pt x="171" y="31"/>
                    <a:pt x="178" y="49"/>
                    <a:pt x="178" y="71"/>
                  </a:cubicBezTo>
                  <a:close/>
                </a:path>
              </a:pathLst>
            </a:custGeom>
            <a:solidFill>
              <a:srgbClr val="1DA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5" name="Freeform 61">
              <a:extLst>
                <a:ext uri="{FF2B5EF4-FFF2-40B4-BE49-F238E27FC236}">
                  <a16:creationId xmlns:a16="http://schemas.microsoft.com/office/drawing/2014/main" id="{99270FDF-1975-408A-BC11-22B1D4336FC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62" y="3456"/>
              <a:ext cx="83" cy="130"/>
            </a:xfrm>
            <a:custGeom>
              <a:avLst/>
              <a:gdLst>
                <a:gd name="T0" fmla="*/ 189 w 189"/>
                <a:gd name="T1" fmla="*/ 147 h 294"/>
                <a:gd name="T2" fmla="*/ 165 w 189"/>
                <a:gd name="T3" fmla="*/ 258 h 294"/>
                <a:gd name="T4" fmla="*/ 94 w 189"/>
                <a:gd name="T5" fmla="*/ 294 h 294"/>
                <a:gd name="T6" fmla="*/ 24 w 189"/>
                <a:gd name="T7" fmla="*/ 257 h 294"/>
                <a:gd name="T8" fmla="*/ 0 w 189"/>
                <a:gd name="T9" fmla="*/ 147 h 294"/>
                <a:gd name="T10" fmla="*/ 23 w 189"/>
                <a:gd name="T11" fmla="*/ 36 h 294"/>
                <a:gd name="T12" fmla="*/ 94 w 189"/>
                <a:gd name="T13" fmla="*/ 0 h 294"/>
                <a:gd name="T14" fmla="*/ 164 w 189"/>
                <a:gd name="T15" fmla="*/ 38 h 294"/>
                <a:gd name="T16" fmla="*/ 189 w 189"/>
                <a:gd name="T17" fmla="*/ 147 h 294"/>
                <a:gd name="T18" fmla="*/ 33 w 189"/>
                <a:gd name="T19" fmla="*/ 147 h 294"/>
                <a:gd name="T20" fmla="*/ 47 w 189"/>
                <a:gd name="T21" fmla="*/ 238 h 294"/>
                <a:gd name="T22" fmla="*/ 94 w 189"/>
                <a:gd name="T23" fmla="*/ 266 h 294"/>
                <a:gd name="T24" fmla="*/ 141 w 189"/>
                <a:gd name="T25" fmla="*/ 238 h 294"/>
                <a:gd name="T26" fmla="*/ 155 w 189"/>
                <a:gd name="T27" fmla="*/ 147 h 294"/>
                <a:gd name="T28" fmla="*/ 141 w 189"/>
                <a:gd name="T29" fmla="*/ 57 h 294"/>
                <a:gd name="T30" fmla="*/ 94 w 189"/>
                <a:gd name="T31" fmla="*/ 28 h 294"/>
                <a:gd name="T32" fmla="*/ 47 w 189"/>
                <a:gd name="T33" fmla="*/ 57 h 294"/>
                <a:gd name="T34" fmla="*/ 33 w 189"/>
                <a:gd name="T35" fmla="*/ 147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89" h="294">
                  <a:moveTo>
                    <a:pt x="189" y="147"/>
                  </a:moveTo>
                  <a:cubicBezTo>
                    <a:pt x="189" y="197"/>
                    <a:pt x="181" y="233"/>
                    <a:pt x="165" y="258"/>
                  </a:cubicBezTo>
                  <a:cubicBezTo>
                    <a:pt x="150" y="282"/>
                    <a:pt x="126" y="294"/>
                    <a:pt x="94" y="294"/>
                  </a:cubicBezTo>
                  <a:cubicBezTo>
                    <a:pt x="63" y="294"/>
                    <a:pt x="40" y="282"/>
                    <a:pt x="24" y="257"/>
                  </a:cubicBezTo>
                  <a:cubicBezTo>
                    <a:pt x="8" y="232"/>
                    <a:pt x="0" y="195"/>
                    <a:pt x="0" y="147"/>
                  </a:cubicBezTo>
                  <a:cubicBezTo>
                    <a:pt x="0" y="97"/>
                    <a:pt x="7" y="61"/>
                    <a:pt x="23" y="36"/>
                  </a:cubicBezTo>
                  <a:cubicBezTo>
                    <a:pt x="38" y="12"/>
                    <a:pt x="62" y="0"/>
                    <a:pt x="94" y="0"/>
                  </a:cubicBezTo>
                  <a:cubicBezTo>
                    <a:pt x="125" y="0"/>
                    <a:pt x="148" y="13"/>
                    <a:pt x="164" y="38"/>
                  </a:cubicBezTo>
                  <a:cubicBezTo>
                    <a:pt x="180" y="63"/>
                    <a:pt x="189" y="100"/>
                    <a:pt x="189" y="147"/>
                  </a:cubicBezTo>
                  <a:close/>
                  <a:moveTo>
                    <a:pt x="33" y="147"/>
                  </a:moveTo>
                  <a:cubicBezTo>
                    <a:pt x="33" y="189"/>
                    <a:pt x="37" y="219"/>
                    <a:pt x="47" y="238"/>
                  </a:cubicBezTo>
                  <a:cubicBezTo>
                    <a:pt x="57" y="257"/>
                    <a:pt x="72" y="266"/>
                    <a:pt x="94" y="266"/>
                  </a:cubicBezTo>
                  <a:cubicBezTo>
                    <a:pt x="115" y="266"/>
                    <a:pt x="131" y="257"/>
                    <a:pt x="141" y="238"/>
                  </a:cubicBezTo>
                  <a:cubicBezTo>
                    <a:pt x="150" y="218"/>
                    <a:pt x="155" y="188"/>
                    <a:pt x="155" y="147"/>
                  </a:cubicBezTo>
                  <a:cubicBezTo>
                    <a:pt x="155" y="106"/>
                    <a:pt x="150" y="76"/>
                    <a:pt x="141" y="57"/>
                  </a:cubicBezTo>
                  <a:cubicBezTo>
                    <a:pt x="131" y="38"/>
                    <a:pt x="115" y="28"/>
                    <a:pt x="94" y="28"/>
                  </a:cubicBezTo>
                  <a:cubicBezTo>
                    <a:pt x="72" y="28"/>
                    <a:pt x="57" y="38"/>
                    <a:pt x="47" y="57"/>
                  </a:cubicBezTo>
                  <a:cubicBezTo>
                    <a:pt x="37" y="76"/>
                    <a:pt x="33" y="106"/>
                    <a:pt x="33" y="147"/>
                  </a:cubicBezTo>
                  <a:close/>
                </a:path>
              </a:pathLst>
            </a:custGeom>
            <a:solidFill>
              <a:srgbClr val="1DA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6" name="Freeform 62">
              <a:extLst>
                <a:ext uri="{FF2B5EF4-FFF2-40B4-BE49-F238E27FC236}">
                  <a16:creationId xmlns:a16="http://schemas.microsoft.com/office/drawing/2014/main" id="{2EDE94E5-5237-4FAE-9A40-2B4551B0B59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69" y="3488"/>
              <a:ext cx="83" cy="138"/>
            </a:xfrm>
            <a:custGeom>
              <a:avLst/>
              <a:gdLst>
                <a:gd name="T0" fmla="*/ 100 w 189"/>
                <a:gd name="T1" fmla="*/ 222 h 314"/>
                <a:gd name="T2" fmla="*/ 61 w 189"/>
                <a:gd name="T3" fmla="*/ 215 h 314"/>
                <a:gd name="T4" fmla="*/ 32 w 189"/>
                <a:gd name="T5" fmla="*/ 191 h 314"/>
                <a:gd name="T6" fmla="*/ 30 w 189"/>
                <a:gd name="T7" fmla="*/ 191 h 314"/>
                <a:gd name="T8" fmla="*/ 32 w 189"/>
                <a:gd name="T9" fmla="*/ 226 h 314"/>
                <a:gd name="T10" fmla="*/ 32 w 189"/>
                <a:gd name="T11" fmla="*/ 314 h 314"/>
                <a:gd name="T12" fmla="*/ 0 w 189"/>
                <a:gd name="T13" fmla="*/ 314 h 314"/>
                <a:gd name="T14" fmla="*/ 0 w 189"/>
                <a:gd name="T15" fmla="*/ 4 h 314"/>
                <a:gd name="T16" fmla="*/ 26 w 189"/>
                <a:gd name="T17" fmla="*/ 4 h 314"/>
                <a:gd name="T18" fmla="*/ 31 w 189"/>
                <a:gd name="T19" fmla="*/ 34 h 314"/>
                <a:gd name="T20" fmla="*/ 32 w 189"/>
                <a:gd name="T21" fmla="*/ 34 h 314"/>
                <a:gd name="T22" fmla="*/ 62 w 189"/>
                <a:gd name="T23" fmla="*/ 8 h 314"/>
                <a:gd name="T24" fmla="*/ 100 w 189"/>
                <a:gd name="T25" fmla="*/ 0 h 314"/>
                <a:gd name="T26" fmla="*/ 165 w 189"/>
                <a:gd name="T27" fmla="*/ 30 h 314"/>
                <a:gd name="T28" fmla="*/ 189 w 189"/>
                <a:gd name="T29" fmla="*/ 111 h 314"/>
                <a:gd name="T30" fmla="*/ 165 w 189"/>
                <a:gd name="T31" fmla="*/ 193 h 314"/>
                <a:gd name="T32" fmla="*/ 100 w 189"/>
                <a:gd name="T33" fmla="*/ 222 h 314"/>
                <a:gd name="T34" fmla="*/ 95 w 189"/>
                <a:gd name="T35" fmla="*/ 28 h 314"/>
                <a:gd name="T36" fmla="*/ 48 w 189"/>
                <a:gd name="T37" fmla="*/ 46 h 314"/>
                <a:gd name="T38" fmla="*/ 32 w 189"/>
                <a:gd name="T39" fmla="*/ 104 h 314"/>
                <a:gd name="T40" fmla="*/ 32 w 189"/>
                <a:gd name="T41" fmla="*/ 111 h 314"/>
                <a:gd name="T42" fmla="*/ 48 w 189"/>
                <a:gd name="T43" fmla="*/ 176 h 314"/>
                <a:gd name="T44" fmla="*/ 96 w 189"/>
                <a:gd name="T45" fmla="*/ 195 h 314"/>
                <a:gd name="T46" fmla="*/ 139 w 189"/>
                <a:gd name="T47" fmla="*/ 173 h 314"/>
                <a:gd name="T48" fmla="*/ 155 w 189"/>
                <a:gd name="T49" fmla="*/ 111 h 314"/>
                <a:gd name="T50" fmla="*/ 139 w 189"/>
                <a:gd name="T51" fmla="*/ 49 h 314"/>
                <a:gd name="T52" fmla="*/ 95 w 189"/>
                <a:gd name="T53" fmla="*/ 28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89" h="314">
                  <a:moveTo>
                    <a:pt x="100" y="222"/>
                  </a:moveTo>
                  <a:cubicBezTo>
                    <a:pt x="86" y="222"/>
                    <a:pt x="73" y="220"/>
                    <a:pt x="61" y="215"/>
                  </a:cubicBezTo>
                  <a:cubicBezTo>
                    <a:pt x="50" y="209"/>
                    <a:pt x="40" y="202"/>
                    <a:pt x="32" y="191"/>
                  </a:cubicBezTo>
                  <a:lnTo>
                    <a:pt x="30" y="191"/>
                  </a:lnTo>
                  <a:cubicBezTo>
                    <a:pt x="32" y="203"/>
                    <a:pt x="32" y="215"/>
                    <a:pt x="32" y="226"/>
                  </a:cubicBezTo>
                  <a:lnTo>
                    <a:pt x="32" y="314"/>
                  </a:lnTo>
                  <a:lnTo>
                    <a:pt x="0" y="314"/>
                  </a:lnTo>
                  <a:lnTo>
                    <a:pt x="0" y="4"/>
                  </a:lnTo>
                  <a:lnTo>
                    <a:pt x="26" y="4"/>
                  </a:lnTo>
                  <a:lnTo>
                    <a:pt x="31" y="34"/>
                  </a:lnTo>
                  <a:lnTo>
                    <a:pt x="32" y="34"/>
                  </a:lnTo>
                  <a:cubicBezTo>
                    <a:pt x="41" y="22"/>
                    <a:pt x="51" y="13"/>
                    <a:pt x="62" y="8"/>
                  </a:cubicBezTo>
                  <a:cubicBezTo>
                    <a:pt x="73" y="3"/>
                    <a:pt x="85" y="0"/>
                    <a:pt x="100" y="0"/>
                  </a:cubicBezTo>
                  <a:cubicBezTo>
                    <a:pt x="128" y="0"/>
                    <a:pt x="150" y="10"/>
                    <a:pt x="165" y="30"/>
                  </a:cubicBezTo>
                  <a:cubicBezTo>
                    <a:pt x="181" y="49"/>
                    <a:pt x="189" y="76"/>
                    <a:pt x="189" y="111"/>
                  </a:cubicBezTo>
                  <a:cubicBezTo>
                    <a:pt x="189" y="146"/>
                    <a:pt x="181" y="174"/>
                    <a:pt x="165" y="193"/>
                  </a:cubicBezTo>
                  <a:cubicBezTo>
                    <a:pt x="149" y="213"/>
                    <a:pt x="128" y="222"/>
                    <a:pt x="100" y="222"/>
                  </a:cubicBezTo>
                  <a:close/>
                  <a:moveTo>
                    <a:pt x="95" y="28"/>
                  </a:moveTo>
                  <a:cubicBezTo>
                    <a:pt x="73" y="28"/>
                    <a:pt x="57" y="34"/>
                    <a:pt x="48" y="46"/>
                  </a:cubicBezTo>
                  <a:cubicBezTo>
                    <a:pt x="38" y="58"/>
                    <a:pt x="33" y="77"/>
                    <a:pt x="32" y="104"/>
                  </a:cubicBezTo>
                  <a:lnTo>
                    <a:pt x="32" y="111"/>
                  </a:lnTo>
                  <a:cubicBezTo>
                    <a:pt x="32" y="141"/>
                    <a:pt x="37" y="163"/>
                    <a:pt x="48" y="176"/>
                  </a:cubicBezTo>
                  <a:cubicBezTo>
                    <a:pt x="58" y="189"/>
                    <a:pt x="74" y="195"/>
                    <a:pt x="96" y="195"/>
                  </a:cubicBezTo>
                  <a:cubicBezTo>
                    <a:pt x="114" y="195"/>
                    <a:pt x="129" y="188"/>
                    <a:pt x="139" y="173"/>
                  </a:cubicBezTo>
                  <a:cubicBezTo>
                    <a:pt x="150" y="158"/>
                    <a:pt x="155" y="137"/>
                    <a:pt x="155" y="111"/>
                  </a:cubicBezTo>
                  <a:cubicBezTo>
                    <a:pt x="155" y="84"/>
                    <a:pt x="150" y="64"/>
                    <a:pt x="139" y="49"/>
                  </a:cubicBezTo>
                  <a:cubicBezTo>
                    <a:pt x="129" y="35"/>
                    <a:pt x="114" y="28"/>
                    <a:pt x="95" y="28"/>
                  </a:cubicBezTo>
                  <a:close/>
                </a:path>
              </a:pathLst>
            </a:custGeom>
            <a:solidFill>
              <a:srgbClr val="1DA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7" name="Freeform 63">
              <a:extLst>
                <a:ext uri="{FF2B5EF4-FFF2-40B4-BE49-F238E27FC236}">
                  <a16:creationId xmlns:a16="http://schemas.microsoft.com/office/drawing/2014/main" id="{ACDB702E-A958-4A9E-98DB-ABE997B67EC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63" y="3457"/>
              <a:ext cx="83" cy="127"/>
            </a:xfrm>
            <a:custGeom>
              <a:avLst/>
              <a:gdLst>
                <a:gd name="T0" fmla="*/ 188 w 188"/>
                <a:gd name="T1" fmla="*/ 289 h 289"/>
                <a:gd name="T2" fmla="*/ 0 w 188"/>
                <a:gd name="T3" fmla="*/ 289 h 289"/>
                <a:gd name="T4" fmla="*/ 0 w 188"/>
                <a:gd name="T5" fmla="*/ 261 h 289"/>
                <a:gd name="T6" fmla="*/ 75 w 188"/>
                <a:gd name="T7" fmla="*/ 186 h 289"/>
                <a:gd name="T8" fmla="*/ 121 w 188"/>
                <a:gd name="T9" fmla="*/ 136 h 289"/>
                <a:gd name="T10" fmla="*/ 137 w 188"/>
                <a:gd name="T11" fmla="*/ 107 h 289"/>
                <a:gd name="T12" fmla="*/ 143 w 188"/>
                <a:gd name="T13" fmla="*/ 77 h 289"/>
                <a:gd name="T14" fmla="*/ 129 w 188"/>
                <a:gd name="T15" fmla="*/ 41 h 289"/>
                <a:gd name="T16" fmla="*/ 90 w 188"/>
                <a:gd name="T17" fmla="*/ 27 h 289"/>
                <a:gd name="T18" fmla="*/ 56 w 188"/>
                <a:gd name="T19" fmla="*/ 33 h 289"/>
                <a:gd name="T20" fmla="*/ 21 w 188"/>
                <a:gd name="T21" fmla="*/ 54 h 289"/>
                <a:gd name="T22" fmla="*/ 4 w 188"/>
                <a:gd name="T23" fmla="*/ 32 h 289"/>
                <a:gd name="T24" fmla="*/ 90 w 188"/>
                <a:gd name="T25" fmla="*/ 0 h 289"/>
                <a:gd name="T26" fmla="*/ 153 w 188"/>
                <a:gd name="T27" fmla="*/ 20 h 289"/>
                <a:gd name="T28" fmla="*/ 176 w 188"/>
                <a:gd name="T29" fmla="*/ 76 h 289"/>
                <a:gd name="T30" fmla="*/ 161 w 188"/>
                <a:gd name="T31" fmla="*/ 129 h 289"/>
                <a:gd name="T32" fmla="*/ 103 w 188"/>
                <a:gd name="T33" fmla="*/ 196 h 289"/>
                <a:gd name="T34" fmla="*/ 41 w 188"/>
                <a:gd name="T35" fmla="*/ 258 h 289"/>
                <a:gd name="T36" fmla="*/ 41 w 188"/>
                <a:gd name="T37" fmla="*/ 259 h 289"/>
                <a:gd name="T38" fmla="*/ 188 w 188"/>
                <a:gd name="T39" fmla="*/ 259 h 289"/>
                <a:gd name="T40" fmla="*/ 188 w 188"/>
                <a:gd name="T41" fmla="*/ 289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88" h="289">
                  <a:moveTo>
                    <a:pt x="188" y="289"/>
                  </a:moveTo>
                  <a:lnTo>
                    <a:pt x="0" y="289"/>
                  </a:lnTo>
                  <a:lnTo>
                    <a:pt x="0" y="261"/>
                  </a:lnTo>
                  <a:lnTo>
                    <a:pt x="75" y="186"/>
                  </a:lnTo>
                  <a:cubicBezTo>
                    <a:pt x="98" y="162"/>
                    <a:pt x="113" y="146"/>
                    <a:pt x="121" y="136"/>
                  </a:cubicBezTo>
                  <a:cubicBezTo>
                    <a:pt x="128" y="126"/>
                    <a:pt x="133" y="117"/>
                    <a:pt x="137" y="107"/>
                  </a:cubicBezTo>
                  <a:cubicBezTo>
                    <a:pt x="141" y="98"/>
                    <a:pt x="143" y="88"/>
                    <a:pt x="143" y="77"/>
                  </a:cubicBezTo>
                  <a:cubicBezTo>
                    <a:pt x="143" y="62"/>
                    <a:pt x="138" y="50"/>
                    <a:pt x="129" y="41"/>
                  </a:cubicBezTo>
                  <a:cubicBezTo>
                    <a:pt x="119" y="32"/>
                    <a:pt x="107" y="27"/>
                    <a:pt x="90" y="27"/>
                  </a:cubicBezTo>
                  <a:cubicBezTo>
                    <a:pt x="78" y="27"/>
                    <a:pt x="67" y="29"/>
                    <a:pt x="56" y="33"/>
                  </a:cubicBezTo>
                  <a:cubicBezTo>
                    <a:pt x="46" y="37"/>
                    <a:pt x="34" y="44"/>
                    <a:pt x="21" y="54"/>
                  </a:cubicBezTo>
                  <a:lnTo>
                    <a:pt x="4" y="32"/>
                  </a:lnTo>
                  <a:cubicBezTo>
                    <a:pt x="30" y="10"/>
                    <a:pt x="59" y="0"/>
                    <a:pt x="90" y="0"/>
                  </a:cubicBezTo>
                  <a:cubicBezTo>
                    <a:pt x="117" y="0"/>
                    <a:pt x="138" y="6"/>
                    <a:pt x="153" y="20"/>
                  </a:cubicBezTo>
                  <a:cubicBezTo>
                    <a:pt x="168" y="34"/>
                    <a:pt x="176" y="52"/>
                    <a:pt x="176" y="76"/>
                  </a:cubicBezTo>
                  <a:cubicBezTo>
                    <a:pt x="176" y="94"/>
                    <a:pt x="171" y="112"/>
                    <a:pt x="161" y="129"/>
                  </a:cubicBezTo>
                  <a:cubicBezTo>
                    <a:pt x="150" y="147"/>
                    <a:pt x="131" y="169"/>
                    <a:pt x="103" y="196"/>
                  </a:cubicBezTo>
                  <a:lnTo>
                    <a:pt x="41" y="258"/>
                  </a:lnTo>
                  <a:lnTo>
                    <a:pt x="41" y="259"/>
                  </a:lnTo>
                  <a:lnTo>
                    <a:pt x="188" y="259"/>
                  </a:lnTo>
                  <a:lnTo>
                    <a:pt x="188" y="289"/>
                  </a:lnTo>
                  <a:close/>
                </a:path>
              </a:pathLst>
            </a:custGeom>
            <a:solidFill>
              <a:srgbClr val="1DA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8" name="Freeform 64">
              <a:extLst>
                <a:ext uri="{FF2B5EF4-FFF2-40B4-BE49-F238E27FC236}">
                  <a16:creationId xmlns:a16="http://schemas.microsoft.com/office/drawing/2014/main" id="{13ADDF2A-8AB8-4A4E-B235-5BC9F9A164D5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7" y="3458"/>
              <a:ext cx="79" cy="128"/>
            </a:xfrm>
            <a:custGeom>
              <a:avLst/>
              <a:gdLst>
                <a:gd name="T0" fmla="*/ 82 w 179"/>
                <a:gd name="T1" fmla="*/ 111 h 289"/>
                <a:gd name="T2" fmla="*/ 153 w 179"/>
                <a:gd name="T3" fmla="*/ 133 h 289"/>
                <a:gd name="T4" fmla="*/ 179 w 179"/>
                <a:gd name="T5" fmla="*/ 194 h 289"/>
                <a:gd name="T6" fmla="*/ 151 w 179"/>
                <a:gd name="T7" fmla="*/ 264 h 289"/>
                <a:gd name="T8" fmla="*/ 73 w 179"/>
                <a:gd name="T9" fmla="*/ 289 h 289"/>
                <a:gd name="T10" fmla="*/ 0 w 179"/>
                <a:gd name="T11" fmla="*/ 274 h 289"/>
                <a:gd name="T12" fmla="*/ 0 w 179"/>
                <a:gd name="T13" fmla="*/ 242 h 289"/>
                <a:gd name="T14" fmla="*/ 33 w 179"/>
                <a:gd name="T15" fmla="*/ 256 h 289"/>
                <a:gd name="T16" fmla="*/ 74 w 179"/>
                <a:gd name="T17" fmla="*/ 261 h 289"/>
                <a:gd name="T18" fmla="*/ 127 w 179"/>
                <a:gd name="T19" fmla="*/ 245 h 289"/>
                <a:gd name="T20" fmla="*/ 146 w 179"/>
                <a:gd name="T21" fmla="*/ 198 h 289"/>
                <a:gd name="T22" fmla="*/ 73 w 179"/>
                <a:gd name="T23" fmla="*/ 138 h 289"/>
                <a:gd name="T24" fmla="*/ 23 w 179"/>
                <a:gd name="T25" fmla="*/ 144 h 289"/>
                <a:gd name="T26" fmla="*/ 6 w 179"/>
                <a:gd name="T27" fmla="*/ 133 h 289"/>
                <a:gd name="T28" fmla="*/ 17 w 179"/>
                <a:gd name="T29" fmla="*/ 0 h 289"/>
                <a:gd name="T30" fmla="*/ 159 w 179"/>
                <a:gd name="T31" fmla="*/ 0 h 289"/>
                <a:gd name="T32" fmla="*/ 159 w 179"/>
                <a:gd name="T33" fmla="*/ 30 h 289"/>
                <a:gd name="T34" fmla="*/ 45 w 179"/>
                <a:gd name="T35" fmla="*/ 30 h 289"/>
                <a:gd name="T36" fmla="*/ 38 w 179"/>
                <a:gd name="T37" fmla="*/ 115 h 289"/>
                <a:gd name="T38" fmla="*/ 82 w 179"/>
                <a:gd name="T39" fmla="*/ 111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9" h="289">
                  <a:moveTo>
                    <a:pt x="82" y="111"/>
                  </a:moveTo>
                  <a:cubicBezTo>
                    <a:pt x="112" y="111"/>
                    <a:pt x="136" y="118"/>
                    <a:pt x="153" y="133"/>
                  </a:cubicBezTo>
                  <a:cubicBezTo>
                    <a:pt x="171" y="148"/>
                    <a:pt x="179" y="168"/>
                    <a:pt x="179" y="194"/>
                  </a:cubicBezTo>
                  <a:cubicBezTo>
                    <a:pt x="179" y="224"/>
                    <a:pt x="170" y="247"/>
                    <a:pt x="151" y="264"/>
                  </a:cubicBezTo>
                  <a:cubicBezTo>
                    <a:pt x="132" y="281"/>
                    <a:pt x="106" y="289"/>
                    <a:pt x="73" y="289"/>
                  </a:cubicBezTo>
                  <a:cubicBezTo>
                    <a:pt x="41" y="289"/>
                    <a:pt x="16" y="284"/>
                    <a:pt x="0" y="274"/>
                  </a:cubicBezTo>
                  <a:lnTo>
                    <a:pt x="0" y="242"/>
                  </a:lnTo>
                  <a:cubicBezTo>
                    <a:pt x="9" y="248"/>
                    <a:pt x="20" y="253"/>
                    <a:pt x="33" y="256"/>
                  </a:cubicBezTo>
                  <a:cubicBezTo>
                    <a:pt x="47" y="260"/>
                    <a:pt x="60" y="261"/>
                    <a:pt x="74" y="261"/>
                  </a:cubicBezTo>
                  <a:cubicBezTo>
                    <a:pt x="96" y="261"/>
                    <a:pt x="114" y="256"/>
                    <a:pt x="127" y="245"/>
                  </a:cubicBezTo>
                  <a:cubicBezTo>
                    <a:pt x="140" y="234"/>
                    <a:pt x="146" y="219"/>
                    <a:pt x="146" y="198"/>
                  </a:cubicBezTo>
                  <a:cubicBezTo>
                    <a:pt x="146" y="158"/>
                    <a:pt x="122" y="138"/>
                    <a:pt x="73" y="138"/>
                  </a:cubicBezTo>
                  <a:cubicBezTo>
                    <a:pt x="60" y="138"/>
                    <a:pt x="44" y="140"/>
                    <a:pt x="23" y="144"/>
                  </a:cubicBezTo>
                  <a:lnTo>
                    <a:pt x="6" y="133"/>
                  </a:lnTo>
                  <a:lnTo>
                    <a:pt x="17" y="0"/>
                  </a:lnTo>
                  <a:lnTo>
                    <a:pt x="159" y="0"/>
                  </a:lnTo>
                  <a:lnTo>
                    <a:pt x="159" y="30"/>
                  </a:lnTo>
                  <a:lnTo>
                    <a:pt x="45" y="30"/>
                  </a:lnTo>
                  <a:lnTo>
                    <a:pt x="38" y="115"/>
                  </a:lnTo>
                  <a:cubicBezTo>
                    <a:pt x="53" y="112"/>
                    <a:pt x="67" y="111"/>
                    <a:pt x="82" y="111"/>
                  </a:cubicBezTo>
                  <a:close/>
                </a:path>
              </a:pathLst>
            </a:custGeom>
            <a:solidFill>
              <a:srgbClr val="1DA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9" name="Freeform 65">
              <a:extLst>
                <a:ext uri="{FF2B5EF4-FFF2-40B4-BE49-F238E27FC236}">
                  <a16:creationId xmlns:a16="http://schemas.microsoft.com/office/drawing/2014/main" id="{68778AAE-8F9F-494A-853B-812B9533C62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71" y="3488"/>
              <a:ext cx="83" cy="138"/>
            </a:xfrm>
            <a:custGeom>
              <a:avLst/>
              <a:gdLst>
                <a:gd name="T0" fmla="*/ 99 w 188"/>
                <a:gd name="T1" fmla="*/ 222 h 314"/>
                <a:gd name="T2" fmla="*/ 61 w 188"/>
                <a:gd name="T3" fmla="*/ 214 h 314"/>
                <a:gd name="T4" fmla="*/ 32 w 188"/>
                <a:gd name="T5" fmla="*/ 191 h 314"/>
                <a:gd name="T6" fmla="*/ 30 w 188"/>
                <a:gd name="T7" fmla="*/ 191 h 314"/>
                <a:gd name="T8" fmla="*/ 32 w 188"/>
                <a:gd name="T9" fmla="*/ 226 h 314"/>
                <a:gd name="T10" fmla="*/ 32 w 188"/>
                <a:gd name="T11" fmla="*/ 314 h 314"/>
                <a:gd name="T12" fmla="*/ 0 w 188"/>
                <a:gd name="T13" fmla="*/ 314 h 314"/>
                <a:gd name="T14" fmla="*/ 0 w 188"/>
                <a:gd name="T15" fmla="*/ 4 h 314"/>
                <a:gd name="T16" fmla="*/ 26 w 188"/>
                <a:gd name="T17" fmla="*/ 4 h 314"/>
                <a:gd name="T18" fmla="*/ 31 w 188"/>
                <a:gd name="T19" fmla="*/ 33 h 314"/>
                <a:gd name="T20" fmla="*/ 32 w 188"/>
                <a:gd name="T21" fmla="*/ 33 h 314"/>
                <a:gd name="T22" fmla="*/ 61 w 188"/>
                <a:gd name="T23" fmla="*/ 8 h 314"/>
                <a:gd name="T24" fmla="*/ 99 w 188"/>
                <a:gd name="T25" fmla="*/ 0 h 314"/>
                <a:gd name="T26" fmla="*/ 165 w 188"/>
                <a:gd name="T27" fmla="*/ 29 h 314"/>
                <a:gd name="T28" fmla="*/ 188 w 188"/>
                <a:gd name="T29" fmla="*/ 111 h 314"/>
                <a:gd name="T30" fmla="*/ 165 w 188"/>
                <a:gd name="T31" fmla="*/ 193 h 314"/>
                <a:gd name="T32" fmla="*/ 99 w 188"/>
                <a:gd name="T33" fmla="*/ 222 h 314"/>
                <a:gd name="T34" fmla="*/ 95 w 188"/>
                <a:gd name="T35" fmla="*/ 28 h 314"/>
                <a:gd name="T36" fmla="*/ 47 w 188"/>
                <a:gd name="T37" fmla="*/ 46 h 314"/>
                <a:gd name="T38" fmla="*/ 32 w 188"/>
                <a:gd name="T39" fmla="*/ 104 h 314"/>
                <a:gd name="T40" fmla="*/ 32 w 188"/>
                <a:gd name="T41" fmla="*/ 111 h 314"/>
                <a:gd name="T42" fmla="*/ 47 w 188"/>
                <a:gd name="T43" fmla="*/ 176 h 314"/>
                <a:gd name="T44" fmla="*/ 96 w 188"/>
                <a:gd name="T45" fmla="*/ 195 h 314"/>
                <a:gd name="T46" fmla="*/ 139 w 188"/>
                <a:gd name="T47" fmla="*/ 172 h 314"/>
                <a:gd name="T48" fmla="*/ 155 w 188"/>
                <a:gd name="T49" fmla="*/ 111 h 314"/>
                <a:gd name="T50" fmla="*/ 139 w 188"/>
                <a:gd name="T51" fmla="*/ 49 h 314"/>
                <a:gd name="T52" fmla="*/ 95 w 188"/>
                <a:gd name="T53" fmla="*/ 28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88" h="314">
                  <a:moveTo>
                    <a:pt x="99" y="222"/>
                  </a:moveTo>
                  <a:cubicBezTo>
                    <a:pt x="85" y="222"/>
                    <a:pt x="73" y="220"/>
                    <a:pt x="61" y="214"/>
                  </a:cubicBezTo>
                  <a:cubicBezTo>
                    <a:pt x="50" y="209"/>
                    <a:pt x="40" y="201"/>
                    <a:pt x="32" y="191"/>
                  </a:cubicBezTo>
                  <a:lnTo>
                    <a:pt x="30" y="191"/>
                  </a:lnTo>
                  <a:cubicBezTo>
                    <a:pt x="31" y="203"/>
                    <a:pt x="32" y="215"/>
                    <a:pt x="32" y="226"/>
                  </a:cubicBezTo>
                  <a:lnTo>
                    <a:pt x="32" y="314"/>
                  </a:lnTo>
                  <a:lnTo>
                    <a:pt x="0" y="314"/>
                  </a:lnTo>
                  <a:lnTo>
                    <a:pt x="0" y="4"/>
                  </a:lnTo>
                  <a:lnTo>
                    <a:pt x="26" y="4"/>
                  </a:lnTo>
                  <a:lnTo>
                    <a:pt x="31" y="33"/>
                  </a:lnTo>
                  <a:lnTo>
                    <a:pt x="32" y="33"/>
                  </a:lnTo>
                  <a:cubicBezTo>
                    <a:pt x="41" y="22"/>
                    <a:pt x="50" y="13"/>
                    <a:pt x="61" y="8"/>
                  </a:cubicBezTo>
                  <a:cubicBezTo>
                    <a:pt x="72" y="3"/>
                    <a:pt x="85" y="0"/>
                    <a:pt x="99" y="0"/>
                  </a:cubicBezTo>
                  <a:cubicBezTo>
                    <a:pt x="128" y="0"/>
                    <a:pt x="150" y="10"/>
                    <a:pt x="165" y="29"/>
                  </a:cubicBezTo>
                  <a:cubicBezTo>
                    <a:pt x="181" y="49"/>
                    <a:pt x="188" y="76"/>
                    <a:pt x="188" y="111"/>
                  </a:cubicBezTo>
                  <a:cubicBezTo>
                    <a:pt x="188" y="146"/>
                    <a:pt x="180" y="173"/>
                    <a:pt x="165" y="193"/>
                  </a:cubicBezTo>
                  <a:cubicBezTo>
                    <a:pt x="149" y="212"/>
                    <a:pt x="127" y="222"/>
                    <a:pt x="99" y="222"/>
                  </a:cubicBezTo>
                  <a:close/>
                  <a:moveTo>
                    <a:pt x="95" y="28"/>
                  </a:moveTo>
                  <a:cubicBezTo>
                    <a:pt x="73" y="28"/>
                    <a:pt x="57" y="34"/>
                    <a:pt x="47" y="46"/>
                  </a:cubicBezTo>
                  <a:cubicBezTo>
                    <a:pt x="38" y="58"/>
                    <a:pt x="32" y="77"/>
                    <a:pt x="32" y="104"/>
                  </a:cubicBezTo>
                  <a:lnTo>
                    <a:pt x="32" y="111"/>
                  </a:lnTo>
                  <a:cubicBezTo>
                    <a:pt x="32" y="141"/>
                    <a:pt x="37" y="163"/>
                    <a:pt x="47" y="176"/>
                  </a:cubicBezTo>
                  <a:cubicBezTo>
                    <a:pt x="57" y="188"/>
                    <a:pt x="73" y="195"/>
                    <a:pt x="96" y="195"/>
                  </a:cubicBezTo>
                  <a:cubicBezTo>
                    <a:pt x="114" y="195"/>
                    <a:pt x="128" y="187"/>
                    <a:pt x="139" y="172"/>
                  </a:cubicBezTo>
                  <a:cubicBezTo>
                    <a:pt x="149" y="157"/>
                    <a:pt x="155" y="137"/>
                    <a:pt x="155" y="111"/>
                  </a:cubicBezTo>
                  <a:cubicBezTo>
                    <a:pt x="155" y="84"/>
                    <a:pt x="149" y="63"/>
                    <a:pt x="139" y="49"/>
                  </a:cubicBezTo>
                  <a:cubicBezTo>
                    <a:pt x="128" y="35"/>
                    <a:pt x="114" y="28"/>
                    <a:pt x="95" y="28"/>
                  </a:cubicBezTo>
                  <a:close/>
                </a:path>
              </a:pathLst>
            </a:custGeom>
            <a:solidFill>
              <a:srgbClr val="1DA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0" name="Freeform 66">
              <a:extLst>
                <a:ext uri="{FF2B5EF4-FFF2-40B4-BE49-F238E27FC236}">
                  <a16:creationId xmlns:a16="http://schemas.microsoft.com/office/drawing/2014/main" id="{D0079534-93ED-4777-95CD-23B455E9910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66" y="3457"/>
              <a:ext cx="83" cy="129"/>
            </a:xfrm>
            <a:custGeom>
              <a:avLst/>
              <a:gdLst>
                <a:gd name="T0" fmla="*/ 94 w 188"/>
                <a:gd name="T1" fmla="*/ 0 h 293"/>
                <a:gd name="T2" fmla="*/ 156 w 188"/>
                <a:gd name="T3" fmla="*/ 18 h 293"/>
                <a:gd name="T4" fmla="*/ 178 w 188"/>
                <a:gd name="T5" fmla="*/ 68 h 293"/>
                <a:gd name="T6" fmla="*/ 165 w 188"/>
                <a:gd name="T7" fmla="*/ 107 h 293"/>
                <a:gd name="T8" fmla="*/ 124 w 188"/>
                <a:gd name="T9" fmla="*/ 138 h 293"/>
                <a:gd name="T10" fmla="*/ 173 w 188"/>
                <a:gd name="T11" fmla="*/ 173 h 293"/>
                <a:gd name="T12" fmla="*/ 188 w 188"/>
                <a:gd name="T13" fmla="*/ 215 h 293"/>
                <a:gd name="T14" fmla="*/ 163 w 188"/>
                <a:gd name="T15" fmla="*/ 272 h 293"/>
                <a:gd name="T16" fmla="*/ 95 w 188"/>
                <a:gd name="T17" fmla="*/ 293 h 293"/>
                <a:gd name="T18" fmla="*/ 24 w 188"/>
                <a:gd name="T19" fmla="*/ 273 h 293"/>
                <a:gd name="T20" fmla="*/ 0 w 188"/>
                <a:gd name="T21" fmla="*/ 217 h 293"/>
                <a:gd name="T22" fmla="*/ 60 w 188"/>
                <a:gd name="T23" fmla="*/ 140 h 293"/>
                <a:gd name="T24" fmla="*/ 21 w 188"/>
                <a:gd name="T25" fmla="*/ 107 h 293"/>
                <a:gd name="T26" fmla="*/ 9 w 188"/>
                <a:gd name="T27" fmla="*/ 68 h 293"/>
                <a:gd name="T28" fmla="*/ 32 w 188"/>
                <a:gd name="T29" fmla="*/ 18 h 293"/>
                <a:gd name="T30" fmla="*/ 94 w 188"/>
                <a:gd name="T31" fmla="*/ 0 h 293"/>
                <a:gd name="T32" fmla="*/ 32 w 188"/>
                <a:gd name="T33" fmla="*/ 217 h 293"/>
                <a:gd name="T34" fmla="*/ 48 w 188"/>
                <a:gd name="T35" fmla="*/ 254 h 293"/>
                <a:gd name="T36" fmla="*/ 94 w 188"/>
                <a:gd name="T37" fmla="*/ 267 h 293"/>
                <a:gd name="T38" fmla="*/ 139 w 188"/>
                <a:gd name="T39" fmla="*/ 253 h 293"/>
                <a:gd name="T40" fmla="*/ 156 w 188"/>
                <a:gd name="T41" fmla="*/ 216 h 293"/>
                <a:gd name="T42" fmla="*/ 140 w 188"/>
                <a:gd name="T43" fmla="*/ 182 h 293"/>
                <a:gd name="T44" fmla="*/ 87 w 188"/>
                <a:gd name="T45" fmla="*/ 153 h 293"/>
                <a:gd name="T46" fmla="*/ 45 w 188"/>
                <a:gd name="T47" fmla="*/ 181 h 293"/>
                <a:gd name="T48" fmla="*/ 32 w 188"/>
                <a:gd name="T49" fmla="*/ 217 h 293"/>
                <a:gd name="T50" fmla="*/ 93 w 188"/>
                <a:gd name="T51" fmla="*/ 26 h 293"/>
                <a:gd name="T52" fmla="*/ 55 w 188"/>
                <a:gd name="T53" fmla="*/ 38 h 293"/>
                <a:gd name="T54" fmla="*/ 41 w 188"/>
                <a:gd name="T55" fmla="*/ 69 h 293"/>
                <a:gd name="T56" fmla="*/ 53 w 188"/>
                <a:gd name="T57" fmla="*/ 100 h 293"/>
                <a:gd name="T58" fmla="*/ 95 w 188"/>
                <a:gd name="T59" fmla="*/ 126 h 293"/>
                <a:gd name="T60" fmla="*/ 135 w 188"/>
                <a:gd name="T61" fmla="*/ 101 h 293"/>
                <a:gd name="T62" fmla="*/ 146 w 188"/>
                <a:gd name="T63" fmla="*/ 69 h 293"/>
                <a:gd name="T64" fmla="*/ 132 w 188"/>
                <a:gd name="T65" fmla="*/ 38 h 293"/>
                <a:gd name="T66" fmla="*/ 93 w 188"/>
                <a:gd name="T67" fmla="*/ 26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88" h="293">
                  <a:moveTo>
                    <a:pt x="94" y="0"/>
                  </a:moveTo>
                  <a:cubicBezTo>
                    <a:pt x="120" y="0"/>
                    <a:pt x="140" y="6"/>
                    <a:pt x="156" y="18"/>
                  </a:cubicBezTo>
                  <a:cubicBezTo>
                    <a:pt x="171" y="30"/>
                    <a:pt x="178" y="47"/>
                    <a:pt x="178" y="68"/>
                  </a:cubicBezTo>
                  <a:cubicBezTo>
                    <a:pt x="178" y="82"/>
                    <a:pt x="174" y="95"/>
                    <a:pt x="165" y="107"/>
                  </a:cubicBezTo>
                  <a:cubicBezTo>
                    <a:pt x="157" y="118"/>
                    <a:pt x="143" y="129"/>
                    <a:pt x="124" y="138"/>
                  </a:cubicBezTo>
                  <a:cubicBezTo>
                    <a:pt x="147" y="149"/>
                    <a:pt x="163" y="161"/>
                    <a:pt x="173" y="173"/>
                  </a:cubicBezTo>
                  <a:cubicBezTo>
                    <a:pt x="183" y="185"/>
                    <a:pt x="188" y="199"/>
                    <a:pt x="188" y="215"/>
                  </a:cubicBezTo>
                  <a:cubicBezTo>
                    <a:pt x="188" y="239"/>
                    <a:pt x="179" y="258"/>
                    <a:pt x="163" y="272"/>
                  </a:cubicBezTo>
                  <a:cubicBezTo>
                    <a:pt x="146" y="286"/>
                    <a:pt x="124" y="293"/>
                    <a:pt x="95" y="293"/>
                  </a:cubicBezTo>
                  <a:cubicBezTo>
                    <a:pt x="64" y="293"/>
                    <a:pt x="41" y="287"/>
                    <a:pt x="24" y="273"/>
                  </a:cubicBezTo>
                  <a:cubicBezTo>
                    <a:pt x="8" y="260"/>
                    <a:pt x="0" y="241"/>
                    <a:pt x="0" y="217"/>
                  </a:cubicBezTo>
                  <a:cubicBezTo>
                    <a:pt x="0" y="184"/>
                    <a:pt x="20" y="158"/>
                    <a:pt x="60" y="140"/>
                  </a:cubicBezTo>
                  <a:cubicBezTo>
                    <a:pt x="42" y="130"/>
                    <a:pt x="29" y="119"/>
                    <a:pt x="21" y="107"/>
                  </a:cubicBezTo>
                  <a:cubicBezTo>
                    <a:pt x="13" y="95"/>
                    <a:pt x="9" y="82"/>
                    <a:pt x="9" y="68"/>
                  </a:cubicBezTo>
                  <a:cubicBezTo>
                    <a:pt x="9" y="47"/>
                    <a:pt x="17" y="31"/>
                    <a:pt x="32" y="18"/>
                  </a:cubicBezTo>
                  <a:cubicBezTo>
                    <a:pt x="47" y="6"/>
                    <a:pt x="68" y="0"/>
                    <a:pt x="94" y="0"/>
                  </a:cubicBezTo>
                  <a:close/>
                  <a:moveTo>
                    <a:pt x="32" y="217"/>
                  </a:moveTo>
                  <a:cubicBezTo>
                    <a:pt x="32" y="233"/>
                    <a:pt x="37" y="245"/>
                    <a:pt x="48" y="254"/>
                  </a:cubicBezTo>
                  <a:cubicBezTo>
                    <a:pt x="59" y="263"/>
                    <a:pt x="74" y="267"/>
                    <a:pt x="94" y="267"/>
                  </a:cubicBezTo>
                  <a:cubicBezTo>
                    <a:pt x="113" y="267"/>
                    <a:pt x="129" y="262"/>
                    <a:pt x="139" y="253"/>
                  </a:cubicBezTo>
                  <a:cubicBezTo>
                    <a:pt x="150" y="244"/>
                    <a:pt x="156" y="232"/>
                    <a:pt x="156" y="216"/>
                  </a:cubicBezTo>
                  <a:cubicBezTo>
                    <a:pt x="156" y="203"/>
                    <a:pt x="150" y="192"/>
                    <a:pt x="140" y="182"/>
                  </a:cubicBezTo>
                  <a:cubicBezTo>
                    <a:pt x="130" y="172"/>
                    <a:pt x="112" y="163"/>
                    <a:pt x="87" y="153"/>
                  </a:cubicBezTo>
                  <a:cubicBezTo>
                    <a:pt x="68" y="162"/>
                    <a:pt x="54" y="171"/>
                    <a:pt x="45" y="181"/>
                  </a:cubicBezTo>
                  <a:cubicBezTo>
                    <a:pt x="36" y="191"/>
                    <a:pt x="32" y="203"/>
                    <a:pt x="32" y="217"/>
                  </a:cubicBezTo>
                  <a:close/>
                  <a:moveTo>
                    <a:pt x="93" y="26"/>
                  </a:moveTo>
                  <a:cubicBezTo>
                    <a:pt x="77" y="26"/>
                    <a:pt x="64" y="30"/>
                    <a:pt x="55" y="38"/>
                  </a:cubicBezTo>
                  <a:cubicBezTo>
                    <a:pt x="46" y="46"/>
                    <a:pt x="41" y="56"/>
                    <a:pt x="41" y="69"/>
                  </a:cubicBezTo>
                  <a:cubicBezTo>
                    <a:pt x="41" y="81"/>
                    <a:pt x="45" y="91"/>
                    <a:pt x="53" y="100"/>
                  </a:cubicBezTo>
                  <a:cubicBezTo>
                    <a:pt x="60" y="109"/>
                    <a:pt x="74" y="117"/>
                    <a:pt x="95" y="126"/>
                  </a:cubicBezTo>
                  <a:cubicBezTo>
                    <a:pt x="114" y="118"/>
                    <a:pt x="127" y="109"/>
                    <a:pt x="135" y="101"/>
                  </a:cubicBezTo>
                  <a:cubicBezTo>
                    <a:pt x="142" y="92"/>
                    <a:pt x="146" y="81"/>
                    <a:pt x="146" y="69"/>
                  </a:cubicBezTo>
                  <a:cubicBezTo>
                    <a:pt x="146" y="56"/>
                    <a:pt x="142" y="45"/>
                    <a:pt x="132" y="38"/>
                  </a:cubicBezTo>
                  <a:cubicBezTo>
                    <a:pt x="123" y="30"/>
                    <a:pt x="110" y="26"/>
                    <a:pt x="93" y="26"/>
                  </a:cubicBezTo>
                  <a:close/>
                </a:path>
              </a:pathLst>
            </a:custGeom>
            <a:solidFill>
              <a:srgbClr val="1DA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1" name="Freeform 67">
              <a:extLst>
                <a:ext uri="{FF2B5EF4-FFF2-40B4-BE49-F238E27FC236}">
                  <a16:creationId xmlns:a16="http://schemas.microsoft.com/office/drawing/2014/main" id="{B8CA103E-26E5-4C32-B770-0643C47D786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267" y="3456"/>
              <a:ext cx="83" cy="130"/>
            </a:xfrm>
            <a:custGeom>
              <a:avLst/>
              <a:gdLst>
                <a:gd name="T0" fmla="*/ 189 w 189"/>
                <a:gd name="T1" fmla="*/ 147 h 294"/>
                <a:gd name="T2" fmla="*/ 166 w 189"/>
                <a:gd name="T3" fmla="*/ 258 h 294"/>
                <a:gd name="T4" fmla="*/ 95 w 189"/>
                <a:gd name="T5" fmla="*/ 294 h 294"/>
                <a:gd name="T6" fmla="*/ 24 w 189"/>
                <a:gd name="T7" fmla="*/ 257 h 294"/>
                <a:gd name="T8" fmla="*/ 0 w 189"/>
                <a:gd name="T9" fmla="*/ 147 h 294"/>
                <a:gd name="T10" fmla="*/ 24 w 189"/>
                <a:gd name="T11" fmla="*/ 36 h 294"/>
                <a:gd name="T12" fmla="*/ 95 w 189"/>
                <a:gd name="T13" fmla="*/ 0 h 294"/>
                <a:gd name="T14" fmla="*/ 165 w 189"/>
                <a:gd name="T15" fmla="*/ 38 h 294"/>
                <a:gd name="T16" fmla="*/ 189 w 189"/>
                <a:gd name="T17" fmla="*/ 147 h 294"/>
                <a:gd name="T18" fmla="*/ 33 w 189"/>
                <a:gd name="T19" fmla="*/ 147 h 294"/>
                <a:gd name="T20" fmla="*/ 48 w 189"/>
                <a:gd name="T21" fmla="*/ 238 h 294"/>
                <a:gd name="T22" fmla="*/ 95 w 189"/>
                <a:gd name="T23" fmla="*/ 266 h 294"/>
                <a:gd name="T24" fmla="*/ 141 w 189"/>
                <a:gd name="T25" fmla="*/ 238 h 294"/>
                <a:gd name="T26" fmla="*/ 156 w 189"/>
                <a:gd name="T27" fmla="*/ 147 h 294"/>
                <a:gd name="T28" fmla="*/ 141 w 189"/>
                <a:gd name="T29" fmla="*/ 57 h 294"/>
                <a:gd name="T30" fmla="*/ 95 w 189"/>
                <a:gd name="T31" fmla="*/ 28 h 294"/>
                <a:gd name="T32" fmla="*/ 48 w 189"/>
                <a:gd name="T33" fmla="*/ 57 h 294"/>
                <a:gd name="T34" fmla="*/ 33 w 189"/>
                <a:gd name="T35" fmla="*/ 147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89" h="294">
                  <a:moveTo>
                    <a:pt x="189" y="147"/>
                  </a:moveTo>
                  <a:cubicBezTo>
                    <a:pt x="189" y="197"/>
                    <a:pt x="181" y="233"/>
                    <a:pt x="166" y="258"/>
                  </a:cubicBezTo>
                  <a:cubicBezTo>
                    <a:pt x="150" y="282"/>
                    <a:pt x="127" y="294"/>
                    <a:pt x="95" y="294"/>
                  </a:cubicBezTo>
                  <a:cubicBezTo>
                    <a:pt x="64" y="294"/>
                    <a:pt x="40" y="282"/>
                    <a:pt x="24" y="257"/>
                  </a:cubicBezTo>
                  <a:cubicBezTo>
                    <a:pt x="8" y="232"/>
                    <a:pt x="0" y="195"/>
                    <a:pt x="0" y="147"/>
                  </a:cubicBezTo>
                  <a:cubicBezTo>
                    <a:pt x="0" y="97"/>
                    <a:pt x="8" y="61"/>
                    <a:pt x="24" y="36"/>
                  </a:cubicBezTo>
                  <a:cubicBezTo>
                    <a:pt x="39" y="12"/>
                    <a:pt x="63" y="0"/>
                    <a:pt x="95" y="0"/>
                  </a:cubicBezTo>
                  <a:cubicBezTo>
                    <a:pt x="126" y="0"/>
                    <a:pt x="149" y="13"/>
                    <a:pt x="165" y="38"/>
                  </a:cubicBezTo>
                  <a:cubicBezTo>
                    <a:pt x="181" y="63"/>
                    <a:pt x="189" y="100"/>
                    <a:pt x="189" y="147"/>
                  </a:cubicBezTo>
                  <a:close/>
                  <a:moveTo>
                    <a:pt x="33" y="147"/>
                  </a:moveTo>
                  <a:cubicBezTo>
                    <a:pt x="33" y="189"/>
                    <a:pt x="38" y="219"/>
                    <a:pt x="48" y="238"/>
                  </a:cubicBezTo>
                  <a:cubicBezTo>
                    <a:pt x="58" y="257"/>
                    <a:pt x="73" y="266"/>
                    <a:pt x="95" y="266"/>
                  </a:cubicBezTo>
                  <a:cubicBezTo>
                    <a:pt x="116" y="266"/>
                    <a:pt x="132" y="257"/>
                    <a:pt x="141" y="238"/>
                  </a:cubicBezTo>
                  <a:cubicBezTo>
                    <a:pt x="151" y="218"/>
                    <a:pt x="156" y="188"/>
                    <a:pt x="156" y="147"/>
                  </a:cubicBezTo>
                  <a:cubicBezTo>
                    <a:pt x="156" y="106"/>
                    <a:pt x="151" y="76"/>
                    <a:pt x="141" y="57"/>
                  </a:cubicBezTo>
                  <a:cubicBezTo>
                    <a:pt x="132" y="38"/>
                    <a:pt x="116" y="28"/>
                    <a:pt x="95" y="28"/>
                  </a:cubicBezTo>
                  <a:cubicBezTo>
                    <a:pt x="73" y="28"/>
                    <a:pt x="58" y="38"/>
                    <a:pt x="48" y="57"/>
                  </a:cubicBezTo>
                  <a:cubicBezTo>
                    <a:pt x="38" y="76"/>
                    <a:pt x="33" y="106"/>
                    <a:pt x="33" y="147"/>
                  </a:cubicBezTo>
                  <a:close/>
                </a:path>
              </a:pathLst>
            </a:custGeom>
            <a:solidFill>
              <a:srgbClr val="1DA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2" name="Freeform 68">
              <a:extLst>
                <a:ext uri="{FF2B5EF4-FFF2-40B4-BE49-F238E27FC236}">
                  <a16:creationId xmlns:a16="http://schemas.microsoft.com/office/drawing/2014/main" id="{55E26DAD-E8AE-4EC9-9DDF-524E1D863CA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74" y="3488"/>
              <a:ext cx="83" cy="138"/>
            </a:xfrm>
            <a:custGeom>
              <a:avLst/>
              <a:gdLst>
                <a:gd name="T0" fmla="*/ 99 w 188"/>
                <a:gd name="T1" fmla="*/ 222 h 314"/>
                <a:gd name="T2" fmla="*/ 61 w 188"/>
                <a:gd name="T3" fmla="*/ 215 h 314"/>
                <a:gd name="T4" fmla="*/ 32 w 188"/>
                <a:gd name="T5" fmla="*/ 191 h 314"/>
                <a:gd name="T6" fmla="*/ 30 w 188"/>
                <a:gd name="T7" fmla="*/ 191 h 314"/>
                <a:gd name="T8" fmla="*/ 32 w 188"/>
                <a:gd name="T9" fmla="*/ 226 h 314"/>
                <a:gd name="T10" fmla="*/ 32 w 188"/>
                <a:gd name="T11" fmla="*/ 314 h 314"/>
                <a:gd name="T12" fmla="*/ 0 w 188"/>
                <a:gd name="T13" fmla="*/ 314 h 314"/>
                <a:gd name="T14" fmla="*/ 0 w 188"/>
                <a:gd name="T15" fmla="*/ 4 h 314"/>
                <a:gd name="T16" fmla="*/ 26 w 188"/>
                <a:gd name="T17" fmla="*/ 4 h 314"/>
                <a:gd name="T18" fmla="*/ 31 w 188"/>
                <a:gd name="T19" fmla="*/ 34 h 314"/>
                <a:gd name="T20" fmla="*/ 32 w 188"/>
                <a:gd name="T21" fmla="*/ 34 h 314"/>
                <a:gd name="T22" fmla="*/ 61 w 188"/>
                <a:gd name="T23" fmla="*/ 8 h 314"/>
                <a:gd name="T24" fmla="*/ 99 w 188"/>
                <a:gd name="T25" fmla="*/ 0 h 314"/>
                <a:gd name="T26" fmla="*/ 165 w 188"/>
                <a:gd name="T27" fmla="*/ 30 h 314"/>
                <a:gd name="T28" fmla="*/ 188 w 188"/>
                <a:gd name="T29" fmla="*/ 111 h 314"/>
                <a:gd name="T30" fmla="*/ 165 w 188"/>
                <a:gd name="T31" fmla="*/ 193 h 314"/>
                <a:gd name="T32" fmla="*/ 99 w 188"/>
                <a:gd name="T33" fmla="*/ 222 h 314"/>
                <a:gd name="T34" fmla="*/ 95 w 188"/>
                <a:gd name="T35" fmla="*/ 28 h 314"/>
                <a:gd name="T36" fmla="*/ 47 w 188"/>
                <a:gd name="T37" fmla="*/ 46 h 314"/>
                <a:gd name="T38" fmla="*/ 32 w 188"/>
                <a:gd name="T39" fmla="*/ 104 h 314"/>
                <a:gd name="T40" fmla="*/ 32 w 188"/>
                <a:gd name="T41" fmla="*/ 111 h 314"/>
                <a:gd name="T42" fmla="*/ 47 w 188"/>
                <a:gd name="T43" fmla="*/ 176 h 314"/>
                <a:gd name="T44" fmla="*/ 95 w 188"/>
                <a:gd name="T45" fmla="*/ 195 h 314"/>
                <a:gd name="T46" fmla="*/ 139 w 188"/>
                <a:gd name="T47" fmla="*/ 173 h 314"/>
                <a:gd name="T48" fmla="*/ 155 w 188"/>
                <a:gd name="T49" fmla="*/ 111 h 314"/>
                <a:gd name="T50" fmla="*/ 139 w 188"/>
                <a:gd name="T51" fmla="*/ 49 h 314"/>
                <a:gd name="T52" fmla="*/ 95 w 188"/>
                <a:gd name="T53" fmla="*/ 28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88" h="314">
                  <a:moveTo>
                    <a:pt x="99" y="222"/>
                  </a:moveTo>
                  <a:cubicBezTo>
                    <a:pt x="85" y="222"/>
                    <a:pt x="73" y="220"/>
                    <a:pt x="61" y="215"/>
                  </a:cubicBezTo>
                  <a:cubicBezTo>
                    <a:pt x="50" y="209"/>
                    <a:pt x="40" y="202"/>
                    <a:pt x="32" y="191"/>
                  </a:cubicBezTo>
                  <a:lnTo>
                    <a:pt x="30" y="191"/>
                  </a:lnTo>
                  <a:cubicBezTo>
                    <a:pt x="31" y="203"/>
                    <a:pt x="32" y="215"/>
                    <a:pt x="32" y="226"/>
                  </a:cubicBezTo>
                  <a:lnTo>
                    <a:pt x="32" y="314"/>
                  </a:lnTo>
                  <a:lnTo>
                    <a:pt x="0" y="314"/>
                  </a:lnTo>
                  <a:lnTo>
                    <a:pt x="0" y="4"/>
                  </a:lnTo>
                  <a:lnTo>
                    <a:pt x="26" y="4"/>
                  </a:lnTo>
                  <a:lnTo>
                    <a:pt x="31" y="34"/>
                  </a:lnTo>
                  <a:lnTo>
                    <a:pt x="32" y="34"/>
                  </a:lnTo>
                  <a:cubicBezTo>
                    <a:pt x="41" y="22"/>
                    <a:pt x="50" y="13"/>
                    <a:pt x="61" y="8"/>
                  </a:cubicBezTo>
                  <a:cubicBezTo>
                    <a:pt x="72" y="3"/>
                    <a:pt x="85" y="0"/>
                    <a:pt x="99" y="0"/>
                  </a:cubicBezTo>
                  <a:cubicBezTo>
                    <a:pt x="128" y="0"/>
                    <a:pt x="150" y="10"/>
                    <a:pt x="165" y="30"/>
                  </a:cubicBezTo>
                  <a:cubicBezTo>
                    <a:pt x="180" y="49"/>
                    <a:pt x="188" y="76"/>
                    <a:pt x="188" y="111"/>
                  </a:cubicBezTo>
                  <a:cubicBezTo>
                    <a:pt x="188" y="146"/>
                    <a:pt x="180" y="174"/>
                    <a:pt x="165" y="193"/>
                  </a:cubicBezTo>
                  <a:cubicBezTo>
                    <a:pt x="149" y="213"/>
                    <a:pt x="127" y="222"/>
                    <a:pt x="99" y="222"/>
                  </a:cubicBezTo>
                  <a:close/>
                  <a:moveTo>
                    <a:pt x="95" y="28"/>
                  </a:moveTo>
                  <a:cubicBezTo>
                    <a:pt x="73" y="28"/>
                    <a:pt x="57" y="34"/>
                    <a:pt x="47" y="46"/>
                  </a:cubicBezTo>
                  <a:cubicBezTo>
                    <a:pt x="37" y="58"/>
                    <a:pt x="32" y="77"/>
                    <a:pt x="32" y="104"/>
                  </a:cubicBezTo>
                  <a:lnTo>
                    <a:pt x="32" y="111"/>
                  </a:lnTo>
                  <a:cubicBezTo>
                    <a:pt x="32" y="141"/>
                    <a:pt x="37" y="163"/>
                    <a:pt x="47" y="176"/>
                  </a:cubicBezTo>
                  <a:cubicBezTo>
                    <a:pt x="57" y="189"/>
                    <a:pt x="73" y="195"/>
                    <a:pt x="95" y="195"/>
                  </a:cubicBezTo>
                  <a:cubicBezTo>
                    <a:pt x="114" y="195"/>
                    <a:pt x="128" y="188"/>
                    <a:pt x="139" y="173"/>
                  </a:cubicBezTo>
                  <a:cubicBezTo>
                    <a:pt x="149" y="158"/>
                    <a:pt x="155" y="137"/>
                    <a:pt x="155" y="111"/>
                  </a:cubicBezTo>
                  <a:cubicBezTo>
                    <a:pt x="155" y="84"/>
                    <a:pt x="149" y="64"/>
                    <a:pt x="139" y="49"/>
                  </a:cubicBezTo>
                  <a:cubicBezTo>
                    <a:pt x="128" y="35"/>
                    <a:pt x="114" y="28"/>
                    <a:pt x="95" y="28"/>
                  </a:cubicBezTo>
                  <a:close/>
                </a:path>
              </a:pathLst>
            </a:custGeom>
            <a:solidFill>
              <a:srgbClr val="1DA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3" name="Freeform 69">
              <a:extLst>
                <a:ext uri="{FF2B5EF4-FFF2-40B4-BE49-F238E27FC236}">
                  <a16:creationId xmlns:a16="http://schemas.microsoft.com/office/drawing/2014/main" id="{2EA3BD2E-E79A-44A8-A9CA-4AAB21898741}"/>
                </a:ext>
              </a:extLst>
            </p:cNvPr>
            <p:cNvSpPr>
              <a:spLocks/>
            </p:cNvSpPr>
            <p:nvPr/>
          </p:nvSpPr>
          <p:spPr bwMode="auto">
            <a:xfrm>
              <a:off x="5069" y="3457"/>
              <a:ext cx="83" cy="126"/>
            </a:xfrm>
            <a:custGeom>
              <a:avLst/>
              <a:gdLst>
                <a:gd name="T0" fmla="*/ 16 w 83"/>
                <a:gd name="T1" fmla="*/ 126 h 126"/>
                <a:gd name="T2" fmla="*/ 68 w 83"/>
                <a:gd name="T3" fmla="*/ 13 h 126"/>
                <a:gd name="T4" fmla="*/ 0 w 83"/>
                <a:gd name="T5" fmla="*/ 13 h 126"/>
                <a:gd name="T6" fmla="*/ 0 w 83"/>
                <a:gd name="T7" fmla="*/ 0 h 126"/>
                <a:gd name="T8" fmla="*/ 83 w 83"/>
                <a:gd name="T9" fmla="*/ 0 h 126"/>
                <a:gd name="T10" fmla="*/ 83 w 83"/>
                <a:gd name="T11" fmla="*/ 12 h 126"/>
                <a:gd name="T12" fmla="*/ 32 w 83"/>
                <a:gd name="T13" fmla="*/ 126 h 126"/>
                <a:gd name="T14" fmla="*/ 16 w 83"/>
                <a:gd name="T15" fmla="*/ 126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3" h="126">
                  <a:moveTo>
                    <a:pt x="16" y="126"/>
                  </a:moveTo>
                  <a:lnTo>
                    <a:pt x="68" y="13"/>
                  </a:lnTo>
                  <a:lnTo>
                    <a:pt x="0" y="13"/>
                  </a:lnTo>
                  <a:lnTo>
                    <a:pt x="0" y="0"/>
                  </a:lnTo>
                  <a:lnTo>
                    <a:pt x="83" y="0"/>
                  </a:lnTo>
                  <a:lnTo>
                    <a:pt x="83" y="12"/>
                  </a:lnTo>
                  <a:lnTo>
                    <a:pt x="32" y="126"/>
                  </a:lnTo>
                  <a:lnTo>
                    <a:pt x="16" y="126"/>
                  </a:lnTo>
                  <a:close/>
                </a:path>
              </a:pathLst>
            </a:custGeom>
            <a:solidFill>
              <a:srgbClr val="1DA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4" name="Freeform 70">
              <a:extLst>
                <a:ext uri="{FF2B5EF4-FFF2-40B4-BE49-F238E27FC236}">
                  <a16:creationId xmlns:a16="http://schemas.microsoft.com/office/drawing/2014/main" id="{ABC6A6D4-2E99-4FE5-A357-03EEA68AC9E9}"/>
                </a:ext>
              </a:extLst>
            </p:cNvPr>
            <p:cNvSpPr>
              <a:spLocks/>
            </p:cNvSpPr>
            <p:nvPr/>
          </p:nvSpPr>
          <p:spPr bwMode="auto">
            <a:xfrm>
              <a:off x="5178" y="3457"/>
              <a:ext cx="45" cy="126"/>
            </a:xfrm>
            <a:custGeom>
              <a:avLst/>
              <a:gdLst>
                <a:gd name="T0" fmla="*/ 102 w 102"/>
                <a:gd name="T1" fmla="*/ 285 h 285"/>
                <a:gd name="T2" fmla="*/ 71 w 102"/>
                <a:gd name="T3" fmla="*/ 285 h 285"/>
                <a:gd name="T4" fmla="*/ 71 w 102"/>
                <a:gd name="T5" fmla="*/ 82 h 285"/>
                <a:gd name="T6" fmla="*/ 72 w 102"/>
                <a:gd name="T7" fmla="*/ 34 h 285"/>
                <a:gd name="T8" fmla="*/ 63 w 102"/>
                <a:gd name="T9" fmla="*/ 42 h 285"/>
                <a:gd name="T10" fmla="*/ 17 w 102"/>
                <a:gd name="T11" fmla="*/ 80 h 285"/>
                <a:gd name="T12" fmla="*/ 0 w 102"/>
                <a:gd name="T13" fmla="*/ 58 h 285"/>
                <a:gd name="T14" fmla="*/ 75 w 102"/>
                <a:gd name="T15" fmla="*/ 0 h 285"/>
                <a:gd name="T16" fmla="*/ 102 w 102"/>
                <a:gd name="T17" fmla="*/ 0 h 285"/>
                <a:gd name="T18" fmla="*/ 102 w 102"/>
                <a:gd name="T19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2" h="285">
                  <a:moveTo>
                    <a:pt x="102" y="285"/>
                  </a:moveTo>
                  <a:lnTo>
                    <a:pt x="71" y="285"/>
                  </a:lnTo>
                  <a:lnTo>
                    <a:pt x="71" y="82"/>
                  </a:lnTo>
                  <a:cubicBezTo>
                    <a:pt x="71" y="65"/>
                    <a:pt x="71" y="49"/>
                    <a:pt x="72" y="34"/>
                  </a:cubicBezTo>
                  <a:cubicBezTo>
                    <a:pt x="70" y="36"/>
                    <a:pt x="67" y="39"/>
                    <a:pt x="63" y="42"/>
                  </a:cubicBezTo>
                  <a:cubicBezTo>
                    <a:pt x="60" y="45"/>
                    <a:pt x="44" y="58"/>
                    <a:pt x="17" y="80"/>
                  </a:cubicBezTo>
                  <a:lnTo>
                    <a:pt x="0" y="58"/>
                  </a:lnTo>
                  <a:lnTo>
                    <a:pt x="75" y="0"/>
                  </a:lnTo>
                  <a:lnTo>
                    <a:pt x="102" y="0"/>
                  </a:lnTo>
                  <a:lnTo>
                    <a:pt x="102" y="285"/>
                  </a:lnTo>
                  <a:close/>
                </a:path>
              </a:pathLst>
            </a:custGeom>
            <a:solidFill>
              <a:srgbClr val="1DA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5" name="Freeform 71">
              <a:extLst>
                <a:ext uri="{FF2B5EF4-FFF2-40B4-BE49-F238E27FC236}">
                  <a16:creationId xmlns:a16="http://schemas.microsoft.com/office/drawing/2014/main" id="{9854E29E-0696-4EA0-92A3-F385878D417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277" y="3487"/>
              <a:ext cx="83" cy="138"/>
            </a:xfrm>
            <a:custGeom>
              <a:avLst/>
              <a:gdLst>
                <a:gd name="T0" fmla="*/ 100 w 189"/>
                <a:gd name="T1" fmla="*/ 222 h 314"/>
                <a:gd name="T2" fmla="*/ 61 w 189"/>
                <a:gd name="T3" fmla="*/ 214 h 314"/>
                <a:gd name="T4" fmla="*/ 32 w 189"/>
                <a:gd name="T5" fmla="*/ 191 h 314"/>
                <a:gd name="T6" fmla="*/ 30 w 189"/>
                <a:gd name="T7" fmla="*/ 191 h 314"/>
                <a:gd name="T8" fmla="*/ 32 w 189"/>
                <a:gd name="T9" fmla="*/ 226 h 314"/>
                <a:gd name="T10" fmla="*/ 32 w 189"/>
                <a:gd name="T11" fmla="*/ 314 h 314"/>
                <a:gd name="T12" fmla="*/ 0 w 189"/>
                <a:gd name="T13" fmla="*/ 314 h 314"/>
                <a:gd name="T14" fmla="*/ 0 w 189"/>
                <a:gd name="T15" fmla="*/ 4 h 314"/>
                <a:gd name="T16" fmla="*/ 26 w 189"/>
                <a:gd name="T17" fmla="*/ 4 h 314"/>
                <a:gd name="T18" fmla="*/ 31 w 189"/>
                <a:gd name="T19" fmla="*/ 33 h 314"/>
                <a:gd name="T20" fmla="*/ 32 w 189"/>
                <a:gd name="T21" fmla="*/ 33 h 314"/>
                <a:gd name="T22" fmla="*/ 62 w 189"/>
                <a:gd name="T23" fmla="*/ 8 h 314"/>
                <a:gd name="T24" fmla="*/ 100 w 189"/>
                <a:gd name="T25" fmla="*/ 0 h 314"/>
                <a:gd name="T26" fmla="*/ 165 w 189"/>
                <a:gd name="T27" fmla="*/ 29 h 314"/>
                <a:gd name="T28" fmla="*/ 189 w 189"/>
                <a:gd name="T29" fmla="*/ 111 h 314"/>
                <a:gd name="T30" fmla="*/ 165 w 189"/>
                <a:gd name="T31" fmla="*/ 193 h 314"/>
                <a:gd name="T32" fmla="*/ 100 w 189"/>
                <a:gd name="T33" fmla="*/ 222 h 314"/>
                <a:gd name="T34" fmla="*/ 95 w 189"/>
                <a:gd name="T35" fmla="*/ 28 h 314"/>
                <a:gd name="T36" fmla="*/ 48 w 189"/>
                <a:gd name="T37" fmla="*/ 46 h 314"/>
                <a:gd name="T38" fmla="*/ 32 w 189"/>
                <a:gd name="T39" fmla="*/ 104 h 314"/>
                <a:gd name="T40" fmla="*/ 32 w 189"/>
                <a:gd name="T41" fmla="*/ 111 h 314"/>
                <a:gd name="T42" fmla="*/ 48 w 189"/>
                <a:gd name="T43" fmla="*/ 176 h 314"/>
                <a:gd name="T44" fmla="*/ 96 w 189"/>
                <a:gd name="T45" fmla="*/ 195 h 314"/>
                <a:gd name="T46" fmla="*/ 139 w 189"/>
                <a:gd name="T47" fmla="*/ 172 h 314"/>
                <a:gd name="T48" fmla="*/ 155 w 189"/>
                <a:gd name="T49" fmla="*/ 111 h 314"/>
                <a:gd name="T50" fmla="*/ 139 w 189"/>
                <a:gd name="T51" fmla="*/ 49 h 314"/>
                <a:gd name="T52" fmla="*/ 95 w 189"/>
                <a:gd name="T53" fmla="*/ 28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89" h="314">
                  <a:moveTo>
                    <a:pt x="100" y="222"/>
                  </a:moveTo>
                  <a:cubicBezTo>
                    <a:pt x="86" y="222"/>
                    <a:pt x="73" y="219"/>
                    <a:pt x="61" y="214"/>
                  </a:cubicBezTo>
                  <a:cubicBezTo>
                    <a:pt x="50" y="209"/>
                    <a:pt x="40" y="201"/>
                    <a:pt x="32" y="191"/>
                  </a:cubicBezTo>
                  <a:lnTo>
                    <a:pt x="30" y="191"/>
                  </a:lnTo>
                  <a:cubicBezTo>
                    <a:pt x="32" y="203"/>
                    <a:pt x="32" y="215"/>
                    <a:pt x="32" y="226"/>
                  </a:cubicBezTo>
                  <a:lnTo>
                    <a:pt x="32" y="314"/>
                  </a:lnTo>
                  <a:lnTo>
                    <a:pt x="0" y="314"/>
                  </a:lnTo>
                  <a:lnTo>
                    <a:pt x="0" y="4"/>
                  </a:lnTo>
                  <a:lnTo>
                    <a:pt x="26" y="4"/>
                  </a:lnTo>
                  <a:lnTo>
                    <a:pt x="31" y="33"/>
                  </a:lnTo>
                  <a:lnTo>
                    <a:pt x="32" y="33"/>
                  </a:lnTo>
                  <a:cubicBezTo>
                    <a:pt x="41" y="22"/>
                    <a:pt x="51" y="13"/>
                    <a:pt x="62" y="8"/>
                  </a:cubicBezTo>
                  <a:cubicBezTo>
                    <a:pt x="73" y="3"/>
                    <a:pt x="85" y="0"/>
                    <a:pt x="100" y="0"/>
                  </a:cubicBezTo>
                  <a:cubicBezTo>
                    <a:pt x="128" y="0"/>
                    <a:pt x="150" y="10"/>
                    <a:pt x="165" y="29"/>
                  </a:cubicBezTo>
                  <a:cubicBezTo>
                    <a:pt x="181" y="49"/>
                    <a:pt x="189" y="76"/>
                    <a:pt x="189" y="111"/>
                  </a:cubicBezTo>
                  <a:cubicBezTo>
                    <a:pt x="189" y="146"/>
                    <a:pt x="181" y="173"/>
                    <a:pt x="165" y="193"/>
                  </a:cubicBezTo>
                  <a:cubicBezTo>
                    <a:pt x="149" y="212"/>
                    <a:pt x="128" y="222"/>
                    <a:pt x="100" y="222"/>
                  </a:cubicBezTo>
                  <a:close/>
                  <a:moveTo>
                    <a:pt x="95" y="28"/>
                  </a:moveTo>
                  <a:cubicBezTo>
                    <a:pt x="73" y="28"/>
                    <a:pt x="57" y="34"/>
                    <a:pt x="48" y="46"/>
                  </a:cubicBezTo>
                  <a:cubicBezTo>
                    <a:pt x="38" y="58"/>
                    <a:pt x="33" y="77"/>
                    <a:pt x="32" y="104"/>
                  </a:cubicBezTo>
                  <a:lnTo>
                    <a:pt x="32" y="111"/>
                  </a:lnTo>
                  <a:cubicBezTo>
                    <a:pt x="32" y="141"/>
                    <a:pt x="37" y="163"/>
                    <a:pt x="48" y="176"/>
                  </a:cubicBezTo>
                  <a:cubicBezTo>
                    <a:pt x="58" y="188"/>
                    <a:pt x="74" y="195"/>
                    <a:pt x="96" y="195"/>
                  </a:cubicBezTo>
                  <a:cubicBezTo>
                    <a:pt x="114" y="195"/>
                    <a:pt x="129" y="187"/>
                    <a:pt x="139" y="172"/>
                  </a:cubicBezTo>
                  <a:cubicBezTo>
                    <a:pt x="150" y="157"/>
                    <a:pt x="155" y="137"/>
                    <a:pt x="155" y="111"/>
                  </a:cubicBezTo>
                  <a:cubicBezTo>
                    <a:pt x="155" y="84"/>
                    <a:pt x="150" y="63"/>
                    <a:pt x="139" y="49"/>
                  </a:cubicBezTo>
                  <a:cubicBezTo>
                    <a:pt x="129" y="35"/>
                    <a:pt x="114" y="28"/>
                    <a:pt x="95" y="28"/>
                  </a:cubicBezTo>
                  <a:close/>
                </a:path>
              </a:pathLst>
            </a:custGeom>
            <a:solidFill>
              <a:srgbClr val="1DA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06922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8551" y="567919"/>
            <a:ext cx="109392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C00000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Task</a:t>
            </a:r>
            <a:endParaRPr lang="en-GB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endParaRPr lang="en-GB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grpSp>
        <p:nvGrpSpPr>
          <p:cNvPr id="36" name="Group 33">
            <a:extLst>
              <a:ext uri="{FF2B5EF4-FFF2-40B4-BE49-F238E27FC236}">
                <a16:creationId xmlns:a16="http://schemas.microsoft.com/office/drawing/2014/main" id="{2F4B5E9F-4C88-4F3C-9CFB-2D002ADBB76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252788" y="1030288"/>
            <a:ext cx="5770562" cy="5084762"/>
            <a:chOff x="2049" y="649"/>
            <a:chExt cx="3635" cy="3203"/>
          </a:xfrm>
        </p:grpSpPr>
        <p:sp>
          <p:nvSpPr>
            <p:cNvPr id="37" name="AutoShape 32">
              <a:extLst>
                <a:ext uri="{FF2B5EF4-FFF2-40B4-BE49-F238E27FC236}">
                  <a16:creationId xmlns:a16="http://schemas.microsoft.com/office/drawing/2014/main" id="{BEE6A5F7-8F4C-4E52-9E8E-0C377648A670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2049" y="649"/>
              <a:ext cx="3635" cy="3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8" name="Line 34">
              <a:extLst>
                <a:ext uri="{FF2B5EF4-FFF2-40B4-BE49-F238E27FC236}">
                  <a16:creationId xmlns:a16="http://schemas.microsoft.com/office/drawing/2014/main" id="{830AE46E-D6F5-4474-AC0A-6EA84580FC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52" y="1963"/>
              <a:ext cx="0" cy="174"/>
            </a:xfrm>
            <a:prstGeom prst="line">
              <a:avLst/>
            </a:prstGeom>
            <a:noFill/>
            <a:ln w="74613" cap="flat">
              <a:solidFill>
                <a:srgbClr val="B4B4B4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9" name="Oval 35">
              <a:extLst>
                <a:ext uri="{FF2B5EF4-FFF2-40B4-BE49-F238E27FC236}">
                  <a16:creationId xmlns:a16="http://schemas.microsoft.com/office/drawing/2014/main" id="{BDF88F9D-4ED2-483B-8BC1-FD5ECB71F0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5" y="875"/>
              <a:ext cx="461" cy="463"/>
            </a:xfrm>
            <a:prstGeom prst="ellipse">
              <a:avLst/>
            </a:prstGeom>
            <a:solidFill>
              <a:srgbClr val="FFFFFF"/>
            </a:solidFill>
            <a:ln w="57150" cap="flat">
              <a:solidFill>
                <a:srgbClr val="B4B4B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0" name="Freeform 36">
              <a:extLst>
                <a:ext uri="{FF2B5EF4-FFF2-40B4-BE49-F238E27FC236}">
                  <a16:creationId xmlns:a16="http://schemas.microsoft.com/office/drawing/2014/main" id="{E9F94BC9-2E79-47AD-B818-FD81FD7BBF2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90" y="1043"/>
              <a:ext cx="111" cy="127"/>
            </a:xfrm>
            <a:custGeom>
              <a:avLst/>
              <a:gdLst>
                <a:gd name="T0" fmla="*/ 219 w 254"/>
                <a:gd name="T1" fmla="*/ 287 h 287"/>
                <a:gd name="T2" fmla="*/ 184 w 254"/>
                <a:gd name="T3" fmla="*/ 196 h 287"/>
                <a:gd name="T4" fmla="*/ 69 w 254"/>
                <a:gd name="T5" fmla="*/ 196 h 287"/>
                <a:gd name="T6" fmla="*/ 34 w 254"/>
                <a:gd name="T7" fmla="*/ 287 h 287"/>
                <a:gd name="T8" fmla="*/ 0 w 254"/>
                <a:gd name="T9" fmla="*/ 287 h 287"/>
                <a:gd name="T10" fmla="*/ 113 w 254"/>
                <a:gd name="T11" fmla="*/ 0 h 287"/>
                <a:gd name="T12" fmla="*/ 141 w 254"/>
                <a:gd name="T13" fmla="*/ 0 h 287"/>
                <a:gd name="T14" fmla="*/ 254 w 254"/>
                <a:gd name="T15" fmla="*/ 287 h 287"/>
                <a:gd name="T16" fmla="*/ 219 w 254"/>
                <a:gd name="T17" fmla="*/ 287 h 287"/>
                <a:gd name="T18" fmla="*/ 173 w 254"/>
                <a:gd name="T19" fmla="*/ 166 h 287"/>
                <a:gd name="T20" fmla="*/ 140 w 254"/>
                <a:gd name="T21" fmla="*/ 78 h 287"/>
                <a:gd name="T22" fmla="*/ 127 w 254"/>
                <a:gd name="T23" fmla="*/ 36 h 287"/>
                <a:gd name="T24" fmla="*/ 115 w 254"/>
                <a:gd name="T25" fmla="*/ 78 h 287"/>
                <a:gd name="T26" fmla="*/ 81 w 254"/>
                <a:gd name="T27" fmla="*/ 166 h 287"/>
                <a:gd name="T28" fmla="*/ 173 w 254"/>
                <a:gd name="T29" fmla="*/ 166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54" h="287">
                  <a:moveTo>
                    <a:pt x="219" y="287"/>
                  </a:moveTo>
                  <a:lnTo>
                    <a:pt x="184" y="196"/>
                  </a:lnTo>
                  <a:lnTo>
                    <a:pt x="69" y="196"/>
                  </a:lnTo>
                  <a:lnTo>
                    <a:pt x="34" y="287"/>
                  </a:lnTo>
                  <a:lnTo>
                    <a:pt x="0" y="287"/>
                  </a:lnTo>
                  <a:lnTo>
                    <a:pt x="113" y="0"/>
                  </a:lnTo>
                  <a:lnTo>
                    <a:pt x="141" y="0"/>
                  </a:lnTo>
                  <a:lnTo>
                    <a:pt x="254" y="287"/>
                  </a:lnTo>
                  <a:lnTo>
                    <a:pt x="219" y="287"/>
                  </a:lnTo>
                  <a:close/>
                  <a:moveTo>
                    <a:pt x="173" y="166"/>
                  </a:moveTo>
                  <a:lnTo>
                    <a:pt x="140" y="78"/>
                  </a:lnTo>
                  <a:cubicBezTo>
                    <a:pt x="136" y="66"/>
                    <a:pt x="131" y="53"/>
                    <a:pt x="127" y="36"/>
                  </a:cubicBezTo>
                  <a:cubicBezTo>
                    <a:pt x="124" y="49"/>
                    <a:pt x="120" y="63"/>
                    <a:pt x="115" y="78"/>
                  </a:cubicBezTo>
                  <a:lnTo>
                    <a:pt x="81" y="166"/>
                  </a:lnTo>
                  <a:lnTo>
                    <a:pt x="173" y="166"/>
                  </a:lnTo>
                  <a:close/>
                </a:path>
              </a:pathLst>
            </a:custGeom>
            <a:solidFill>
              <a:srgbClr val="B4B4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1" name="Oval 37">
              <a:extLst>
                <a:ext uri="{FF2B5EF4-FFF2-40B4-BE49-F238E27FC236}">
                  <a16:creationId xmlns:a16="http://schemas.microsoft.com/office/drawing/2014/main" id="{7EABA45E-A35F-4969-9126-469FFD58A6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0" y="1497"/>
              <a:ext cx="462" cy="463"/>
            </a:xfrm>
            <a:prstGeom prst="ellipse">
              <a:avLst/>
            </a:prstGeom>
            <a:solidFill>
              <a:srgbClr val="FFFFFF"/>
            </a:solidFill>
            <a:ln w="57150" cap="flat">
              <a:solidFill>
                <a:srgbClr val="B4B4B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2" name="Oval 38">
              <a:extLst>
                <a:ext uri="{FF2B5EF4-FFF2-40B4-BE49-F238E27FC236}">
                  <a16:creationId xmlns:a16="http://schemas.microsoft.com/office/drawing/2014/main" id="{6BCEB717-6706-464B-8E38-097DBDF667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9" y="1497"/>
              <a:ext cx="462" cy="463"/>
            </a:xfrm>
            <a:prstGeom prst="ellipse">
              <a:avLst/>
            </a:prstGeom>
            <a:solidFill>
              <a:srgbClr val="FFFFFF"/>
            </a:solidFill>
            <a:ln w="57150" cap="flat">
              <a:solidFill>
                <a:srgbClr val="B4B4B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3" name="Oval 39">
              <a:extLst>
                <a:ext uri="{FF2B5EF4-FFF2-40B4-BE49-F238E27FC236}">
                  <a16:creationId xmlns:a16="http://schemas.microsoft.com/office/drawing/2014/main" id="{F0D65484-68CE-4D43-91C3-34FFC4A3DA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0" y="2137"/>
              <a:ext cx="462" cy="463"/>
            </a:xfrm>
            <a:prstGeom prst="ellipse">
              <a:avLst/>
            </a:prstGeom>
            <a:solidFill>
              <a:srgbClr val="FFFFFF"/>
            </a:solidFill>
            <a:ln w="57150" cap="flat">
              <a:solidFill>
                <a:srgbClr val="B4B4B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4" name="Oval 40">
              <a:extLst>
                <a:ext uri="{FF2B5EF4-FFF2-40B4-BE49-F238E27FC236}">
                  <a16:creationId xmlns:a16="http://schemas.microsoft.com/office/drawing/2014/main" id="{9B3914D6-9061-469E-B698-562052D457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9" y="2137"/>
              <a:ext cx="462" cy="463"/>
            </a:xfrm>
            <a:prstGeom prst="ellipse">
              <a:avLst/>
            </a:prstGeom>
            <a:solidFill>
              <a:srgbClr val="FFFFFF"/>
            </a:solidFill>
            <a:ln w="57150" cap="flat">
              <a:solidFill>
                <a:srgbClr val="B4B4B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5" name="Oval 41">
              <a:extLst>
                <a:ext uri="{FF2B5EF4-FFF2-40B4-BE49-F238E27FC236}">
                  <a16:creationId xmlns:a16="http://schemas.microsoft.com/office/drawing/2014/main" id="{328250C0-193B-49EF-A505-4F25135698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5" y="2824"/>
              <a:ext cx="462" cy="463"/>
            </a:xfrm>
            <a:prstGeom prst="ellipse">
              <a:avLst/>
            </a:prstGeom>
            <a:solidFill>
              <a:srgbClr val="FFFFFF"/>
            </a:solidFill>
            <a:ln w="57150" cap="flat">
              <a:solidFill>
                <a:srgbClr val="B4B4B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6" name="Oval 42">
              <a:extLst>
                <a:ext uri="{FF2B5EF4-FFF2-40B4-BE49-F238E27FC236}">
                  <a16:creationId xmlns:a16="http://schemas.microsoft.com/office/drawing/2014/main" id="{CDE17395-7590-4772-9324-4435FD501A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8" y="2824"/>
              <a:ext cx="462" cy="463"/>
            </a:xfrm>
            <a:prstGeom prst="ellipse">
              <a:avLst/>
            </a:prstGeom>
            <a:solidFill>
              <a:srgbClr val="FFFFFF"/>
            </a:solidFill>
            <a:ln w="57150" cap="flat">
              <a:solidFill>
                <a:srgbClr val="B4B4B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7" name="Oval 43">
              <a:extLst>
                <a:ext uri="{FF2B5EF4-FFF2-40B4-BE49-F238E27FC236}">
                  <a16:creationId xmlns:a16="http://schemas.microsoft.com/office/drawing/2014/main" id="{C29B571A-9562-43C8-811A-D502BE8623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1" y="2824"/>
              <a:ext cx="461" cy="463"/>
            </a:xfrm>
            <a:prstGeom prst="ellipse">
              <a:avLst/>
            </a:prstGeom>
            <a:solidFill>
              <a:srgbClr val="FFFFFF"/>
            </a:solidFill>
            <a:ln w="57150" cap="flat">
              <a:solidFill>
                <a:srgbClr val="B4B4B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8" name="Oval 44">
              <a:extLst>
                <a:ext uri="{FF2B5EF4-FFF2-40B4-BE49-F238E27FC236}">
                  <a16:creationId xmlns:a16="http://schemas.microsoft.com/office/drawing/2014/main" id="{3F75F2D9-C499-47A9-A0E9-BD39D69F31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83" y="2824"/>
              <a:ext cx="462" cy="463"/>
            </a:xfrm>
            <a:prstGeom prst="ellipse">
              <a:avLst/>
            </a:prstGeom>
            <a:solidFill>
              <a:srgbClr val="FFFFFF"/>
            </a:solidFill>
            <a:ln w="57150" cap="flat">
              <a:solidFill>
                <a:srgbClr val="FE91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9" name="Freeform 45">
              <a:extLst>
                <a:ext uri="{FF2B5EF4-FFF2-40B4-BE49-F238E27FC236}">
                  <a16:creationId xmlns:a16="http://schemas.microsoft.com/office/drawing/2014/main" id="{83F593CF-C27E-44BD-AF1D-6D7DED43A7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08" y="1666"/>
              <a:ext cx="87" cy="126"/>
            </a:xfrm>
            <a:custGeom>
              <a:avLst/>
              <a:gdLst>
                <a:gd name="T0" fmla="*/ 0 w 198"/>
                <a:gd name="T1" fmla="*/ 0 h 285"/>
                <a:gd name="T2" fmla="*/ 80 w 198"/>
                <a:gd name="T3" fmla="*/ 0 h 285"/>
                <a:gd name="T4" fmla="*/ 163 w 198"/>
                <a:gd name="T5" fmla="*/ 17 h 285"/>
                <a:gd name="T6" fmla="*/ 188 w 198"/>
                <a:gd name="T7" fmla="*/ 70 h 285"/>
                <a:gd name="T8" fmla="*/ 174 w 198"/>
                <a:gd name="T9" fmla="*/ 112 h 285"/>
                <a:gd name="T10" fmla="*/ 133 w 198"/>
                <a:gd name="T11" fmla="*/ 134 h 285"/>
                <a:gd name="T12" fmla="*/ 133 w 198"/>
                <a:gd name="T13" fmla="*/ 136 h 285"/>
                <a:gd name="T14" fmla="*/ 198 w 198"/>
                <a:gd name="T15" fmla="*/ 204 h 285"/>
                <a:gd name="T16" fmla="*/ 172 w 198"/>
                <a:gd name="T17" fmla="*/ 264 h 285"/>
                <a:gd name="T18" fmla="*/ 99 w 198"/>
                <a:gd name="T19" fmla="*/ 285 h 285"/>
                <a:gd name="T20" fmla="*/ 0 w 198"/>
                <a:gd name="T21" fmla="*/ 285 h 285"/>
                <a:gd name="T22" fmla="*/ 0 w 198"/>
                <a:gd name="T23" fmla="*/ 0 h 285"/>
                <a:gd name="T24" fmla="*/ 33 w 198"/>
                <a:gd name="T25" fmla="*/ 122 h 285"/>
                <a:gd name="T26" fmla="*/ 88 w 198"/>
                <a:gd name="T27" fmla="*/ 122 h 285"/>
                <a:gd name="T28" fmla="*/ 138 w 198"/>
                <a:gd name="T29" fmla="*/ 111 h 285"/>
                <a:gd name="T30" fmla="*/ 154 w 198"/>
                <a:gd name="T31" fmla="*/ 74 h 285"/>
                <a:gd name="T32" fmla="*/ 137 w 198"/>
                <a:gd name="T33" fmla="*/ 39 h 285"/>
                <a:gd name="T34" fmla="*/ 82 w 198"/>
                <a:gd name="T35" fmla="*/ 28 h 285"/>
                <a:gd name="T36" fmla="*/ 33 w 198"/>
                <a:gd name="T37" fmla="*/ 28 h 285"/>
                <a:gd name="T38" fmla="*/ 33 w 198"/>
                <a:gd name="T39" fmla="*/ 122 h 285"/>
                <a:gd name="T40" fmla="*/ 33 w 198"/>
                <a:gd name="T41" fmla="*/ 150 h 285"/>
                <a:gd name="T42" fmla="*/ 33 w 198"/>
                <a:gd name="T43" fmla="*/ 257 h 285"/>
                <a:gd name="T44" fmla="*/ 93 w 198"/>
                <a:gd name="T45" fmla="*/ 257 h 285"/>
                <a:gd name="T46" fmla="*/ 145 w 198"/>
                <a:gd name="T47" fmla="*/ 244 h 285"/>
                <a:gd name="T48" fmla="*/ 162 w 198"/>
                <a:gd name="T49" fmla="*/ 202 h 285"/>
                <a:gd name="T50" fmla="*/ 144 w 198"/>
                <a:gd name="T51" fmla="*/ 163 h 285"/>
                <a:gd name="T52" fmla="*/ 90 w 198"/>
                <a:gd name="T53" fmla="*/ 150 h 285"/>
                <a:gd name="T54" fmla="*/ 33 w 198"/>
                <a:gd name="T55" fmla="*/ 15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98" h="285">
                  <a:moveTo>
                    <a:pt x="0" y="0"/>
                  </a:moveTo>
                  <a:lnTo>
                    <a:pt x="80" y="0"/>
                  </a:lnTo>
                  <a:cubicBezTo>
                    <a:pt x="118" y="0"/>
                    <a:pt x="146" y="5"/>
                    <a:pt x="163" y="17"/>
                  </a:cubicBezTo>
                  <a:cubicBezTo>
                    <a:pt x="180" y="28"/>
                    <a:pt x="188" y="46"/>
                    <a:pt x="188" y="70"/>
                  </a:cubicBezTo>
                  <a:cubicBezTo>
                    <a:pt x="188" y="87"/>
                    <a:pt x="183" y="101"/>
                    <a:pt x="174" y="112"/>
                  </a:cubicBezTo>
                  <a:cubicBezTo>
                    <a:pt x="164" y="123"/>
                    <a:pt x="151" y="130"/>
                    <a:pt x="133" y="134"/>
                  </a:cubicBezTo>
                  <a:lnTo>
                    <a:pt x="133" y="136"/>
                  </a:lnTo>
                  <a:cubicBezTo>
                    <a:pt x="176" y="143"/>
                    <a:pt x="198" y="166"/>
                    <a:pt x="198" y="204"/>
                  </a:cubicBezTo>
                  <a:cubicBezTo>
                    <a:pt x="198" y="229"/>
                    <a:pt x="189" y="249"/>
                    <a:pt x="172" y="264"/>
                  </a:cubicBezTo>
                  <a:cubicBezTo>
                    <a:pt x="154" y="278"/>
                    <a:pt x="130" y="285"/>
                    <a:pt x="99" y="285"/>
                  </a:cubicBezTo>
                  <a:lnTo>
                    <a:pt x="0" y="285"/>
                  </a:lnTo>
                  <a:lnTo>
                    <a:pt x="0" y="0"/>
                  </a:lnTo>
                  <a:close/>
                  <a:moveTo>
                    <a:pt x="33" y="122"/>
                  </a:moveTo>
                  <a:lnTo>
                    <a:pt x="88" y="122"/>
                  </a:lnTo>
                  <a:cubicBezTo>
                    <a:pt x="111" y="122"/>
                    <a:pt x="128" y="118"/>
                    <a:pt x="138" y="111"/>
                  </a:cubicBezTo>
                  <a:cubicBezTo>
                    <a:pt x="149" y="104"/>
                    <a:pt x="154" y="91"/>
                    <a:pt x="154" y="74"/>
                  </a:cubicBezTo>
                  <a:cubicBezTo>
                    <a:pt x="154" y="58"/>
                    <a:pt x="148" y="46"/>
                    <a:pt x="137" y="39"/>
                  </a:cubicBezTo>
                  <a:cubicBezTo>
                    <a:pt x="125" y="32"/>
                    <a:pt x="107" y="28"/>
                    <a:pt x="82" y="28"/>
                  </a:cubicBezTo>
                  <a:lnTo>
                    <a:pt x="33" y="28"/>
                  </a:lnTo>
                  <a:lnTo>
                    <a:pt x="33" y="122"/>
                  </a:lnTo>
                  <a:close/>
                  <a:moveTo>
                    <a:pt x="33" y="150"/>
                  </a:moveTo>
                  <a:lnTo>
                    <a:pt x="33" y="257"/>
                  </a:lnTo>
                  <a:lnTo>
                    <a:pt x="93" y="257"/>
                  </a:lnTo>
                  <a:cubicBezTo>
                    <a:pt x="116" y="257"/>
                    <a:pt x="133" y="252"/>
                    <a:pt x="145" y="244"/>
                  </a:cubicBezTo>
                  <a:cubicBezTo>
                    <a:pt x="156" y="235"/>
                    <a:pt x="162" y="221"/>
                    <a:pt x="162" y="202"/>
                  </a:cubicBezTo>
                  <a:cubicBezTo>
                    <a:pt x="162" y="184"/>
                    <a:pt x="156" y="171"/>
                    <a:pt x="144" y="163"/>
                  </a:cubicBezTo>
                  <a:cubicBezTo>
                    <a:pt x="132" y="154"/>
                    <a:pt x="114" y="150"/>
                    <a:pt x="90" y="150"/>
                  </a:cubicBezTo>
                  <a:lnTo>
                    <a:pt x="33" y="150"/>
                  </a:lnTo>
                  <a:close/>
                </a:path>
              </a:pathLst>
            </a:custGeom>
            <a:solidFill>
              <a:srgbClr val="B4B4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0" name="Freeform 46">
              <a:extLst>
                <a:ext uri="{FF2B5EF4-FFF2-40B4-BE49-F238E27FC236}">
                  <a16:creationId xmlns:a16="http://schemas.microsoft.com/office/drawing/2014/main" id="{A11461CC-2D0C-49EA-98FB-EA7C4F4CB43E}"/>
                </a:ext>
              </a:extLst>
            </p:cNvPr>
            <p:cNvSpPr>
              <a:spLocks/>
            </p:cNvSpPr>
            <p:nvPr/>
          </p:nvSpPr>
          <p:spPr bwMode="auto">
            <a:xfrm>
              <a:off x="4692" y="1664"/>
              <a:ext cx="95" cy="129"/>
            </a:xfrm>
            <a:custGeom>
              <a:avLst/>
              <a:gdLst>
                <a:gd name="T0" fmla="*/ 137 w 216"/>
                <a:gd name="T1" fmla="*/ 29 h 293"/>
                <a:gd name="T2" fmla="*/ 63 w 216"/>
                <a:gd name="T3" fmla="*/ 61 h 293"/>
                <a:gd name="T4" fmla="*/ 36 w 216"/>
                <a:gd name="T5" fmla="*/ 147 h 293"/>
                <a:gd name="T6" fmla="*/ 62 w 216"/>
                <a:gd name="T7" fmla="*/ 233 h 293"/>
                <a:gd name="T8" fmla="*/ 137 w 216"/>
                <a:gd name="T9" fmla="*/ 264 h 293"/>
                <a:gd name="T10" fmla="*/ 205 w 216"/>
                <a:gd name="T11" fmla="*/ 253 h 293"/>
                <a:gd name="T12" fmla="*/ 205 w 216"/>
                <a:gd name="T13" fmla="*/ 282 h 293"/>
                <a:gd name="T14" fmla="*/ 132 w 216"/>
                <a:gd name="T15" fmla="*/ 293 h 293"/>
                <a:gd name="T16" fmla="*/ 35 w 216"/>
                <a:gd name="T17" fmla="*/ 255 h 293"/>
                <a:gd name="T18" fmla="*/ 0 w 216"/>
                <a:gd name="T19" fmla="*/ 146 h 293"/>
                <a:gd name="T20" fmla="*/ 17 w 216"/>
                <a:gd name="T21" fmla="*/ 69 h 293"/>
                <a:gd name="T22" fmla="*/ 64 w 216"/>
                <a:gd name="T23" fmla="*/ 18 h 293"/>
                <a:gd name="T24" fmla="*/ 138 w 216"/>
                <a:gd name="T25" fmla="*/ 0 h 293"/>
                <a:gd name="T26" fmla="*/ 216 w 216"/>
                <a:gd name="T27" fmla="*/ 16 h 293"/>
                <a:gd name="T28" fmla="*/ 202 w 216"/>
                <a:gd name="T29" fmla="*/ 45 h 293"/>
                <a:gd name="T30" fmla="*/ 137 w 216"/>
                <a:gd name="T31" fmla="*/ 29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16" h="293">
                  <a:moveTo>
                    <a:pt x="137" y="29"/>
                  </a:moveTo>
                  <a:cubicBezTo>
                    <a:pt x="106" y="29"/>
                    <a:pt x="81" y="40"/>
                    <a:pt x="63" y="61"/>
                  </a:cubicBezTo>
                  <a:cubicBezTo>
                    <a:pt x="45" y="82"/>
                    <a:pt x="36" y="110"/>
                    <a:pt x="36" y="147"/>
                  </a:cubicBezTo>
                  <a:cubicBezTo>
                    <a:pt x="36" y="184"/>
                    <a:pt x="45" y="213"/>
                    <a:pt x="62" y="233"/>
                  </a:cubicBezTo>
                  <a:cubicBezTo>
                    <a:pt x="80" y="254"/>
                    <a:pt x="105" y="264"/>
                    <a:pt x="137" y="264"/>
                  </a:cubicBezTo>
                  <a:cubicBezTo>
                    <a:pt x="157" y="264"/>
                    <a:pt x="180" y="260"/>
                    <a:pt x="205" y="253"/>
                  </a:cubicBezTo>
                  <a:lnTo>
                    <a:pt x="205" y="282"/>
                  </a:lnTo>
                  <a:cubicBezTo>
                    <a:pt x="185" y="289"/>
                    <a:pt x="161" y="293"/>
                    <a:pt x="132" y="293"/>
                  </a:cubicBezTo>
                  <a:cubicBezTo>
                    <a:pt x="90" y="293"/>
                    <a:pt x="57" y="280"/>
                    <a:pt x="35" y="255"/>
                  </a:cubicBezTo>
                  <a:cubicBezTo>
                    <a:pt x="12" y="229"/>
                    <a:pt x="0" y="193"/>
                    <a:pt x="0" y="146"/>
                  </a:cubicBezTo>
                  <a:cubicBezTo>
                    <a:pt x="0" y="117"/>
                    <a:pt x="6" y="91"/>
                    <a:pt x="17" y="69"/>
                  </a:cubicBezTo>
                  <a:cubicBezTo>
                    <a:pt x="28" y="47"/>
                    <a:pt x="44" y="30"/>
                    <a:pt x="64" y="18"/>
                  </a:cubicBezTo>
                  <a:cubicBezTo>
                    <a:pt x="85" y="6"/>
                    <a:pt x="110" y="0"/>
                    <a:pt x="138" y="0"/>
                  </a:cubicBezTo>
                  <a:cubicBezTo>
                    <a:pt x="168" y="0"/>
                    <a:pt x="194" y="5"/>
                    <a:pt x="216" y="16"/>
                  </a:cubicBezTo>
                  <a:lnTo>
                    <a:pt x="202" y="45"/>
                  </a:lnTo>
                  <a:cubicBezTo>
                    <a:pt x="181" y="34"/>
                    <a:pt x="159" y="29"/>
                    <a:pt x="137" y="29"/>
                  </a:cubicBezTo>
                  <a:close/>
                </a:path>
              </a:pathLst>
            </a:custGeom>
            <a:solidFill>
              <a:srgbClr val="B4B4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1" name="Freeform 47">
              <a:extLst>
                <a:ext uri="{FF2B5EF4-FFF2-40B4-BE49-F238E27FC236}">
                  <a16:creationId xmlns:a16="http://schemas.microsoft.com/office/drawing/2014/main" id="{67A46591-A0A6-494D-A34D-0360F4D284BF}"/>
                </a:ext>
              </a:extLst>
            </p:cNvPr>
            <p:cNvSpPr>
              <a:spLocks/>
            </p:cNvSpPr>
            <p:nvPr/>
          </p:nvSpPr>
          <p:spPr bwMode="auto">
            <a:xfrm>
              <a:off x="4705" y="2306"/>
              <a:ext cx="70" cy="125"/>
            </a:xfrm>
            <a:custGeom>
              <a:avLst/>
              <a:gdLst>
                <a:gd name="T0" fmla="*/ 70 w 70"/>
                <a:gd name="T1" fmla="*/ 125 h 125"/>
                <a:gd name="T2" fmla="*/ 0 w 70"/>
                <a:gd name="T3" fmla="*/ 125 h 125"/>
                <a:gd name="T4" fmla="*/ 0 w 70"/>
                <a:gd name="T5" fmla="*/ 0 h 125"/>
                <a:gd name="T6" fmla="*/ 70 w 70"/>
                <a:gd name="T7" fmla="*/ 0 h 125"/>
                <a:gd name="T8" fmla="*/ 70 w 70"/>
                <a:gd name="T9" fmla="*/ 13 h 125"/>
                <a:gd name="T10" fmla="*/ 14 w 70"/>
                <a:gd name="T11" fmla="*/ 13 h 125"/>
                <a:gd name="T12" fmla="*/ 14 w 70"/>
                <a:gd name="T13" fmla="*/ 53 h 125"/>
                <a:gd name="T14" fmla="*/ 66 w 70"/>
                <a:gd name="T15" fmla="*/ 53 h 125"/>
                <a:gd name="T16" fmla="*/ 66 w 70"/>
                <a:gd name="T17" fmla="*/ 66 h 125"/>
                <a:gd name="T18" fmla="*/ 14 w 70"/>
                <a:gd name="T19" fmla="*/ 66 h 125"/>
                <a:gd name="T20" fmla="*/ 14 w 70"/>
                <a:gd name="T21" fmla="*/ 112 h 125"/>
                <a:gd name="T22" fmla="*/ 70 w 70"/>
                <a:gd name="T23" fmla="*/ 112 h 125"/>
                <a:gd name="T24" fmla="*/ 70 w 70"/>
                <a:gd name="T25" fmla="*/ 12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0" h="125">
                  <a:moveTo>
                    <a:pt x="70" y="125"/>
                  </a:moveTo>
                  <a:lnTo>
                    <a:pt x="0" y="125"/>
                  </a:lnTo>
                  <a:lnTo>
                    <a:pt x="0" y="0"/>
                  </a:lnTo>
                  <a:lnTo>
                    <a:pt x="70" y="0"/>
                  </a:lnTo>
                  <a:lnTo>
                    <a:pt x="70" y="13"/>
                  </a:lnTo>
                  <a:lnTo>
                    <a:pt x="14" y="13"/>
                  </a:lnTo>
                  <a:lnTo>
                    <a:pt x="14" y="53"/>
                  </a:lnTo>
                  <a:lnTo>
                    <a:pt x="66" y="53"/>
                  </a:lnTo>
                  <a:lnTo>
                    <a:pt x="66" y="66"/>
                  </a:lnTo>
                  <a:lnTo>
                    <a:pt x="14" y="66"/>
                  </a:lnTo>
                  <a:lnTo>
                    <a:pt x="14" y="112"/>
                  </a:lnTo>
                  <a:lnTo>
                    <a:pt x="70" y="112"/>
                  </a:lnTo>
                  <a:lnTo>
                    <a:pt x="70" y="125"/>
                  </a:lnTo>
                  <a:close/>
                </a:path>
              </a:pathLst>
            </a:custGeom>
            <a:solidFill>
              <a:srgbClr val="B4B4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2" name="Freeform 48">
              <a:extLst>
                <a:ext uri="{FF2B5EF4-FFF2-40B4-BE49-F238E27FC236}">
                  <a16:creationId xmlns:a16="http://schemas.microsoft.com/office/drawing/2014/main" id="{D8873499-D5E4-4F3B-A742-075E923290F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02" y="2306"/>
              <a:ext cx="100" cy="125"/>
            </a:xfrm>
            <a:custGeom>
              <a:avLst/>
              <a:gdLst>
                <a:gd name="T0" fmla="*/ 228 w 228"/>
                <a:gd name="T1" fmla="*/ 140 h 285"/>
                <a:gd name="T2" fmla="*/ 189 w 228"/>
                <a:gd name="T3" fmla="*/ 248 h 285"/>
                <a:gd name="T4" fmla="*/ 79 w 228"/>
                <a:gd name="T5" fmla="*/ 285 h 285"/>
                <a:gd name="T6" fmla="*/ 0 w 228"/>
                <a:gd name="T7" fmla="*/ 285 h 285"/>
                <a:gd name="T8" fmla="*/ 0 w 228"/>
                <a:gd name="T9" fmla="*/ 0 h 285"/>
                <a:gd name="T10" fmla="*/ 87 w 228"/>
                <a:gd name="T11" fmla="*/ 0 h 285"/>
                <a:gd name="T12" fmla="*/ 191 w 228"/>
                <a:gd name="T13" fmla="*/ 37 h 285"/>
                <a:gd name="T14" fmla="*/ 228 w 228"/>
                <a:gd name="T15" fmla="*/ 140 h 285"/>
                <a:gd name="T16" fmla="*/ 193 w 228"/>
                <a:gd name="T17" fmla="*/ 141 h 285"/>
                <a:gd name="T18" fmla="*/ 164 w 228"/>
                <a:gd name="T19" fmla="*/ 57 h 285"/>
                <a:gd name="T20" fmla="*/ 81 w 228"/>
                <a:gd name="T21" fmla="*/ 28 h 285"/>
                <a:gd name="T22" fmla="*/ 33 w 228"/>
                <a:gd name="T23" fmla="*/ 28 h 285"/>
                <a:gd name="T24" fmla="*/ 33 w 228"/>
                <a:gd name="T25" fmla="*/ 257 h 285"/>
                <a:gd name="T26" fmla="*/ 73 w 228"/>
                <a:gd name="T27" fmla="*/ 257 h 285"/>
                <a:gd name="T28" fmla="*/ 163 w 228"/>
                <a:gd name="T29" fmla="*/ 227 h 285"/>
                <a:gd name="T30" fmla="*/ 193 w 228"/>
                <a:gd name="T31" fmla="*/ 141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8" h="285">
                  <a:moveTo>
                    <a:pt x="228" y="140"/>
                  </a:moveTo>
                  <a:cubicBezTo>
                    <a:pt x="228" y="187"/>
                    <a:pt x="215" y="223"/>
                    <a:pt x="189" y="248"/>
                  </a:cubicBezTo>
                  <a:cubicBezTo>
                    <a:pt x="164" y="273"/>
                    <a:pt x="127" y="285"/>
                    <a:pt x="79" y="285"/>
                  </a:cubicBezTo>
                  <a:lnTo>
                    <a:pt x="0" y="285"/>
                  </a:lnTo>
                  <a:lnTo>
                    <a:pt x="0" y="0"/>
                  </a:lnTo>
                  <a:lnTo>
                    <a:pt x="87" y="0"/>
                  </a:lnTo>
                  <a:cubicBezTo>
                    <a:pt x="132" y="0"/>
                    <a:pt x="166" y="12"/>
                    <a:pt x="191" y="37"/>
                  </a:cubicBezTo>
                  <a:cubicBezTo>
                    <a:pt x="215" y="61"/>
                    <a:pt x="228" y="96"/>
                    <a:pt x="228" y="140"/>
                  </a:cubicBezTo>
                  <a:close/>
                  <a:moveTo>
                    <a:pt x="193" y="141"/>
                  </a:moveTo>
                  <a:cubicBezTo>
                    <a:pt x="193" y="104"/>
                    <a:pt x="183" y="76"/>
                    <a:pt x="164" y="57"/>
                  </a:cubicBezTo>
                  <a:cubicBezTo>
                    <a:pt x="146" y="38"/>
                    <a:pt x="118" y="28"/>
                    <a:pt x="81" y="28"/>
                  </a:cubicBezTo>
                  <a:lnTo>
                    <a:pt x="33" y="28"/>
                  </a:lnTo>
                  <a:lnTo>
                    <a:pt x="33" y="257"/>
                  </a:lnTo>
                  <a:lnTo>
                    <a:pt x="73" y="257"/>
                  </a:lnTo>
                  <a:cubicBezTo>
                    <a:pt x="113" y="257"/>
                    <a:pt x="143" y="247"/>
                    <a:pt x="163" y="227"/>
                  </a:cubicBezTo>
                  <a:cubicBezTo>
                    <a:pt x="183" y="208"/>
                    <a:pt x="193" y="179"/>
                    <a:pt x="193" y="141"/>
                  </a:cubicBezTo>
                  <a:close/>
                </a:path>
              </a:pathLst>
            </a:custGeom>
            <a:solidFill>
              <a:srgbClr val="B4B4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3" name="Freeform 49">
              <a:extLst>
                <a:ext uri="{FF2B5EF4-FFF2-40B4-BE49-F238E27FC236}">
                  <a16:creationId xmlns:a16="http://schemas.microsoft.com/office/drawing/2014/main" id="{A1BEDEB2-0679-4296-9256-D8A8ACA9B2A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71" y="2993"/>
              <a:ext cx="70" cy="125"/>
            </a:xfrm>
            <a:custGeom>
              <a:avLst/>
              <a:gdLst>
                <a:gd name="T0" fmla="*/ 15 w 70"/>
                <a:gd name="T1" fmla="*/ 125 h 125"/>
                <a:gd name="T2" fmla="*/ 0 w 70"/>
                <a:gd name="T3" fmla="*/ 125 h 125"/>
                <a:gd name="T4" fmla="*/ 0 w 70"/>
                <a:gd name="T5" fmla="*/ 0 h 125"/>
                <a:gd name="T6" fmla="*/ 70 w 70"/>
                <a:gd name="T7" fmla="*/ 0 h 125"/>
                <a:gd name="T8" fmla="*/ 70 w 70"/>
                <a:gd name="T9" fmla="*/ 12 h 125"/>
                <a:gd name="T10" fmla="*/ 15 w 70"/>
                <a:gd name="T11" fmla="*/ 12 h 125"/>
                <a:gd name="T12" fmla="*/ 15 w 70"/>
                <a:gd name="T13" fmla="*/ 59 h 125"/>
                <a:gd name="T14" fmla="*/ 66 w 70"/>
                <a:gd name="T15" fmla="*/ 59 h 125"/>
                <a:gd name="T16" fmla="*/ 66 w 70"/>
                <a:gd name="T17" fmla="*/ 71 h 125"/>
                <a:gd name="T18" fmla="*/ 15 w 70"/>
                <a:gd name="T19" fmla="*/ 71 h 125"/>
                <a:gd name="T20" fmla="*/ 15 w 70"/>
                <a:gd name="T21" fmla="*/ 12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" h="125">
                  <a:moveTo>
                    <a:pt x="15" y="125"/>
                  </a:moveTo>
                  <a:lnTo>
                    <a:pt x="0" y="125"/>
                  </a:lnTo>
                  <a:lnTo>
                    <a:pt x="0" y="0"/>
                  </a:lnTo>
                  <a:lnTo>
                    <a:pt x="70" y="0"/>
                  </a:lnTo>
                  <a:lnTo>
                    <a:pt x="70" y="12"/>
                  </a:lnTo>
                  <a:lnTo>
                    <a:pt x="15" y="12"/>
                  </a:lnTo>
                  <a:lnTo>
                    <a:pt x="15" y="59"/>
                  </a:lnTo>
                  <a:lnTo>
                    <a:pt x="66" y="59"/>
                  </a:lnTo>
                  <a:lnTo>
                    <a:pt x="66" y="71"/>
                  </a:lnTo>
                  <a:lnTo>
                    <a:pt x="15" y="71"/>
                  </a:lnTo>
                  <a:lnTo>
                    <a:pt x="15" y="125"/>
                  </a:lnTo>
                  <a:close/>
                </a:path>
              </a:pathLst>
            </a:custGeom>
            <a:solidFill>
              <a:srgbClr val="B4B4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4" name="Freeform 50">
              <a:extLst>
                <a:ext uri="{FF2B5EF4-FFF2-40B4-BE49-F238E27FC236}">
                  <a16:creationId xmlns:a16="http://schemas.microsoft.com/office/drawing/2014/main" id="{E6CC20F3-B7CC-4789-A534-E73DC0B46989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7" y="2991"/>
              <a:ext cx="104" cy="129"/>
            </a:xfrm>
            <a:custGeom>
              <a:avLst/>
              <a:gdLst>
                <a:gd name="T0" fmla="*/ 140 w 237"/>
                <a:gd name="T1" fmla="*/ 140 h 293"/>
                <a:gd name="T2" fmla="*/ 237 w 237"/>
                <a:gd name="T3" fmla="*/ 140 h 293"/>
                <a:gd name="T4" fmla="*/ 237 w 237"/>
                <a:gd name="T5" fmla="*/ 279 h 293"/>
                <a:gd name="T6" fmla="*/ 191 w 237"/>
                <a:gd name="T7" fmla="*/ 290 h 293"/>
                <a:gd name="T8" fmla="*/ 137 w 237"/>
                <a:gd name="T9" fmla="*/ 293 h 293"/>
                <a:gd name="T10" fmla="*/ 36 w 237"/>
                <a:gd name="T11" fmla="*/ 255 h 293"/>
                <a:gd name="T12" fmla="*/ 0 w 237"/>
                <a:gd name="T13" fmla="*/ 147 h 293"/>
                <a:gd name="T14" fmla="*/ 18 w 237"/>
                <a:gd name="T15" fmla="*/ 69 h 293"/>
                <a:gd name="T16" fmla="*/ 69 w 237"/>
                <a:gd name="T17" fmla="*/ 17 h 293"/>
                <a:gd name="T18" fmla="*/ 148 w 237"/>
                <a:gd name="T19" fmla="*/ 0 h 293"/>
                <a:gd name="T20" fmla="*/ 233 w 237"/>
                <a:gd name="T21" fmla="*/ 16 h 293"/>
                <a:gd name="T22" fmla="*/ 220 w 237"/>
                <a:gd name="T23" fmla="*/ 46 h 293"/>
                <a:gd name="T24" fmla="*/ 146 w 237"/>
                <a:gd name="T25" fmla="*/ 29 h 293"/>
                <a:gd name="T26" fmla="*/ 64 w 237"/>
                <a:gd name="T27" fmla="*/ 60 h 293"/>
                <a:gd name="T28" fmla="*/ 35 w 237"/>
                <a:gd name="T29" fmla="*/ 147 h 293"/>
                <a:gd name="T30" fmla="*/ 63 w 237"/>
                <a:gd name="T31" fmla="*/ 234 h 293"/>
                <a:gd name="T32" fmla="*/ 146 w 237"/>
                <a:gd name="T33" fmla="*/ 264 h 293"/>
                <a:gd name="T34" fmla="*/ 204 w 237"/>
                <a:gd name="T35" fmla="*/ 257 h 293"/>
                <a:gd name="T36" fmla="*/ 204 w 237"/>
                <a:gd name="T37" fmla="*/ 169 h 293"/>
                <a:gd name="T38" fmla="*/ 140 w 237"/>
                <a:gd name="T39" fmla="*/ 169 h 293"/>
                <a:gd name="T40" fmla="*/ 140 w 237"/>
                <a:gd name="T41" fmla="*/ 140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7" h="293">
                  <a:moveTo>
                    <a:pt x="140" y="140"/>
                  </a:moveTo>
                  <a:lnTo>
                    <a:pt x="237" y="140"/>
                  </a:lnTo>
                  <a:lnTo>
                    <a:pt x="237" y="279"/>
                  </a:lnTo>
                  <a:cubicBezTo>
                    <a:pt x="222" y="283"/>
                    <a:pt x="207" y="287"/>
                    <a:pt x="191" y="290"/>
                  </a:cubicBezTo>
                  <a:cubicBezTo>
                    <a:pt x="176" y="292"/>
                    <a:pt x="158" y="293"/>
                    <a:pt x="137" y="293"/>
                  </a:cubicBezTo>
                  <a:cubicBezTo>
                    <a:pt x="94" y="293"/>
                    <a:pt x="60" y="280"/>
                    <a:pt x="36" y="255"/>
                  </a:cubicBezTo>
                  <a:cubicBezTo>
                    <a:pt x="12" y="229"/>
                    <a:pt x="0" y="193"/>
                    <a:pt x="0" y="147"/>
                  </a:cubicBezTo>
                  <a:cubicBezTo>
                    <a:pt x="0" y="117"/>
                    <a:pt x="6" y="91"/>
                    <a:pt x="18" y="69"/>
                  </a:cubicBezTo>
                  <a:cubicBezTo>
                    <a:pt x="30" y="46"/>
                    <a:pt x="47" y="29"/>
                    <a:pt x="69" y="17"/>
                  </a:cubicBezTo>
                  <a:cubicBezTo>
                    <a:pt x="92" y="6"/>
                    <a:pt x="118" y="0"/>
                    <a:pt x="148" y="0"/>
                  </a:cubicBezTo>
                  <a:cubicBezTo>
                    <a:pt x="178" y="0"/>
                    <a:pt x="207" y="5"/>
                    <a:pt x="233" y="16"/>
                  </a:cubicBezTo>
                  <a:lnTo>
                    <a:pt x="220" y="46"/>
                  </a:lnTo>
                  <a:cubicBezTo>
                    <a:pt x="195" y="35"/>
                    <a:pt x="170" y="29"/>
                    <a:pt x="146" y="29"/>
                  </a:cubicBezTo>
                  <a:cubicBezTo>
                    <a:pt x="111" y="29"/>
                    <a:pt x="84" y="40"/>
                    <a:pt x="64" y="60"/>
                  </a:cubicBezTo>
                  <a:cubicBezTo>
                    <a:pt x="45" y="81"/>
                    <a:pt x="35" y="110"/>
                    <a:pt x="35" y="147"/>
                  </a:cubicBezTo>
                  <a:cubicBezTo>
                    <a:pt x="35" y="185"/>
                    <a:pt x="45" y="214"/>
                    <a:pt x="63" y="234"/>
                  </a:cubicBezTo>
                  <a:cubicBezTo>
                    <a:pt x="82" y="254"/>
                    <a:pt x="110" y="264"/>
                    <a:pt x="146" y="264"/>
                  </a:cubicBezTo>
                  <a:cubicBezTo>
                    <a:pt x="166" y="264"/>
                    <a:pt x="185" y="262"/>
                    <a:pt x="204" y="257"/>
                  </a:cubicBezTo>
                  <a:lnTo>
                    <a:pt x="204" y="169"/>
                  </a:lnTo>
                  <a:lnTo>
                    <a:pt x="140" y="169"/>
                  </a:lnTo>
                  <a:lnTo>
                    <a:pt x="140" y="140"/>
                  </a:lnTo>
                  <a:close/>
                </a:path>
              </a:pathLst>
            </a:custGeom>
            <a:solidFill>
              <a:srgbClr val="B4B4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5" name="Freeform 51">
              <a:extLst>
                <a:ext uri="{FF2B5EF4-FFF2-40B4-BE49-F238E27FC236}">
                  <a16:creationId xmlns:a16="http://schemas.microsoft.com/office/drawing/2014/main" id="{1443D9A2-6BA6-4CBC-BFBB-E39B0F07CB1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64" y="2993"/>
              <a:ext cx="95" cy="125"/>
            </a:xfrm>
            <a:custGeom>
              <a:avLst/>
              <a:gdLst>
                <a:gd name="T0" fmla="*/ 95 w 95"/>
                <a:gd name="T1" fmla="*/ 125 h 125"/>
                <a:gd name="T2" fmla="*/ 81 w 95"/>
                <a:gd name="T3" fmla="*/ 125 h 125"/>
                <a:gd name="T4" fmla="*/ 81 w 95"/>
                <a:gd name="T5" fmla="*/ 66 h 125"/>
                <a:gd name="T6" fmla="*/ 15 w 95"/>
                <a:gd name="T7" fmla="*/ 66 h 125"/>
                <a:gd name="T8" fmla="*/ 15 w 95"/>
                <a:gd name="T9" fmla="*/ 125 h 125"/>
                <a:gd name="T10" fmla="*/ 0 w 95"/>
                <a:gd name="T11" fmla="*/ 125 h 125"/>
                <a:gd name="T12" fmla="*/ 0 w 95"/>
                <a:gd name="T13" fmla="*/ 0 h 125"/>
                <a:gd name="T14" fmla="*/ 15 w 95"/>
                <a:gd name="T15" fmla="*/ 0 h 125"/>
                <a:gd name="T16" fmla="*/ 15 w 95"/>
                <a:gd name="T17" fmla="*/ 53 h 125"/>
                <a:gd name="T18" fmla="*/ 81 w 95"/>
                <a:gd name="T19" fmla="*/ 53 h 125"/>
                <a:gd name="T20" fmla="*/ 81 w 95"/>
                <a:gd name="T21" fmla="*/ 0 h 125"/>
                <a:gd name="T22" fmla="*/ 95 w 95"/>
                <a:gd name="T23" fmla="*/ 0 h 125"/>
                <a:gd name="T24" fmla="*/ 95 w 95"/>
                <a:gd name="T25" fmla="*/ 12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5" h="125">
                  <a:moveTo>
                    <a:pt x="95" y="125"/>
                  </a:moveTo>
                  <a:lnTo>
                    <a:pt x="81" y="125"/>
                  </a:lnTo>
                  <a:lnTo>
                    <a:pt x="81" y="66"/>
                  </a:lnTo>
                  <a:lnTo>
                    <a:pt x="15" y="66"/>
                  </a:lnTo>
                  <a:lnTo>
                    <a:pt x="15" y="125"/>
                  </a:lnTo>
                  <a:lnTo>
                    <a:pt x="0" y="1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53"/>
                  </a:lnTo>
                  <a:lnTo>
                    <a:pt x="81" y="53"/>
                  </a:lnTo>
                  <a:lnTo>
                    <a:pt x="81" y="0"/>
                  </a:lnTo>
                  <a:lnTo>
                    <a:pt x="95" y="0"/>
                  </a:lnTo>
                  <a:lnTo>
                    <a:pt x="95" y="125"/>
                  </a:lnTo>
                  <a:close/>
                </a:path>
              </a:pathLst>
            </a:custGeom>
            <a:solidFill>
              <a:srgbClr val="B4B4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6" name="Rectangle 52">
              <a:extLst>
                <a:ext uri="{FF2B5EF4-FFF2-40B4-BE49-F238E27FC236}">
                  <a16:creationId xmlns:a16="http://schemas.microsoft.com/office/drawing/2014/main" id="{A028E4EA-D8E5-485D-B288-5090DBC027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07" y="2993"/>
              <a:ext cx="15" cy="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7" name="Line 53">
              <a:extLst>
                <a:ext uri="{FF2B5EF4-FFF2-40B4-BE49-F238E27FC236}">
                  <a16:creationId xmlns:a16="http://schemas.microsoft.com/office/drawing/2014/main" id="{05B683ED-8165-4C5A-BB0F-117AF9B734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39" y="1968"/>
              <a:ext cx="0" cy="173"/>
            </a:xfrm>
            <a:prstGeom prst="line">
              <a:avLst/>
            </a:prstGeom>
            <a:noFill/>
            <a:ln w="74613" cap="flat">
              <a:solidFill>
                <a:srgbClr val="B4B4B4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8" name="Line 54">
              <a:extLst>
                <a:ext uri="{FF2B5EF4-FFF2-40B4-BE49-F238E27FC236}">
                  <a16:creationId xmlns:a16="http://schemas.microsoft.com/office/drawing/2014/main" id="{31C477EF-4156-4C5E-A81D-9623C147A66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28" y="2562"/>
              <a:ext cx="197" cy="300"/>
            </a:xfrm>
            <a:prstGeom prst="line">
              <a:avLst/>
            </a:prstGeom>
            <a:noFill/>
            <a:ln w="74613" cap="flat">
              <a:solidFill>
                <a:srgbClr val="B4B4B4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9" name="Line 55">
              <a:extLst>
                <a:ext uri="{FF2B5EF4-FFF2-40B4-BE49-F238E27FC236}">
                  <a16:creationId xmlns:a16="http://schemas.microsoft.com/office/drawing/2014/main" id="{62D0D5C3-FA9C-42F7-894C-B36B4F376AA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16" y="2546"/>
              <a:ext cx="198" cy="300"/>
            </a:xfrm>
            <a:prstGeom prst="line">
              <a:avLst/>
            </a:prstGeom>
            <a:noFill/>
            <a:ln w="74613" cap="flat">
              <a:solidFill>
                <a:srgbClr val="B4B4B4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0" name="Line 56">
              <a:extLst>
                <a:ext uri="{FF2B5EF4-FFF2-40B4-BE49-F238E27FC236}">
                  <a16:creationId xmlns:a16="http://schemas.microsoft.com/office/drawing/2014/main" id="{AED6E00D-3DF5-41B6-8A98-B60629A272A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088" y="2558"/>
              <a:ext cx="197" cy="300"/>
            </a:xfrm>
            <a:prstGeom prst="line">
              <a:avLst/>
            </a:prstGeom>
            <a:noFill/>
            <a:ln w="74613" cap="flat">
              <a:solidFill>
                <a:srgbClr val="B4B4B4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1" name="Line 57">
              <a:extLst>
                <a:ext uri="{FF2B5EF4-FFF2-40B4-BE49-F238E27FC236}">
                  <a16:creationId xmlns:a16="http://schemas.microsoft.com/office/drawing/2014/main" id="{49B4564A-5DBF-41D1-8C48-60508825B7E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864" y="2564"/>
              <a:ext cx="197" cy="300"/>
            </a:xfrm>
            <a:prstGeom prst="line">
              <a:avLst/>
            </a:prstGeom>
            <a:noFill/>
            <a:ln w="74613" cap="flat">
              <a:solidFill>
                <a:srgbClr val="B4B4B4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2" name="Line 58">
              <a:extLst>
                <a:ext uri="{FF2B5EF4-FFF2-40B4-BE49-F238E27FC236}">
                  <a16:creationId xmlns:a16="http://schemas.microsoft.com/office/drawing/2014/main" id="{A4511132-95ED-49B3-BC68-FF487B1ABA1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31" y="1225"/>
              <a:ext cx="515" cy="363"/>
            </a:xfrm>
            <a:prstGeom prst="line">
              <a:avLst/>
            </a:prstGeom>
            <a:noFill/>
            <a:ln w="74613" cap="flat">
              <a:solidFill>
                <a:srgbClr val="B4B4B4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3" name="Line 59">
              <a:extLst>
                <a:ext uri="{FF2B5EF4-FFF2-40B4-BE49-F238E27FC236}">
                  <a16:creationId xmlns:a16="http://schemas.microsoft.com/office/drawing/2014/main" id="{B444A8F7-25A3-4177-914C-33C3EDF68E3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042" y="1225"/>
              <a:ext cx="515" cy="363"/>
            </a:xfrm>
            <a:prstGeom prst="line">
              <a:avLst/>
            </a:prstGeom>
            <a:noFill/>
            <a:ln w="74613" cap="flat">
              <a:solidFill>
                <a:srgbClr val="B4B4B4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4" name="Freeform 60">
              <a:extLst>
                <a:ext uri="{FF2B5EF4-FFF2-40B4-BE49-F238E27FC236}">
                  <a16:creationId xmlns:a16="http://schemas.microsoft.com/office/drawing/2014/main" id="{E01E21A5-2E46-4AF4-86D7-EE74A2FF12D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0" y="3457"/>
              <a:ext cx="83" cy="129"/>
            </a:xfrm>
            <a:custGeom>
              <a:avLst/>
              <a:gdLst>
                <a:gd name="T0" fmla="*/ 178 w 187"/>
                <a:gd name="T1" fmla="*/ 71 h 293"/>
                <a:gd name="T2" fmla="*/ 163 w 187"/>
                <a:gd name="T3" fmla="*/ 116 h 293"/>
                <a:gd name="T4" fmla="*/ 120 w 187"/>
                <a:gd name="T5" fmla="*/ 139 h 293"/>
                <a:gd name="T6" fmla="*/ 120 w 187"/>
                <a:gd name="T7" fmla="*/ 141 h 293"/>
                <a:gd name="T8" fmla="*/ 171 w 187"/>
                <a:gd name="T9" fmla="*/ 162 h 293"/>
                <a:gd name="T10" fmla="*/ 187 w 187"/>
                <a:gd name="T11" fmla="*/ 209 h 293"/>
                <a:gd name="T12" fmla="*/ 159 w 187"/>
                <a:gd name="T13" fmla="*/ 271 h 293"/>
                <a:gd name="T14" fmla="*/ 78 w 187"/>
                <a:gd name="T15" fmla="*/ 293 h 293"/>
                <a:gd name="T16" fmla="*/ 37 w 187"/>
                <a:gd name="T17" fmla="*/ 290 h 293"/>
                <a:gd name="T18" fmla="*/ 0 w 187"/>
                <a:gd name="T19" fmla="*/ 278 h 293"/>
                <a:gd name="T20" fmla="*/ 0 w 187"/>
                <a:gd name="T21" fmla="*/ 247 h 293"/>
                <a:gd name="T22" fmla="*/ 40 w 187"/>
                <a:gd name="T23" fmla="*/ 261 h 293"/>
                <a:gd name="T24" fmla="*/ 80 w 187"/>
                <a:gd name="T25" fmla="*/ 266 h 293"/>
                <a:gd name="T26" fmla="*/ 154 w 187"/>
                <a:gd name="T27" fmla="*/ 208 h 293"/>
                <a:gd name="T28" fmla="*/ 72 w 187"/>
                <a:gd name="T29" fmla="*/ 156 h 293"/>
                <a:gd name="T30" fmla="*/ 44 w 187"/>
                <a:gd name="T31" fmla="*/ 156 h 293"/>
                <a:gd name="T32" fmla="*/ 44 w 187"/>
                <a:gd name="T33" fmla="*/ 128 h 293"/>
                <a:gd name="T34" fmla="*/ 72 w 187"/>
                <a:gd name="T35" fmla="*/ 128 h 293"/>
                <a:gd name="T36" fmla="*/ 125 w 187"/>
                <a:gd name="T37" fmla="*/ 113 h 293"/>
                <a:gd name="T38" fmla="*/ 145 w 187"/>
                <a:gd name="T39" fmla="*/ 72 h 293"/>
                <a:gd name="T40" fmla="*/ 130 w 187"/>
                <a:gd name="T41" fmla="*/ 39 h 293"/>
                <a:gd name="T42" fmla="*/ 91 w 187"/>
                <a:gd name="T43" fmla="*/ 27 h 293"/>
                <a:gd name="T44" fmla="*/ 56 w 187"/>
                <a:gd name="T45" fmla="*/ 33 h 293"/>
                <a:gd name="T46" fmla="*/ 18 w 187"/>
                <a:gd name="T47" fmla="*/ 51 h 293"/>
                <a:gd name="T48" fmla="*/ 2 w 187"/>
                <a:gd name="T49" fmla="*/ 29 h 293"/>
                <a:gd name="T50" fmla="*/ 42 w 187"/>
                <a:gd name="T51" fmla="*/ 8 h 293"/>
                <a:gd name="T52" fmla="*/ 91 w 187"/>
                <a:gd name="T53" fmla="*/ 0 h 293"/>
                <a:gd name="T54" fmla="*/ 155 w 187"/>
                <a:gd name="T55" fmla="*/ 19 h 293"/>
                <a:gd name="T56" fmla="*/ 178 w 187"/>
                <a:gd name="T57" fmla="*/ 71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7" h="293">
                  <a:moveTo>
                    <a:pt x="178" y="71"/>
                  </a:moveTo>
                  <a:cubicBezTo>
                    <a:pt x="178" y="89"/>
                    <a:pt x="173" y="104"/>
                    <a:pt x="163" y="116"/>
                  </a:cubicBezTo>
                  <a:cubicBezTo>
                    <a:pt x="153" y="127"/>
                    <a:pt x="138" y="135"/>
                    <a:pt x="120" y="139"/>
                  </a:cubicBezTo>
                  <a:lnTo>
                    <a:pt x="120" y="141"/>
                  </a:lnTo>
                  <a:cubicBezTo>
                    <a:pt x="142" y="143"/>
                    <a:pt x="159" y="151"/>
                    <a:pt x="171" y="162"/>
                  </a:cubicBezTo>
                  <a:cubicBezTo>
                    <a:pt x="182" y="174"/>
                    <a:pt x="187" y="189"/>
                    <a:pt x="187" y="209"/>
                  </a:cubicBezTo>
                  <a:cubicBezTo>
                    <a:pt x="187" y="236"/>
                    <a:pt x="178" y="257"/>
                    <a:pt x="159" y="271"/>
                  </a:cubicBezTo>
                  <a:cubicBezTo>
                    <a:pt x="140" y="286"/>
                    <a:pt x="113" y="293"/>
                    <a:pt x="78" y="293"/>
                  </a:cubicBezTo>
                  <a:cubicBezTo>
                    <a:pt x="63" y="293"/>
                    <a:pt x="49" y="292"/>
                    <a:pt x="37" y="290"/>
                  </a:cubicBezTo>
                  <a:cubicBezTo>
                    <a:pt x="24" y="288"/>
                    <a:pt x="12" y="284"/>
                    <a:pt x="0" y="278"/>
                  </a:cubicBezTo>
                  <a:lnTo>
                    <a:pt x="0" y="247"/>
                  </a:lnTo>
                  <a:cubicBezTo>
                    <a:pt x="13" y="253"/>
                    <a:pt x="26" y="258"/>
                    <a:pt x="40" y="261"/>
                  </a:cubicBezTo>
                  <a:cubicBezTo>
                    <a:pt x="54" y="264"/>
                    <a:pt x="67" y="266"/>
                    <a:pt x="80" y="266"/>
                  </a:cubicBezTo>
                  <a:cubicBezTo>
                    <a:pt x="129" y="266"/>
                    <a:pt x="154" y="246"/>
                    <a:pt x="154" y="208"/>
                  </a:cubicBezTo>
                  <a:cubicBezTo>
                    <a:pt x="154" y="173"/>
                    <a:pt x="126" y="156"/>
                    <a:pt x="72" y="156"/>
                  </a:cubicBezTo>
                  <a:lnTo>
                    <a:pt x="44" y="156"/>
                  </a:lnTo>
                  <a:lnTo>
                    <a:pt x="44" y="128"/>
                  </a:lnTo>
                  <a:lnTo>
                    <a:pt x="72" y="128"/>
                  </a:lnTo>
                  <a:cubicBezTo>
                    <a:pt x="95" y="128"/>
                    <a:pt x="112" y="123"/>
                    <a:pt x="125" y="113"/>
                  </a:cubicBezTo>
                  <a:cubicBezTo>
                    <a:pt x="138" y="103"/>
                    <a:pt x="145" y="90"/>
                    <a:pt x="145" y="72"/>
                  </a:cubicBezTo>
                  <a:cubicBezTo>
                    <a:pt x="145" y="58"/>
                    <a:pt x="140" y="47"/>
                    <a:pt x="130" y="39"/>
                  </a:cubicBezTo>
                  <a:cubicBezTo>
                    <a:pt x="121" y="31"/>
                    <a:pt x="108" y="27"/>
                    <a:pt x="91" y="27"/>
                  </a:cubicBezTo>
                  <a:cubicBezTo>
                    <a:pt x="79" y="27"/>
                    <a:pt x="67" y="29"/>
                    <a:pt x="56" y="33"/>
                  </a:cubicBezTo>
                  <a:cubicBezTo>
                    <a:pt x="45" y="36"/>
                    <a:pt x="32" y="42"/>
                    <a:pt x="18" y="51"/>
                  </a:cubicBezTo>
                  <a:lnTo>
                    <a:pt x="2" y="29"/>
                  </a:lnTo>
                  <a:cubicBezTo>
                    <a:pt x="14" y="20"/>
                    <a:pt x="27" y="13"/>
                    <a:pt x="42" y="8"/>
                  </a:cubicBezTo>
                  <a:cubicBezTo>
                    <a:pt x="58" y="2"/>
                    <a:pt x="74" y="0"/>
                    <a:pt x="91" y="0"/>
                  </a:cubicBezTo>
                  <a:cubicBezTo>
                    <a:pt x="118" y="0"/>
                    <a:pt x="140" y="6"/>
                    <a:pt x="155" y="19"/>
                  </a:cubicBezTo>
                  <a:cubicBezTo>
                    <a:pt x="171" y="31"/>
                    <a:pt x="178" y="49"/>
                    <a:pt x="178" y="71"/>
                  </a:cubicBezTo>
                  <a:close/>
                </a:path>
              </a:pathLst>
            </a:custGeom>
            <a:solidFill>
              <a:srgbClr val="1DA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5" name="Freeform 61">
              <a:extLst>
                <a:ext uri="{FF2B5EF4-FFF2-40B4-BE49-F238E27FC236}">
                  <a16:creationId xmlns:a16="http://schemas.microsoft.com/office/drawing/2014/main" id="{99270FDF-1975-408A-BC11-22B1D4336FC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62" y="3456"/>
              <a:ext cx="83" cy="130"/>
            </a:xfrm>
            <a:custGeom>
              <a:avLst/>
              <a:gdLst>
                <a:gd name="T0" fmla="*/ 189 w 189"/>
                <a:gd name="T1" fmla="*/ 147 h 294"/>
                <a:gd name="T2" fmla="*/ 165 w 189"/>
                <a:gd name="T3" fmla="*/ 258 h 294"/>
                <a:gd name="T4" fmla="*/ 94 w 189"/>
                <a:gd name="T5" fmla="*/ 294 h 294"/>
                <a:gd name="T6" fmla="*/ 24 w 189"/>
                <a:gd name="T7" fmla="*/ 257 h 294"/>
                <a:gd name="T8" fmla="*/ 0 w 189"/>
                <a:gd name="T9" fmla="*/ 147 h 294"/>
                <a:gd name="T10" fmla="*/ 23 w 189"/>
                <a:gd name="T11" fmla="*/ 36 h 294"/>
                <a:gd name="T12" fmla="*/ 94 w 189"/>
                <a:gd name="T13" fmla="*/ 0 h 294"/>
                <a:gd name="T14" fmla="*/ 164 w 189"/>
                <a:gd name="T15" fmla="*/ 38 h 294"/>
                <a:gd name="T16" fmla="*/ 189 w 189"/>
                <a:gd name="T17" fmla="*/ 147 h 294"/>
                <a:gd name="T18" fmla="*/ 33 w 189"/>
                <a:gd name="T19" fmla="*/ 147 h 294"/>
                <a:gd name="T20" fmla="*/ 47 w 189"/>
                <a:gd name="T21" fmla="*/ 238 h 294"/>
                <a:gd name="T22" fmla="*/ 94 w 189"/>
                <a:gd name="T23" fmla="*/ 266 h 294"/>
                <a:gd name="T24" fmla="*/ 141 w 189"/>
                <a:gd name="T25" fmla="*/ 238 h 294"/>
                <a:gd name="T26" fmla="*/ 155 w 189"/>
                <a:gd name="T27" fmla="*/ 147 h 294"/>
                <a:gd name="T28" fmla="*/ 141 w 189"/>
                <a:gd name="T29" fmla="*/ 57 h 294"/>
                <a:gd name="T30" fmla="*/ 94 w 189"/>
                <a:gd name="T31" fmla="*/ 28 h 294"/>
                <a:gd name="T32" fmla="*/ 47 w 189"/>
                <a:gd name="T33" fmla="*/ 57 h 294"/>
                <a:gd name="T34" fmla="*/ 33 w 189"/>
                <a:gd name="T35" fmla="*/ 147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89" h="294">
                  <a:moveTo>
                    <a:pt x="189" y="147"/>
                  </a:moveTo>
                  <a:cubicBezTo>
                    <a:pt x="189" y="197"/>
                    <a:pt x="181" y="233"/>
                    <a:pt x="165" y="258"/>
                  </a:cubicBezTo>
                  <a:cubicBezTo>
                    <a:pt x="150" y="282"/>
                    <a:pt x="126" y="294"/>
                    <a:pt x="94" y="294"/>
                  </a:cubicBezTo>
                  <a:cubicBezTo>
                    <a:pt x="63" y="294"/>
                    <a:pt x="40" y="282"/>
                    <a:pt x="24" y="257"/>
                  </a:cubicBezTo>
                  <a:cubicBezTo>
                    <a:pt x="8" y="232"/>
                    <a:pt x="0" y="195"/>
                    <a:pt x="0" y="147"/>
                  </a:cubicBezTo>
                  <a:cubicBezTo>
                    <a:pt x="0" y="97"/>
                    <a:pt x="7" y="61"/>
                    <a:pt x="23" y="36"/>
                  </a:cubicBezTo>
                  <a:cubicBezTo>
                    <a:pt x="38" y="12"/>
                    <a:pt x="62" y="0"/>
                    <a:pt x="94" y="0"/>
                  </a:cubicBezTo>
                  <a:cubicBezTo>
                    <a:pt x="125" y="0"/>
                    <a:pt x="148" y="13"/>
                    <a:pt x="164" y="38"/>
                  </a:cubicBezTo>
                  <a:cubicBezTo>
                    <a:pt x="180" y="63"/>
                    <a:pt x="189" y="100"/>
                    <a:pt x="189" y="147"/>
                  </a:cubicBezTo>
                  <a:close/>
                  <a:moveTo>
                    <a:pt x="33" y="147"/>
                  </a:moveTo>
                  <a:cubicBezTo>
                    <a:pt x="33" y="189"/>
                    <a:pt x="37" y="219"/>
                    <a:pt x="47" y="238"/>
                  </a:cubicBezTo>
                  <a:cubicBezTo>
                    <a:pt x="57" y="257"/>
                    <a:pt x="72" y="266"/>
                    <a:pt x="94" y="266"/>
                  </a:cubicBezTo>
                  <a:cubicBezTo>
                    <a:pt x="115" y="266"/>
                    <a:pt x="131" y="257"/>
                    <a:pt x="141" y="238"/>
                  </a:cubicBezTo>
                  <a:cubicBezTo>
                    <a:pt x="150" y="218"/>
                    <a:pt x="155" y="188"/>
                    <a:pt x="155" y="147"/>
                  </a:cubicBezTo>
                  <a:cubicBezTo>
                    <a:pt x="155" y="106"/>
                    <a:pt x="150" y="76"/>
                    <a:pt x="141" y="57"/>
                  </a:cubicBezTo>
                  <a:cubicBezTo>
                    <a:pt x="131" y="38"/>
                    <a:pt x="115" y="28"/>
                    <a:pt x="94" y="28"/>
                  </a:cubicBezTo>
                  <a:cubicBezTo>
                    <a:pt x="72" y="28"/>
                    <a:pt x="57" y="38"/>
                    <a:pt x="47" y="57"/>
                  </a:cubicBezTo>
                  <a:cubicBezTo>
                    <a:pt x="37" y="76"/>
                    <a:pt x="33" y="106"/>
                    <a:pt x="33" y="147"/>
                  </a:cubicBezTo>
                  <a:close/>
                </a:path>
              </a:pathLst>
            </a:custGeom>
            <a:solidFill>
              <a:srgbClr val="1DA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6" name="Freeform 62">
              <a:extLst>
                <a:ext uri="{FF2B5EF4-FFF2-40B4-BE49-F238E27FC236}">
                  <a16:creationId xmlns:a16="http://schemas.microsoft.com/office/drawing/2014/main" id="{2EDE94E5-5237-4FAE-9A40-2B4551B0B59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69" y="3488"/>
              <a:ext cx="83" cy="138"/>
            </a:xfrm>
            <a:custGeom>
              <a:avLst/>
              <a:gdLst>
                <a:gd name="T0" fmla="*/ 100 w 189"/>
                <a:gd name="T1" fmla="*/ 222 h 314"/>
                <a:gd name="T2" fmla="*/ 61 w 189"/>
                <a:gd name="T3" fmla="*/ 215 h 314"/>
                <a:gd name="T4" fmla="*/ 32 w 189"/>
                <a:gd name="T5" fmla="*/ 191 h 314"/>
                <a:gd name="T6" fmla="*/ 30 w 189"/>
                <a:gd name="T7" fmla="*/ 191 h 314"/>
                <a:gd name="T8" fmla="*/ 32 w 189"/>
                <a:gd name="T9" fmla="*/ 226 h 314"/>
                <a:gd name="T10" fmla="*/ 32 w 189"/>
                <a:gd name="T11" fmla="*/ 314 h 314"/>
                <a:gd name="T12" fmla="*/ 0 w 189"/>
                <a:gd name="T13" fmla="*/ 314 h 314"/>
                <a:gd name="T14" fmla="*/ 0 w 189"/>
                <a:gd name="T15" fmla="*/ 4 h 314"/>
                <a:gd name="T16" fmla="*/ 26 w 189"/>
                <a:gd name="T17" fmla="*/ 4 h 314"/>
                <a:gd name="T18" fmla="*/ 31 w 189"/>
                <a:gd name="T19" fmla="*/ 34 h 314"/>
                <a:gd name="T20" fmla="*/ 32 w 189"/>
                <a:gd name="T21" fmla="*/ 34 h 314"/>
                <a:gd name="T22" fmla="*/ 62 w 189"/>
                <a:gd name="T23" fmla="*/ 8 h 314"/>
                <a:gd name="T24" fmla="*/ 100 w 189"/>
                <a:gd name="T25" fmla="*/ 0 h 314"/>
                <a:gd name="T26" fmla="*/ 165 w 189"/>
                <a:gd name="T27" fmla="*/ 30 h 314"/>
                <a:gd name="T28" fmla="*/ 189 w 189"/>
                <a:gd name="T29" fmla="*/ 111 h 314"/>
                <a:gd name="T30" fmla="*/ 165 w 189"/>
                <a:gd name="T31" fmla="*/ 193 h 314"/>
                <a:gd name="T32" fmla="*/ 100 w 189"/>
                <a:gd name="T33" fmla="*/ 222 h 314"/>
                <a:gd name="T34" fmla="*/ 95 w 189"/>
                <a:gd name="T35" fmla="*/ 28 h 314"/>
                <a:gd name="T36" fmla="*/ 48 w 189"/>
                <a:gd name="T37" fmla="*/ 46 h 314"/>
                <a:gd name="T38" fmla="*/ 32 w 189"/>
                <a:gd name="T39" fmla="*/ 104 h 314"/>
                <a:gd name="T40" fmla="*/ 32 w 189"/>
                <a:gd name="T41" fmla="*/ 111 h 314"/>
                <a:gd name="T42" fmla="*/ 48 w 189"/>
                <a:gd name="T43" fmla="*/ 176 h 314"/>
                <a:gd name="T44" fmla="*/ 96 w 189"/>
                <a:gd name="T45" fmla="*/ 195 h 314"/>
                <a:gd name="T46" fmla="*/ 139 w 189"/>
                <a:gd name="T47" fmla="*/ 173 h 314"/>
                <a:gd name="T48" fmla="*/ 155 w 189"/>
                <a:gd name="T49" fmla="*/ 111 h 314"/>
                <a:gd name="T50" fmla="*/ 139 w 189"/>
                <a:gd name="T51" fmla="*/ 49 h 314"/>
                <a:gd name="T52" fmla="*/ 95 w 189"/>
                <a:gd name="T53" fmla="*/ 28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89" h="314">
                  <a:moveTo>
                    <a:pt x="100" y="222"/>
                  </a:moveTo>
                  <a:cubicBezTo>
                    <a:pt x="86" y="222"/>
                    <a:pt x="73" y="220"/>
                    <a:pt x="61" y="215"/>
                  </a:cubicBezTo>
                  <a:cubicBezTo>
                    <a:pt x="50" y="209"/>
                    <a:pt x="40" y="202"/>
                    <a:pt x="32" y="191"/>
                  </a:cubicBezTo>
                  <a:lnTo>
                    <a:pt x="30" y="191"/>
                  </a:lnTo>
                  <a:cubicBezTo>
                    <a:pt x="32" y="203"/>
                    <a:pt x="32" y="215"/>
                    <a:pt x="32" y="226"/>
                  </a:cubicBezTo>
                  <a:lnTo>
                    <a:pt x="32" y="314"/>
                  </a:lnTo>
                  <a:lnTo>
                    <a:pt x="0" y="314"/>
                  </a:lnTo>
                  <a:lnTo>
                    <a:pt x="0" y="4"/>
                  </a:lnTo>
                  <a:lnTo>
                    <a:pt x="26" y="4"/>
                  </a:lnTo>
                  <a:lnTo>
                    <a:pt x="31" y="34"/>
                  </a:lnTo>
                  <a:lnTo>
                    <a:pt x="32" y="34"/>
                  </a:lnTo>
                  <a:cubicBezTo>
                    <a:pt x="41" y="22"/>
                    <a:pt x="51" y="13"/>
                    <a:pt x="62" y="8"/>
                  </a:cubicBezTo>
                  <a:cubicBezTo>
                    <a:pt x="73" y="3"/>
                    <a:pt x="85" y="0"/>
                    <a:pt x="100" y="0"/>
                  </a:cubicBezTo>
                  <a:cubicBezTo>
                    <a:pt x="128" y="0"/>
                    <a:pt x="150" y="10"/>
                    <a:pt x="165" y="30"/>
                  </a:cubicBezTo>
                  <a:cubicBezTo>
                    <a:pt x="181" y="49"/>
                    <a:pt x="189" y="76"/>
                    <a:pt x="189" y="111"/>
                  </a:cubicBezTo>
                  <a:cubicBezTo>
                    <a:pt x="189" y="146"/>
                    <a:pt x="181" y="174"/>
                    <a:pt x="165" y="193"/>
                  </a:cubicBezTo>
                  <a:cubicBezTo>
                    <a:pt x="149" y="213"/>
                    <a:pt x="128" y="222"/>
                    <a:pt x="100" y="222"/>
                  </a:cubicBezTo>
                  <a:close/>
                  <a:moveTo>
                    <a:pt x="95" y="28"/>
                  </a:moveTo>
                  <a:cubicBezTo>
                    <a:pt x="73" y="28"/>
                    <a:pt x="57" y="34"/>
                    <a:pt x="48" y="46"/>
                  </a:cubicBezTo>
                  <a:cubicBezTo>
                    <a:pt x="38" y="58"/>
                    <a:pt x="33" y="77"/>
                    <a:pt x="32" y="104"/>
                  </a:cubicBezTo>
                  <a:lnTo>
                    <a:pt x="32" y="111"/>
                  </a:lnTo>
                  <a:cubicBezTo>
                    <a:pt x="32" y="141"/>
                    <a:pt x="37" y="163"/>
                    <a:pt x="48" y="176"/>
                  </a:cubicBezTo>
                  <a:cubicBezTo>
                    <a:pt x="58" y="189"/>
                    <a:pt x="74" y="195"/>
                    <a:pt x="96" y="195"/>
                  </a:cubicBezTo>
                  <a:cubicBezTo>
                    <a:pt x="114" y="195"/>
                    <a:pt x="129" y="188"/>
                    <a:pt x="139" y="173"/>
                  </a:cubicBezTo>
                  <a:cubicBezTo>
                    <a:pt x="150" y="158"/>
                    <a:pt x="155" y="137"/>
                    <a:pt x="155" y="111"/>
                  </a:cubicBezTo>
                  <a:cubicBezTo>
                    <a:pt x="155" y="84"/>
                    <a:pt x="150" y="64"/>
                    <a:pt x="139" y="49"/>
                  </a:cubicBezTo>
                  <a:cubicBezTo>
                    <a:pt x="129" y="35"/>
                    <a:pt x="114" y="28"/>
                    <a:pt x="95" y="28"/>
                  </a:cubicBezTo>
                  <a:close/>
                </a:path>
              </a:pathLst>
            </a:custGeom>
            <a:solidFill>
              <a:srgbClr val="1DA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7" name="Freeform 63">
              <a:extLst>
                <a:ext uri="{FF2B5EF4-FFF2-40B4-BE49-F238E27FC236}">
                  <a16:creationId xmlns:a16="http://schemas.microsoft.com/office/drawing/2014/main" id="{ACDB702E-A958-4A9E-98DB-ABE997B67EC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63" y="3457"/>
              <a:ext cx="83" cy="127"/>
            </a:xfrm>
            <a:custGeom>
              <a:avLst/>
              <a:gdLst>
                <a:gd name="T0" fmla="*/ 188 w 188"/>
                <a:gd name="T1" fmla="*/ 289 h 289"/>
                <a:gd name="T2" fmla="*/ 0 w 188"/>
                <a:gd name="T3" fmla="*/ 289 h 289"/>
                <a:gd name="T4" fmla="*/ 0 w 188"/>
                <a:gd name="T5" fmla="*/ 261 h 289"/>
                <a:gd name="T6" fmla="*/ 75 w 188"/>
                <a:gd name="T7" fmla="*/ 186 h 289"/>
                <a:gd name="T8" fmla="*/ 121 w 188"/>
                <a:gd name="T9" fmla="*/ 136 h 289"/>
                <a:gd name="T10" fmla="*/ 137 w 188"/>
                <a:gd name="T11" fmla="*/ 107 h 289"/>
                <a:gd name="T12" fmla="*/ 143 w 188"/>
                <a:gd name="T13" fmla="*/ 77 h 289"/>
                <a:gd name="T14" fmla="*/ 129 w 188"/>
                <a:gd name="T15" fmla="*/ 41 h 289"/>
                <a:gd name="T16" fmla="*/ 90 w 188"/>
                <a:gd name="T17" fmla="*/ 27 h 289"/>
                <a:gd name="T18" fmla="*/ 56 w 188"/>
                <a:gd name="T19" fmla="*/ 33 h 289"/>
                <a:gd name="T20" fmla="*/ 21 w 188"/>
                <a:gd name="T21" fmla="*/ 54 h 289"/>
                <a:gd name="T22" fmla="*/ 4 w 188"/>
                <a:gd name="T23" fmla="*/ 32 h 289"/>
                <a:gd name="T24" fmla="*/ 90 w 188"/>
                <a:gd name="T25" fmla="*/ 0 h 289"/>
                <a:gd name="T26" fmla="*/ 153 w 188"/>
                <a:gd name="T27" fmla="*/ 20 h 289"/>
                <a:gd name="T28" fmla="*/ 176 w 188"/>
                <a:gd name="T29" fmla="*/ 76 h 289"/>
                <a:gd name="T30" fmla="*/ 161 w 188"/>
                <a:gd name="T31" fmla="*/ 129 h 289"/>
                <a:gd name="T32" fmla="*/ 103 w 188"/>
                <a:gd name="T33" fmla="*/ 196 h 289"/>
                <a:gd name="T34" fmla="*/ 41 w 188"/>
                <a:gd name="T35" fmla="*/ 258 h 289"/>
                <a:gd name="T36" fmla="*/ 41 w 188"/>
                <a:gd name="T37" fmla="*/ 259 h 289"/>
                <a:gd name="T38" fmla="*/ 188 w 188"/>
                <a:gd name="T39" fmla="*/ 259 h 289"/>
                <a:gd name="T40" fmla="*/ 188 w 188"/>
                <a:gd name="T41" fmla="*/ 289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88" h="289">
                  <a:moveTo>
                    <a:pt x="188" y="289"/>
                  </a:moveTo>
                  <a:lnTo>
                    <a:pt x="0" y="289"/>
                  </a:lnTo>
                  <a:lnTo>
                    <a:pt x="0" y="261"/>
                  </a:lnTo>
                  <a:lnTo>
                    <a:pt x="75" y="186"/>
                  </a:lnTo>
                  <a:cubicBezTo>
                    <a:pt x="98" y="162"/>
                    <a:pt x="113" y="146"/>
                    <a:pt x="121" y="136"/>
                  </a:cubicBezTo>
                  <a:cubicBezTo>
                    <a:pt x="128" y="126"/>
                    <a:pt x="133" y="117"/>
                    <a:pt x="137" y="107"/>
                  </a:cubicBezTo>
                  <a:cubicBezTo>
                    <a:pt x="141" y="98"/>
                    <a:pt x="143" y="88"/>
                    <a:pt x="143" y="77"/>
                  </a:cubicBezTo>
                  <a:cubicBezTo>
                    <a:pt x="143" y="62"/>
                    <a:pt x="138" y="50"/>
                    <a:pt x="129" y="41"/>
                  </a:cubicBezTo>
                  <a:cubicBezTo>
                    <a:pt x="119" y="32"/>
                    <a:pt x="107" y="27"/>
                    <a:pt x="90" y="27"/>
                  </a:cubicBezTo>
                  <a:cubicBezTo>
                    <a:pt x="78" y="27"/>
                    <a:pt x="67" y="29"/>
                    <a:pt x="56" y="33"/>
                  </a:cubicBezTo>
                  <a:cubicBezTo>
                    <a:pt x="46" y="37"/>
                    <a:pt x="34" y="44"/>
                    <a:pt x="21" y="54"/>
                  </a:cubicBezTo>
                  <a:lnTo>
                    <a:pt x="4" y="32"/>
                  </a:lnTo>
                  <a:cubicBezTo>
                    <a:pt x="30" y="10"/>
                    <a:pt x="59" y="0"/>
                    <a:pt x="90" y="0"/>
                  </a:cubicBezTo>
                  <a:cubicBezTo>
                    <a:pt x="117" y="0"/>
                    <a:pt x="138" y="6"/>
                    <a:pt x="153" y="20"/>
                  </a:cubicBezTo>
                  <a:cubicBezTo>
                    <a:pt x="168" y="34"/>
                    <a:pt x="176" y="52"/>
                    <a:pt x="176" y="76"/>
                  </a:cubicBezTo>
                  <a:cubicBezTo>
                    <a:pt x="176" y="94"/>
                    <a:pt x="171" y="112"/>
                    <a:pt x="161" y="129"/>
                  </a:cubicBezTo>
                  <a:cubicBezTo>
                    <a:pt x="150" y="147"/>
                    <a:pt x="131" y="169"/>
                    <a:pt x="103" y="196"/>
                  </a:cubicBezTo>
                  <a:lnTo>
                    <a:pt x="41" y="258"/>
                  </a:lnTo>
                  <a:lnTo>
                    <a:pt x="41" y="259"/>
                  </a:lnTo>
                  <a:lnTo>
                    <a:pt x="188" y="259"/>
                  </a:lnTo>
                  <a:lnTo>
                    <a:pt x="188" y="289"/>
                  </a:lnTo>
                  <a:close/>
                </a:path>
              </a:pathLst>
            </a:custGeom>
            <a:solidFill>
              <a:srgbClr val="1DA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8" name="Freeform 64">
              <a:extLst>
                <a:ext uri="{FF2B5EF4-FFF2-40B4-BE49-F238E27FC236}">
                  <a16:creationId xmlns:a16="http://schemas.microsoft.com/office/drawing/2014/main" id="{13ADDF2A-8AB8-4A4E-B235-5BC9F9A164D5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7" y="3458"/>
              <a:ext cx="79" cy="128"/>
            </a:xfrm>
            <a:custGeom>
              <a:avLst/>
              <a:gdLst>
                <a:gd name="T0" fmla="*/ 82 w 179"/>
                <a:gd name="T1" fmla="*/ 111 h 289"/>
                <a:gd name="T2" fmla="*/ 153 w 179"/>
                <a:gd name="T3" fmla="*/ 133 h 289"/>
                <a:gd name="T4" fmla="*/ 179 w 179"/>
                <a:gd name="T5" fmla="*/ 194 h 289"/>
                <a:gd name="T6" fmla="*/ 151 w 179"/>
                <a:gd name="T7" fmla="*/ 264 h 289"/>
                <a:gd name="T8" fmla="*/ 73 w 179"/>
                <a:gd name="T9" fmla="*/ 289 h 289"/>
                <a:gd name="T10" fmla="*/ 0 w 179"/>
                <a:gd name="T11" fmla="*/ 274 h 289"/>
                <a:gd name="T12" fmla="*/ 0 w 179"/>
                <a:gd name="T13" fmla="*/ 242 h 289"/>
                <a:gd name="T14" fmla="*/ 33 w 179"/>
                <a:gd name="T15" fmla="*/ 256 h 289"/>
                <a:gd name="T16" fmla="*/ 74 w 179"/>
                <a:gd name="T17" fmla="*/ 261 h 289"/>
                <a:gd name="T18" fmla="*/ 127 w 179"/>
                <a:gd name="T19" fmla="*/ 245 h 289"/>
                <a:gd name="T20" fmla="*/ 146 w 179"/>
                <a:gd name="T21" fmla="*/ 198 h 289"/>
                <a:gd name="T22" fmla="*/ 73 w 179"/>
                <a:gd name="T23" fmla="*/ 138 h 289"/>
                <a:gd name="T24" fmla="*/ 23 w 179"/>
                <a:gd name="T25" fmla="*/ 144 h 289"/>
                <a:gd name="T26" fmla="*/ 6 w 179"/>
                <a:gd name="T27" fmla="*/ 133 h 289"/>
                <a:gd name="T28" fmla="*/ 17 w 179"/>
                <a:gd name="T29" fmla="*/ 0 h 289"/>
                <a:gd name="T30" fmla="*/ 159 w 179"/>
                <a:gd name="T31" fmla="*/ 0 h 289"/>
                <a:gd name="T32" fmla="*/ 159 w 179"/>
                <a:gd name="T33" fmla="*/ 30 h 289"/>
                <a:gd name="T34" fmla="*/ 45 w 179"/>
                <a:gd name="T35" fmla="*/ 30 h 289"/>
                <a:gd name="T36" fmla="*/ 38 w 179"/>
                <a:gd name="T37" fmla="*/ 115 h 289"/>
                <a:gd name="T38" fmla="*/ 82 w 179"/>
                <a:gd name="T39" fmla="*/ 111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9" h="289">
                  <a:moveTo>
                    <a:pt x="82" y="111"/>
                  </a:moveTo>
                  <a:cubicBezTo>
                    <a:pt x="112" y="111"/>
                    <a:pt x="136" y="118"/>
                    <a:pt x="153" y="133"/>
                  </a:cubicBezTo>
                  <a:cubicBezTo>
                    <a:pt x="171" y="148"/>
                    <a:pt x="179" y="168"/>
                    <a:pt x="179" y="194"/>
                  </a:cubicBezTo>
                  <a:cubicBezTo>
                    <a:pt x="179" y="224"/>
                    <a:pt x="170" y="247"/>
                    <a:pt x="151" y="264"/>
                  </a:cubicBezTo>
                  <a:cubicBezTo>
                    <a:pt x="132" y="281"/>
                    <a:pt x="106" y="289"/>
                    <a:pt x="73" y="289"/>
                  </a:cubicBezTo>
                  <a:cubicBezTo>
                    <a:pt x="41" y="289"/>
                    <a:pt x="16" y="284"/>
                    <a:pt x="0" y="274"/>
                  </a:cubicBezTo>
                  <a:lnTo>
                    <a:pt x="0" y="242"/>
                  </a:lnTo>
                  <a:cubicBezTo>
                    <a:pt x="9" y="248"/>
                    <a:pt x="20" y="253"/>
                    <a:pt x="33" y="256"/>
                  </a:cubicBezTo>
                  <a:cubicBezTo>
                    <a:pt x="47" y="260"/>
                    <a:pt x="60" y="261"/>
                    <a:pt x="74" y="261"/>
                  </a:cubicBezTo>
                  <a:cubicBezTo>
                    <a:pt x="96" y="261"/>
                    <a:pt x="114" y="256"/>
                    <a:pt x="127" y="245"/>
                  </a:cubicBezTo>
                  <a:cubicBezTo>
                    <a:pt x="140" y="234"/>
                    <a:pt x="146" y="219"/>
                    <a:pt x="146" y="198"/>
                  </a:cubicBezTo>
                  <a:cubicBezTo>
                    <a:pt x="146" y="158"/>
                    <a:pt x="122" y="138"/>
                    <a:pt x="73" y="138"/>
                  </a:cubicBezTo>
                  <a:cubicBezTo>
                    <a:pt x="60" y="138"/>
                    <a:pt x="44" y="140"/>
                    <a:pt x="23" y="144"/>
                  </a:cubicBezTo>
                  <a:lnTo>
                    <a:pt x="6" y="133"/>
                  </a:lnTo>
                  <a:lnTo>
                    <a:pt x="17" y="0"/>
                  </a:lnTo>
                  <a:lnTo>
                    <a:pt x="159" y="0"/>
                  </a:lnTo>
                  <a:lnTo>
                    <a:pt x="159" y="30"/>
                  </a:lnTo>
                  <a:lnTo>
                    <a:pt x="45" y="30"/>
                  </a:lnTo>
                  <a:lnTo>
                    <a:pt x="38" y="115"/>
                  </a:lnTo>
                  <a:cubicBezTo>
                    <a:pt x="53" y="112"/>
                    <a:pt x="67" y="111"/>
                    <a:pt x="82" y="111"/>
                  </a:cubicBezTo>
                  <a:close/>
                </a:path>
              </a:pathLst>
            </a:custGeom>
            <a:solidFill>
              <a:srgbClr val="1DA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9" name="Freeform 65">
              <a:extLst>
                <a:ext uri="{FF2B5EF4-FFF2-40B4-BE49-F238E27FC236}">
                  <a16:creationId xmlns:a16="http://schemas.microsoft.com/office/drawing/2014/main" id="{68778AAE-8F9F-494A-853B-812B9533C62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71" y="3488"/>
              <a:ext cx="83" cy="138"/>
            </a:xfrm>
            <a:custGeom>
              <a:avLst/>
              <a:gdLst>
                <a:gd name="T0" fmla="*/ 99 w 188"/>
                <a:gd name="T1" fmla="*/ 222 h 314"/>
                <a:gd name="T2" fmla="*/ 61 w 188"/>
                <a:gd name="T3" fmla="*/ 214 h 314"/>
                <a:gd name="T4" fmla="*/ 32 w 188"/>
                <a:gd name="T5" fmla="*/ 191 h 314"/>
                <a:gd name="T6" fmla="*/ 30 w 188"/>
                <a:gd name="T7" fmla="*/ 191 h 314"/>
                <a:gd name="T8" fmla="*/ 32 w 188"/>
                <a:gd name="T9" fmla="*/ 226 h 314"/>
                <a:gd name="T10" fmla="*/ 32 w 188"/>
                <a:gd name="T11" fmla="*/ 314 h 314"/>
                <a:gd name="T12" fmla="*/ 0 w 188"/>
                <a:gd name="T13" fmla="*/ 314 h 314"/>
                <a:gd name="T14" fmla="*/ 0 w 188"/>
                <a:gd name="T15" fmla="*/ 4 h 314"/>
                <a:gd name="T16" fmla="*/ 26 w 188"/>
                <a:gd name="T17" fmla="*/ 4 h 314"/>
                <a:gd name="T18" fmla="*/ 31 w 188"/>
                <a:gd name="T19" fmla="*/ 33 h 314"/>
                <a:gd name="T20" fmla="*/ 32 w 188"/>
                <a:gd name="T21" fmla="*/ 33 h 314"/>
                <a:gd name="T22" fmla="*/ 61 w 188"/>
                <a:gd name="T23" fmla="*/ 8 h 314"/>
                <a:gd name="T24" fmla="*/ 99 w 188"/>
                <a:gd name="T25" fmla="*/ 0 h 314"/>
                <a:gd name="T26" fmla="*/ 165 w 188"/>
                <a:gd name="T27" fmla="*/ 29 h 314"/>
                <a:gd name="T28" fmla="*/ 188 w 188"/>
                <a:gd name="T29" fmla="*/ 111 h 314"/>
                <a:gd name="T30" fmla="*/ 165 w 188"/>
                <a:gd name="T31" fmla="*/ 193 h 314"/>
                <a:gd name="T32" fmla="*/ 99 w 188"/>
                <a:gd name="T33" fmla="*/ 222 h 314"/>
                <a:gd name="T34" fmla="*/ 95 w 188"/>
                <a:gd name="T35" fmla="*/ 28 h 314"/>
                <a:gd name="T36" fmla="*/ 47 w 188"/>
                <a:gd name="T37" fmla="*/ 46 h 314"/>
                <a:gd name="T38" fmla="*/ 32 w 188"/>
                <a:gd name="T39" fmla="*/ 104 h 314"/>
                <a:gd name="T40" fmla="*/ 32 w 188"/>
                <a:gd name="T41" fmla="*/ 111 h 314"/>
                <a:gd name="T42" fmla="*/ 47 w 188"/>
                <a:gd name="T43" fmla="*/ 176 h 314"/>
                <a:gd name="T44" fmla="*/ 96 w 188"/>
                <a:gd name="T45" fmla="*/ 195 h 314"/>
                <a:gd name="T46" fmla="*/ 139 w 188"/>
                <a:gd name="T47" fmla="*/ 172 h 314"/>
                <a:gd name="T48" fmla="*/ 155 w 188"/>
                <a:gd name="T49" fmla="*/ 111 h 314"/>
                <a:gd name="T50" fmla="*/ 139 w 188"/>
                <a:gd name="T51" fmla="*/ 49 h 314"/>
                <a:gd name="T52" fmla="*/ 95 w 188"/>
                <a:gd name="T53" fmla="*/ 28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88" h="314">
                  <a:moveTo>
                    <a:pt x="99" y="222"/>
                  </a:moveTo>
                  <a:cubicBezTo>
                    <a:pt x="85" y="222"/>
                    <a:pt x="73" y="220"/>
                    <a:pt x="61" y="214"/>
                  </a:cubicBezTo>
                  <a:cubicBezTo>
                    <a:pt x="50" y="209"/>
                    <a:pt x="40" y="201"/>
                    <a:pt x="32" y="191"/>
                  </a:cubicBezTo>
                  <a:lnTo>
                    <a:pt x="30" y="191"/>
                  </a:lnTo>
                  <a:cubicBezTo>
                    <a:pt x="31" y="203"/>
                    <a:pt x="32" y="215"/>
                    <a:pt x="32" y="226"/>
                  </a:cubicBezTo>
                  <a:lnTo>
                    <a:pt x="32" y="314"/>
                  </a:lnTo>
                  <a:lnTo>
                    <a:pt x="0" y="314"/>
                  </a:lnTo>
                  <a:lnTo>
                    <a:pt x="0" y="4"/>
                  </a:lnTo>
                  <a:lnTo>
                    <a:pt x="26" y="4"/>
                  </a:lnTo>
                  <a:lnTo>
                    <a:pt x="31" y="33"/>
                  </a:lnTo>
                  <a:lnTo>
                    <a:pt x="32" y="33"/>
                  </a:lnTo>
                  <a:cubicBezTo>
                    <a:pt x="41" y="22"/>
                    <a:pt x="50" y="13"/>
                    <a:pt x="61" y="8"/>
                  </a:cubicBezTo>
                  <a:cubicBezTo>
                    <a:pt x="72" y="3"/>
                    <a:pt x="85" y="0"/>
                    <a:pt x="99" y="0"/>
                  </a:cubicBezTo>
                  <a:cubicBezTo>
                    <a:pt x="128" y="0"/>
                    <a:pt x="150" y="10"/>
                    <a:pt x="165" y="29"/>
                  </a:cubicBezTo>
                  <a:cubicBezTo>
                    <a:pt x="181" y="49"/>
                    <a:pt x="188" y="76"/>
                    <a:pt x="188" y="111"/>
                  </a:cubicBezTo>
                  <a:cubicBezTo>
                    <a:pt x="188" y="146"/>
                    <a:pt x="180" y="173"/>
                    <a:pt x="165" y="193"/>
                  </a:cubicBezTo>
                  <a:cubicBezTo>
                    <a:pt x="149" y="212"/>
                    <a:pt x="127" y="222"/>
                    <a:pt x="99" y="222"/>
                  </a:cubicBezTo>
                  <a:close/>
                  <a:moveTo>
                    <a:pt x="95" y="28"/>
                  </a:moveTo>
                  <a:cubicBezTo>
                    <a:pt x="73" y="28"/>
                    <a:pt x="57" y="34"/>
                    <a:pt x="47" y="46"/>
                  </a:cubicBezTo>
                  <a:cubicBezTo>
                    <a:pt x="38" y="58"/>
                    <a:pt x="32" y="77"/>
                    <a:pt x="32" y="104"/>
                  </a:cubicBezTo>
                  <a:lnTo>
                    <a:pt x="32" y="111"/>
                  </a:lnTo>
                  <a:cubicBezTo>
                    <a:pt x="32" y="141"/>
                    <a:pt x="37" y="163"/>
                    <a:pt x="47" y="176"/>
                  </a:cubicBezTo>
                  <a:cubicBezTo>
                    <a:pt x="57" y="188"/>
                    <a:pt x="73" y="195"/>
                    <a:pt x="96" y="195"/>
                  </a:cubicBezTo>
                  <a:cubicBezTo>
                    <a:pt x="114" y="195"/>
                    <a:pt x="128" y="187"/>
                    <a:pt x="139" y="172"/>
                  </a:cubicBezTo>
                  <a:cubicBezTo>
                    <a:pt x="149" y="157"/>
                    <a:pt x="155" y="137"/>
                    <a:pt x="155" y="111"/>
                  </a:cubicBezTo>
                  <a:cubicBezTo>
                    <a:pt x="155" y="84"/>
                    <a:pt x="149" y="63"/>
                    <a:pt x="139" y="49"/>
                  </a:cubicBezTo>
                  <a:cubicBezTo>
                    <a:pt x="128" y="35"/>
                    <a:pt x="114" y="28"/>
                    <a:pt x="95" y="28"/>
                  </a:cubicBezTo>
                  <a:close/>
                </a:path>
              </a:pathLst>
            </a:custGeom>
            <a:solidFill>
              <a:srgbClr val="1DA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0" name="Freeform 66">
              <a:extLst>
                <a:ext uri="{FF2B5EF4-FFF2-40B4-BE49-F238E27FC236}">
                  <a16:creationId xmlns:a16="http://schemas.microsoft.com/office/drawing/2014/main" id="{D0079534-93ED-4777-95CD-23B455E9910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66" y="3457"/>
              <a:ext cx="83" cy="129"/>
            </a:xfrm>
            <a:custGeom>
              <a:avLst/>
              <a:gdLst>
                <a:gd name="T0" fmla="*/ 94 w 188"/>
                <a:gd name="T1" fmla="*/ 0 h 293"/>
                <a:gd name="T2" fmla="*/ 156 w 188"/>
                <a:gd name="T3" fmla="*/ 18 h 293"/>
                <a:gd name="T4" fmla="*/ 178 w 188"/>
                <a:gd name="T5" fmla="*/ 68 h 293"/>
                <a:gd name="T6" fmla="*/ 165 w 188"/>
                <a:gd name="T7" fmla="*/ 107 h 293"/>
                <a:gd name="T8" fmla="*/ 124 w 188"/>
                <a:gd name="T9" fmla="*/ 138 h 293"/>
                <a:gd name="T10" fmla="*/ 173 w 188"/>
                <a:gd name="T11" fmla="*/ 173 h 293"/>
                <a:gd name="T12" fmla="*/ 188 w 188"/>
                <a:gd name="T13" fmla="*/ 215 h 293"/>
                <a:gd name="T14" fmla="*/ 163 w 188"/>
                <a:gd name="T15" fmla="*/ 272 h 293"/>
                <a:gd name="T16" fmla="*/ 95 w 188"/>
                <a:gd name="T17" fmla="*/ 293 h 293"/>
                <a:gd name="T18" fmla="*/ 24 w 188"/>
                <a:gd name="T19" fmla="*/ 273 h 293"/>
                <a:gd name="T20" fmla="*/ 0 w 188"/>
                <a:gd name="T21" fmla="*/ 217 h 293"/>
                <a:gd name="T22" fmla="*/ 60 w 188"/>
                <a:gd name="T23" fmla="*/ 140 h 293"/>
                <a:gd name="T24" fmla="*/ 21 w 188"/>
                <a:gd name="T25" fmla="*/ 107 h 293"/>
                <a:gd name="T26" fmla="*/ 9 w 188"/>
                <a:gd name="T27" fmla="*/ 68 h 293"/>
                <a:gd name="T28" fmla="*/ 32 w 188"/>
                <a:gd name="T29" fmla="*/ 18 h 293"/>
                <a:gd name="T30" fmla="*/ 94 w 188"/>
                <a:gd name="T31" fmla="*/ 0 h 293"/>
                <a:gd name="T32" fmla="*/ 32 w 188"/>
                <a:gd name="T33" fmla="*/ 217 h 293"/>
                <a:gd name="T34" fmla="*/ 48 w 188"/>
                <a:gd name="T35" fmla="*/ 254 h 293"/>
                <a:gd name="T36" fmla="*/ 94 w 188"/>
                <a:gd name="T37" fmla="*/ 267 h 293"/>
                <a:gd name="T38" fmla="*/ 139 w 188"/>
                <a:gd name="T39" fmla="*/ 253 h 293"/>
                <a:gd name="T40" fmla="*/ 156 w 188"/>
                <a:gd name="T41" fmla="*/ 216 h 293"/>
                <a:gd name="T42" fmla="*/ 140 w 188"/>
                <a:gd name="T43" fmla="*/ 182 h 293"/>
                <a:gd name="T44" fmla="*/ 87 w 188"/>
                <a:gd name="T45" fmla="*/ 153 h 293"/>
                <a:gd name="T46" fmla="*/ 45 w 188"/>
                <a:gd name="T47" fmla="*/ 181 h 293"/>
                <a:gd name="T48" fmla="*/ 32 w 188"/>
                <a:gd name="T49" fmla="*/ 217 h 293"/>
                <a:gd name="T50" fmla="*/ 93 w 188"/>
                <a:gd name="T51" fmla="*/ 26 h 293"/>
                <a:gd name="T52" fmla="*/ 55 w 188"/>
                <a:gd name="T53" fmla="*/ 38 h 293"/>
                <a:gd name="T54" fmla="*/ 41 w 188"/>
                <a:gd name="T55" fmla="*/ 69 h 293"/>
                <a:gd name="T56" fmla="*/ 53 w 188"/>
                <a:gd name="T57" fmla="*/ 100 h 293"/>
                <a:gd name="T58" fmla="*/ 95 w 188"/>
                <a:gd name="T59" fmla="*/ 126 h 293"/>
                <a:gd name="T60" fmla="*/ 135 w 188"/>
                <a:gd name="T61" fmla="*/ 101 h 293"/>
                <a:gd name="T62" fmla="*/ 146 w 188"/>
                <a:gd name="T63" fmla="*/ 69 h 293"/>
                <a:gd name="T64" fmla="*/ 132 w 188"/>
                <a:gd name="T65" fmla="*/ 38 h 293"/>
                <a:gd name="T66" fmla="*/ 93 w 188"/>
                <a:gd name="T67" fmla="*/ 26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88" h="293">
                  <a:moveTo>
                    <a:pt x="94" y="0"/>
                  </a:moveTo>
                  <a:cubicBezTo>
                    <a:pt x="120" y="0"/>
                    <a:pt x="140" y="6"/>
                    <a:pt x="156" y="18"/>
                  </a:cubicBezTo>
                  <a:cubicBezTo>
                    <a:pt x="171" y="30"/>
                    <a:pt x="178" y="47"/>
                    <a:pt x="178" y="68"/>
                  </a:cubicBezTo>
                  <a:cubicBezTo>
                    <a:pt x="178" y="82"/>
                    <a:pt x="174" y="95"/>
                    <a:pt x="165" y="107"/>
                  </a:cubicBezTo>
                  <a:cubicBezTo>
                    <a:pt x="157" y="118"/>
                    <a:pt x="143" y="129"/>
                    <a:pt x="124" y="138"/>
                  </a:cubicBezTo>
                  <a:cubicBezTo>
                    <a:pt x="147" y="149"/>
                    <a:pt x="163" y="161"/>
                    <a:pt x="173" y="173"/>
                  </a:cubicBezTo>
                  <a:cubicBezTo>
                    <a:pt x="183" y="185"/>
                    <a:pt x="188" y="199"/>
                    <a:pt x="188" y="215"/>
                  </a:cubicBezTo>
                  <a:cubicBezTo>
                    <a:pt x="188" y="239"/>
                    <a:pt x="179" y="258"/>
                    <a:pt x="163" y="272"/>
                  </a:cubicBezTo>
                  <a:cubicBezTo>
                    <a:pt x="146" y="286"/>
                    <a:pt x="124" y="293"/>
                    <a:pt x="95" y="293"/>
                  </a:cubicBezTo>
                  <a:cubicBezTo>
                    <a:pt x="64" y="293"/>
                    <a:pt x="41" y="287"/>
                    <a:pt x="24" y="273"/>
                  </a:cubicBezTo>
                  <a:cubicBezTo>
                    <a:pt x="8" y="260"/>
                    <a:pt x="0" y="241"/>
                    <a:pt x="0" y="217"/>
                  </a:cubicBezTo>
                  <a:cubicBezTo>
                    <a:pt x="0" y="184"/>
                    <a:pt x="20" y="158"/>
                    <a:pt x="60" y="140"/>
                  </a:cubicBezTo>
                  <a:cubicBezTo>
                    <a:pt x="42" y="130"/>
                    <a:pt x="29" y="119"/>
                    <a:pt x="21" y="107"/>
                  </a:cubicBezTo>
                  <a:cubicBezTo>
                    <a:pt x="13" y="95"/>
                    <a:pt x="9" y="82"/>
                    <a:pt x="9" y="68"/>
                  </a:cubicBezTo>
                  <a:cubicBezTo>
                    <a:pt x="9" y="47"/>
                    <a:pt x="17" y="31"/>
                    <a:pt x="32" y="18"/>
                  </a:cubicBezTo>
                  <a:cubicBezTo>
                    <a:pt x="47" y="6"/>
                    <a:pt x="68" y="0"/>
                    <a:pt x="94" y="0"/>
                  </a:cubicBezTo>
                  <a:close/>
                  <a:moveTo>
                    <a:pt x="32" y="217"/>
                  </a:moveTo>
                  <a:cubicBezTo>
                    <a:pt x="32" y="233"/>
                    <a:pt x="37" y="245"/>
                    <a:pt x="48" y="254"/>
                  </a:cubicBezTo>
                  <a:cubicBezTo>
                    <a:pt x="59" y="263"/>
                    <a:pt x="74" y="267"/>
                    <a:pt x="94" y="267"/>
                  </a:cubicBezTo>
                  <a:cubicBezTo>
                    <a:pt x="113" y="267"/>
                    <a:pt x="129" y="262"/>
                    <a:pt x="139" y="253"/>
                  </a:cubicBezTo>
                  <a:cubicBezTo>
                    <a:pt x="150" y="244"/>
                    <a:pt x="156" y="232"/>
                    <a:pt x="156" y="216"/>
                  </a:cubicBezTo>
                  <a:cubicBezTo>
                    <a:pt x="156" y="203"/>
                    <a:pt x="150" y="192"/>
                    <a:pt x="140" y="182"/>
                  </a:cubicBezTo>
                  <a:cubicBezTo>
                    <a:pt x="130" y="172"/>
                    <a:pt x="112" y="163"/>
                    <a:pt x="87" y="153"/>
                  </a:cubicBezTo>
                  <a:cubicBezTo>
                    <a:pt x="68" y="162"/>
                    <a:pt x="54" y="171"/>
                    <a:pt x="45" y="181"/>
                  </a:cubicBezTo>
                  <a:cubicBezTo>
                    <a:pt x="36" y="191"/>
                    <a:pt x="32" y="203"/>
                    <a:pt x="32" y="217"/>
                  </a:cubicBezTo>
                  <a:close/>
                  <a:moveTo>
                    <a:pt x="93" y="26"/>
                  </a:moveTo>
                  <a:cubicBezTo>
                    <a:pt x="77" y="26"/>
                    <a:pt x="64" y="30"/>
                    <a:pt x="55" y="38"/>
                  </a:cubicBezTo>
                  <a:cubicBezTo>
                    <a:pt x="46" y="46"/>
                    <a:pt x="41" y="56"/>
                    <a:pt x="41" y="69"/>
                  </a:cubicBezTo>
                  <a:cubicBezTo>
                    <a:pt x="41" y="81"/>
                    <a:pt x="45" y="91"/>
                    <a:pt x="53" y="100"/>
                  </a:cubicBezTo>
                  <a:cubicBezTo>
                    <a:pt x="60" y="109"/>
                    <a:pt x="74" y="117"/>
                    <a:pt x="95" y="126"/>
                  </a:cubicBezTo>
                  <a:cubicBezTo>
                    <a:pt x="114" y="118"/>
                    <a:pt x="127" y="109"/>
                    <a:pt x="135" y="101"/>
                  </a:cubicBezTo>
                  <a:cubicBezTo>
                    <a:pt x="142" y="92"/>
                    <a:pt x="146" y="81"/>
                    <a:pt x="146" y="69"/>
                  </a:cubicBezTo>
                  <a:cubicBezTo>
                    <a:pt x="146" y="56"/>
                    <a:pt x="142" y="45"/>
                    <a:pt x="132" y="38"/>
                  </a:cubicBezTo>
                  <a:cubicBezTo>
                    <a:pt x="123" y="30"/>
                    <a:pt x="110" y="26"/>
                    <a:pt x="93" y="26"/>
                  </a:cubicBezTo>
                  <a:close/>
                </a:path>
              </a:pathLst>
            </a:custGeom>
            <a:solidFill>
              <a:srgbClr val="1DA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1" name="Freeform 67">
              <a:extLst>
                <a:ext uri="{FF2B5EF4-FFF2-40B4-BE49-F238E27FC236}">
                  <a16:creationId xmlns:a16="http://schemas.microsoft.com/office/drawing/2014/main" id="{B8CA103E-26E5-4C32-B770-0643C47D786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267" y="3456"/>
              <a:ext cx="83" cy="130"/>
            </a:xfrm>
            <a:custGeom>
              <a:avLst/>
              <a:gdLst>
                <a:gd name="T0" fmla="*/ 189 w 189"/>
                <a:gd name="T1" fmla="*/ 147 h 294"/>
                <a:gd name="T2" fmla="*/ 166 w 189"/>
                <a:gd name="T3" fmla="*/ 258 h 294"/>
                <a:gd name="T4" fmla="*/ 95 w 189"/>
                <a:gd name="T5" fmla="*/ 294 h 294"/>
                <a:gd name="T6" fmla="*/ 24 w 189"/>
                <a:gd name="T7" fmla="*/ 257 h 294"/>
                <a:gd name="T8" fmla="*/ 0 w 189"/>
                <a:gd name="T9" fmla="*/ 147 h 294"/>
                <a:gd name="T10" fmla="*/ 24 w 189"/>
                <a:gd name="T11" fmla="*/ 36 h 294"/>
                <a:gd name="T12" fmla="*/ 95 w 189"/>
                <a:gd name="T13" fmla="*/ 0 h 294"/>
                <a:gd name="T14" fmla="*/ 165 w 189"/>
                <a:gd name="T15" fmla="*/ 38 h 294"/>
                <a:gd name="T16" fmla="*/ 189 w 189"/>
                <a:gd name="T17" fmla="*/ 147 h 294"/>
                <a:gd name="T18" fmla="*/ 33 w 189"/>
                <a:gd name="T19" fmla="*/ 147 h 294"/>
                <a:gd name="T20" fmla="*/ 48 w 189"/>
                <a:gd name="T21" fmla="*/ 238 h 294"/>
                <a:gd name="T22" fmla="*/ 95 w 189"/>
                <a:gd name="T23" fmla="*/ 266 h 294"/>
                <a:gd name="T24" fmla="*/ 141 w 189"/>
                <a:gd name="T25" fmla="*/ 238 h 294"/>
                <a:gd name="T26" fmla="*/ 156 w 189"/>
                <a:gd name="T27" fmla="*/ 147 h 294"/>
                <a:gd name="T28" fmla="*/ 141 w 189"/>
                <a:gd name="T29" fmla="*/ 57 h 294"/>
                <a:gd name="T30" fmla="*/ 95 w 189"/>
                <a:gd name="T31" fmla="*/ 28 h 294"/>
                <a:gd name="T32" fmla="*/ 48 w 189"/>
                <a:gd name="T33" fmla="*/ 57 h 294"/>
                <a:gd name="T34" fmla="*/ 33 w 189"/>
                <a:gd name="T35" fmla="*/ 147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89" h="294">
                  <a:moveTo>
                    <a:pt x="189" y="147"/>
                  </a:moveTo>
                  <a:cubicBezTo>
                    <a:pt x="189" y="197"/>
                    <a:pt x="181" y="233"/>
                    <a:pt x="166" y="258"/>
                  </a:cubicBezTo>
                  <a:cubicBezTo>
                    <a:pt x="150" y="282"/>
                    <a:pt x="127" y="294"/>
                    <a:pt x="95" y="294"/>
                  </a:cubicBezTo>
                  <a:cubicBezTo>
                    <a:pt x="64" y="294"/>
                    <a:pt x="40" y="282"/>
                    <a:pt x="24" y="257"/>
                  </a:cubicBezTo>
                  <a:cubicBezTo>
                    <a:pt x="8" y="232"/>
                    <a:pt x="0" y="195"/>
                    <a:pt x="0" y="147"/>
                  </a:cubicBezTo>
                  <a:cubicBezTo>
                    <a:pt x="0" y="97"/>
                    <a:pt x="8" y="61"/>
                    <a:pt x="24" y="36"/>
                  </a:cubicBezTo>
                  <a:cubicBezTo>
                    <a:pt x="39" y="12"/>
                    <a:pt x="63" y="0"/>
                    <a:pt x="95" y="0"/>
                  </a:cubicBezTo>
                  <a:cubicBezTo>
                    <a:pt x="126" y="0"/>
                    <a:pt x="149" y="13"/>
                    <a:pt x="165" y="38"/>
                  </a:cubicBezTo>
                  <a:cubicBezTo>
                    <a:pt x="181" y="63"/>
                    <a:pt x="189" y="100"/>
                    <a:pt x="189" y="147"/>
                  </a:cubicBezTo>
                  <a:close/>
                  <a:moveTo>
                    <a:pt x="33" y="147"/>
                  </a:moveTo>
                  <a:cubicBezTo>
                    <a:pt x="33" y="189"/>
                    <a:pt x="38" y="219"/>
                    <a:pt x="48" y="238"/>
                  </a:cubicBezTo>
                  <a:cubicBezTo>
                    <a:pt x="58" y="257"/>
                    <a:pt x="73" y="266"/>
                    <a:pt x="95" y="266"/>
                  </a:cubicBezTo>
                  <a:cubicBezTo>
                    <a:pt x="116" y="266"/>
                    <a:pt x="132" y="257"/>
                    <a:pt x="141" y="238"/>
                  </a:cubicBezTo>
                  <a:cubicBezTo>
                    <a:pt x="151" y="218"/>
                    <a:pt x="156" y="188"/>
                    <a:pt x="156" y="147"/>
                  </a:cubicBezTo>
                  <a:cubicBezTo>
                    <a:pt x="156" y="106"/>
                    <a:pt x="151" y="76"/>
                    <a:pt x="141" y="57"/>
                  </a:cubicBezTo>
                  <a:cubicBezTo>
                    <a:pt x="132" y="38"/>
                    <a:pt x="116" y="28"/>
                    <a:pt x="95" y="28"/>
                  </a:cubicBezTo>
                  <a:cubicBezTo>
                    <a:pt x="73" y="28"/>
                    <a:pt x="58" y="38"/>
                    <a:pt x="48" y="57"/>
                  </a:cubicBezTo>
                  <a:cubicBezTo>
                    <a:pt x="38" y="76"/>
                    <a:pt x="33" y="106"/>
                    <a:pt x="33" y="147"/>
                  </a:cubicBezTo>
                  <a:close/>
                </a:path>
              </a:pathLst>
            </a:custGeom>
            <a:solidFill>
              <a:srgbClr val="1DA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2" name="Freeform 68">
              <a:extLst>
                <a:ext uri="{FF2B5EF4-FFF2-40B4-BE49-F238E27FC236}">
                  <a16:creationId xmlns:a16="http://schemas.microsoft.com/office/drawing/2014/main" id="{55E26DAD-E8AE-4EC9-9DDF-524E1D863CA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74" y="3488"/>
              <a:ext cx="83" cy="138"/>
            </a:xfrm>
            <a:custGeom>
              <a:avLst/>
              <a:gdLst>
                <a:gd name="T0" fmla="*/ 99 w 188"/>
                <a:gd name="T1" fmla="*/ 222 h 314"/>
                <a:gd name="T2" fmla="*/ 61 w 188"/>
                <a:gd name="T3" fmla="*/ 215 h 314"/>
                <a:gd name="T4" fmla="*/ 32 w 188"/>
                <a:gd name="T5" fmla="*/ 191 h 314"/>
                <a:gd name="T6" fmla="*/ 30 w 188"/>
                <a:gd name="T7" fmla="*/ 191 h 314"/>
                <a:gd name="T8" fmla="*/ 32 w 188"/>
                <a:gd name="T9" fmla="*/ 226 h 314"/>
                <a:gd name="T10" fmla="*/ 32 w 188"/>
                <a:gd name="T11" fmla="*/ 314 h 314"/>
                <a:gd name="T12" fmla="*/ 0 w 188"/>
                <a:gd name="T13" fmla="*/ 314 h 314"/>
                <a:gd name="T14" fmla="*/ 0 w 188"/>
                <a:gd name="T15" fmla="*/ 4 h 314"/>
                <a:gd name="T16" fmla="*/ 26 w 188"/>
                <a:gd name="T17" fmla="*/ 4 h 314"/>
                <a:gd name="T18" fmla="*/ 31 w 188"/>
                <a:gd name="T19" fmla="*/ 34 h 314"/>
                <a:gd name="T20" fmla="*/ 32 w 188"/>
                <a:gd name="T21" fmla="*/ 34 h 314"/>
                <a:gd name="T22" fmla="*/ 61 w 188"/>
                <a:gd name="T23" fmla="*/ 8 h 314"/>
                <a:gd name="T24" fmla="*/ 99 w 188"/>
                <a:gd name="T25" fmla="*/ 0 h 314"/>
                <a:gd name="T26" fmla="*/ 165 w 188"/>
                <a:gd name="T27" fmla="*/ 30 h 314"/>
                <a:gd name="T28" fmla="*/ 188 w 188"/>
                <a:gd name="T29" fmla="*/ 111 h 314"/>
                <a:gd name="T30" fmla="*/ 165 w 188"/>
                <a:gd name="T31" fmla="*/ 193 h 314"/>
                <a:gd name="T32" fmla="*/ 99 w 188"/>
                <a:gd name="T33" fmla="*/ 222 h 314"/>
                <a:gd name="T34" fmla="*/ 95 w 188"/>
                <a:gd name="T35" fmla="*/ 28 h 314"/>
                <a:gd name="T36" fmla="*/ 47 w 188"/>
                <a:gd name="T37" fmla="*/ 46 h 314"/>
                <a:gd name="T38" fmla="*/ 32 w 188"/>
                <a:gd name="T39" fmla="*/ 104 h 314"/>
                <a:gd name="T40" fmla="*/ 32 w 188"/>
                <a:gd name="T41" fmla="*/ 111 h 314"/>
                <a:gd name="T42" fmla="*/ 47 w 188"/>
                <a:gd name="T43" fmla="*/ 176 h 314"/>
                <a:gd name="T44" fmla="*/ 95 w 188"/>
                <a:gd name="T45" fmla="*/ 195 h 314"/>
                <a:gd name="T46" fmla="*/ 139 w 188"/>
                <a:gd name="T47" fmla="*/ 173 h 314"/>
                <a:gd name="T48" fmla="*/ 155 w 188"/>
                <a:gd name="T49" fmla="*/ 111 h 314"/>
                <a:gd name="T50" fmla="*/ 139 w 188"/>
                <a:gd name="T51" fmla="*/ 49 h 314"/>
                <a:gd name="T52" fmla="*/ 95 w 188"/>
                <a:gd name="T53" fmla="*/ 28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88" h="314">
                  <a:moveTo>
                    <a:pt x="99" y="222"/>
                  </a:moveTo>
                  <a:cubicBezTo>
                    <a:pt x="85" y="222"/>
                    <a:pt x="73" y="220"/>
                    <a:pt x="61" y="215"/>
                  </a:cubicBezTo>
                  <a:cubicBezTo>
                    <a:pt x="50" y="209"/>
                    <a:pt x="40" y="202"/>
                    <a:pt x="32" y="191"/>
                  </a:cubicBezTo>
                  <a:lnTo>
                    <a:pt x="30" y="191"/>
                  </a:lnTo>
                  <a:cubicBezTo>
                    <a:pt x="31" y="203"/>
                    <a:pt x="32" y="215"/>
                    <a:pt x="32" y="226"/>
                  </a:cubicBezTo>
                  <a:lnTo>
                    <a:pt x="32" y="314"/>
                  </a:lnTo>
                  <a:lnTo>
                    <a:pt x="0" y="314"/>
                  </a:lnTo>
                  <a:lnTo>
                    <a:pt x="0" y="4"/>
                  </a:lnTo>
                  <a:lnTo>
                    <a:pt x="26" y="4"/>
                  </a:lnTo>
                  <a:lnTo>
                    <a:pt x="31" y="34"/>
                  </a:lnTo>
                  <a:lnTo>
                    <a:pt x="32" y="34"/>
                  </a:lnTo>
                  <a:cubicBezTo>
                    <a:pt x="41" y="22"/>
                    <a:pt x="50" y="13"/>
                    <a:pt x="61" y="8"/>
                  </a:cubicBezTo>
                  <a:cubicBezTo>
                    <a:pt x="72" y="3"/>
                    <a:pt x="85" y="0"/>
                    <a:pt x="99" y="0"/>
                  </a:cubicBezTo>
                  <a:cubicBezTo>
                    <a:pt x="128" y="0"/>
                    <a:pt x="150" y="10"/>
                    <a:pt x="165" y="30"/>
                  </a:cubicBezTo>
                  <a:cubicBezTo>
                    <a:pt x="180" y="49"/>
                    <a:pt x="188" y="76"/>
                    <a:pt x="188" y="111"/>
                  </a:cubicBezTo>
                  <a:cubicBezTo>
                    <a:pt x="188" y="146"/>
                    <a:pt x="180" y="174"/>
                    <a:pt x="165" y="193"/>
                  </a:cubicBezTo>
                  <a:cubicBezTo>
                    <a:pt x="149" y="213"/>
                    <a:pt x="127" y="222"/>
                    <a:pt x="99" y="222"/>
                  </a:cubicBezTo>
                  <a:close/>
                  <a:moveTo>
                    <a:pt x="95" y="28"/>
                  </a:moveTo>
                  <a:cubicBezTo>
                    <a:pt x="73" y="28"/>
                    <a:pt x="57" y="34"/>
                    <a:pt x="47" y="46"/>
                  </a:cubicBezTo>
                  <a:cubicBezTo>
                    <a:pt x="37" y="58"/>
                    <a:pt x="32" y="77"/>
                    <a:pt x="32" y="104"/>
                  </a:cubicBezTo>
                  <a:lnTo>
                    <a:pt x="32" y="111"/>
                  </a:lnTo>
                  <a:cubicBezTo>
                    <a:pt x="32" y="141"/>
                    <a:pt x="37" y="163"/>
                    <a:pt x="47" y="176"/>
                  </a:cubicBezTo>
                  <a:cubicBezTo>
                    <a:pt x="57" y="189"/>
                    <a:pt x="73" y="195"/>
                    <a:pt x="95" y="195"/>
                  </a:cubicBezTo>
                  <a:cubicBezTo>
                    <a:pt x="114" y="195"/>
                    <a:pt x="128" y="188"/>
                    <a:pt x="139" y="173"/>
                  </a:cubicBezTo>
                  <a:cubicBezTo>
                    <a:pt x="149" y="158"/>
                    <a:pt x="155" y="137"/>
                    <a:pt x="155" y="111"/>
                  </a:cubicBezTo>
                  <a:cubicBezTo>
                    <a:pt x="155" y="84"/>
                    <a:pt x="149" y="64"/>
                    <a:pt x="139" y="49"/>
                  </a:cubicBezTo>
                  <a:cubicBezTo>
                    <a:pt x="128" y="35"/>
                    <a:pt x="114" y="28"/>
                    <a:pt x="95" y="28"/>
                  </a:cubicBezTo>
                  <a:close/>
                </a:path>
              </a:pathLst>
            </a:custGeom>
            <a:solidFill>
              <a:srgbClr val="1DA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3" name="Freeform 69">
              <a:extLst>
                <a:ext uri="{FF2B5EF4-FFF2-40B4-BE49-F238E27FC236}">
                  <a16:creationId xmlns:a16="http://schemas.microsoft.com/office/drawing/2014/main" id="{2EA3BD2E-E79A-44A8-A9CA-4AAB21898741}"/>
                </a:ext>
              </a:extLst>
            </p:cNvPr>
            <p:cNvSpPr>
              <a:spLocks/>
            </p:cNvSpPr>
            <p:nvPr/>
          </p:nvSpPr>
          <p:spPr bwMode="auto">
            <a:xfrm>
              <a:off x="5069" y="3457"/>
              <a:ext cx="83" cy="126"/>
            </a:xfrm>
            <a:custGeom>
              <a:avLst/>
              <a:gdLst>
                <a:gd name="T0" fmla="*/ 16 w 83"/>
                <a:gd name="T1" fmla="*/ 126 h 126"/>
                <a:gd name="T2" fmla="*/ 68 w 83"/>
                <a:gd name="T3" fmla="*/ 13 h 126"/>
                <a:gd name="T4" fmla="*/ 0 w 83"/>
                <a:gd name="T5" fmla="*/ 13 h 126"/>
                <a:gd name="T6" fmla="*/ 0 w 83"/>
                <a:gd name="T7" fmla="*/ 0 h 126"/>
                <a:gd name="T8" fmla="*/ 83 w 83"/>
                <a:gd name="T9" fmla="*/ 0 h 126"/>
                <a:gd name="T10" fmla="*/ 83 w 83"/>
                <a:gd name="T11" fmla="*/ 12 h 126"/>
                <a:gd name="T12" fmla="*/ 32 w 83"/>
                <a:gd name="T13" fmla="*/ 126 h 126"/>
                <a:gd name="T14" fmla="*/ 16 w 83"/>
                <a:gd name="T15" fmla="*/ 126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3" h="126">
                  <a:moveTo>
                    <a:pt x="16" y="126"/>
                  </a:moveTo>
                  <a:lnTo>
                    <a:pt x="68" y="13"/>
                  </a:lnTo>
                  <a:lnTo>
                    <a:pt x="0" y="13"/>
                  </a:lnTo>
                  <a:lnTo>
                    <a:pt x="0" y="0"/>
                  </a:lnTo>
                  <a:lnTo>
                    <a:pt x="83" y="0"/>
                  </a:lnTo>
                  <a:lnTo>
                    <a:pt x="83" y="12"/>
                  </a:lnTo>
                  <a:lnTo>
                    <a:pt x="32" y="126"/>
                  </a:lnTo>
                  <a:lnTo>
                    <a:pt x="16" y="126"/>
                  </a:lnTo>
                  <a:close/>
                </a:path>
              </a:pathLst>
            </a:custGeom>
            <a:solidFill>
              <a:srgbClr val="1DA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4" name="Freeform 70">
              <a:extLst>
                <a:ext uri="{FF2B5EF4-FFF2-40B4-BE49-F238E27FC236}">
                  <a16:creationId xmlns:a16="http://schemas.microsoft.com/office/drawing/2014/main" id="{ABC6A6D4-2E99-4FE5-A357-03EEA68AC9E9}"/>
                </a:ext>
              </a:extLst>
            </p:cNvPr>
            <p:cNvSpPr>
              <a:spLocks/>
            </p:cNvSpPr>
            <p:nvPr/>
          </p:nvSpPr>
          <p:spPr bwMode="auto">
            <a:xfrm>
              <a:off x="5178" y="3457"/>
              <a:ext cx="45" cy="126"/>
            </a:xfrm>
            <a:custGeom>
              <a:avLst/>
              <a:gdLst>
                <a:gd name="T0" fmla="*/ 102 w 102"/>
                <a:gd name="T1" fmla="*/ 285 h 285"/>
                <a:gd name="T2" fmla="*/ 71 w 102"/>
                <a:gd name="T3" fmla="*/ 285 h 285"/>
                <a:gd name="T4" fmla="*/ 71 w 102"/>
                <a:gd name="T5" fmla="*/ 82 h 285"/>
                <a:gd name="T6" fmla="*/ 72 w 102"/>
                <a:gd name="T7" fmla="*/ 34 h 285"/>
                <a:gd name="T8" fmla="*/ 63 w 102"/>
                <a:gd name="T9" fmla="*/ 42 h 285"/>
                <a:gd name="T10" fmla="*/ 17 w 102"/>
                <a:gd name="T11" fmla="*/ 80 h 285"/>
                <a:gd name="T12" fmla="*/ 0 w 102"/>
                <a:gd name="T13" fmla="*/ 58 h 285"/>
                <a:gd name="T14" fmla="*/ 75 w 102"/>
                <a:gd name="T15" fmla="*/ 0 h 285"/>
                <a:gd name="T16" fmla="*/ 102 w 102"/>
                <a:gd name="T17" fmla="*/ 0 h 285"/>
                <a:gd name="T18" fmla="*/ 102 w 102"/>
                <a:gd name="T19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2" h="285">
                  <a:moveTo>
                    <a:pt x="102" y="285"/>
                  </a:moveTo>
                  <a:lnTo>
                    <a:pt x="71" y="285"/>
                  </a:lnTo>
                  <a:lnTo>
                    <a:pt x="71" y="82"/>
                  </a:lnTo>
                  <a:cubicBezTo>
                    <a:pt x="71" y="65"/>
                    <a:pt x="71" y="49"/>
                    <a:pt x="72" y="34"/>
                  </a:cubicBezTo>
                  <a:cubicBezTo>
                    <a:pt x="70" y="36"/>
                    <a:pt x="67" y="39"/>
                    <a:pt x="63" y="42"/>
                  </a:cubicBezTo>
                  <a:cubicBezTo>
                    <a:pt x="60" y="45"/>
                    <a:pt x="44" y="58"/>
                    <a:pt x="17" y="80"/>
                  </a:cubicBezTo>
                  <a:lnTo>
                    <a:pt x="0" y="58"/>
                  </a:lnTo>
                  <a:lnTo>
                    <a:pt x="75" y="0"/>
                  </a:lnTo>
                  <a:lnTo>
                    <a:pt x="102" y="0"/>
                  </a:lnTo>
                  <a:lnTo>
                    <a:pt x="102" y="285"/>
                  </a:lnTo>
                  <a:close/>
                </a:path>
              </a:pathLst>
            </a:custGeom>
            <a:solidFill>
              <a:srgbClr val="1DA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5" name="Freeform 71">
              <a:extLst>
                <a:ext uri="{FF2B5EF4-FFF2-40B4-BE49-F238E27FC236}">
                  <a16:creationId xmlns:a16="http://schemas.microsoft.com/office/drawing/2014/main" id="{9854E29E-0696-4EA0-92A3-F385878D417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277" y="3487"/>
              <a:ext cx="83" cy="138"/>
            </a:xfrm>
            <a:custGeom>
              <a:avLst/>
              <a:gdLst>
                <a:gd name="T0" fmla="*/ 100 w 189"/>
                <a:gd name="T1" fmla="*/ 222 h 314"/>
                <a:gd name="T2" fmla="*/ 61 w 189"/>
                <a:gd name="T3" fmla="*/ 214 h 314"/>
                <a:gd name="T4" fmla="*/ 32 w 189"/>
                <a:gd name="T5" fmla="*/ 191 h 314"/>
                <a:gd name="T6" fmla="*/ 30 w 189"/>
                <a:gd name="T7" fmla="*/ 191 h 314"/>
                <a:gd name="T8" fmla="*/ 32 w 189"/>
                <a:gd name="T9" fmla="*/ 226 h 314"/>
                <a:gd name="T10" fmla="*/ 32 w 189"/>
                <a:gd name="T11" fmla="*/ 314 h 314"/>
                <a:gd name="T12" fmla="*/ 0 w 189"/>
                <a:gd name="T13" fmla="*/ 314 h 314"/>
                <a:gd name="T14" fmla="*/ 0 w 189"/>
                <a:gd name="T15" fmla="*/ 4 h 314"/>
                <a:gd name="T16" fmla="*/ 26 w 189"/>
                <a:gd name="T17" fmla="*/ 4 h 314"/>
                <a:gd name="T18" fmla="*/ 31 w 189"/>
                <a:gd name="T19" fmla="*/ 33 h 314"/>
                <a:gd name="T20" fmla="*/ 32 w 189"/>
                <a:gd name="T21" fmla="*/ 33 h 314"/>
                <a:gd name="T22" fmla="*/ 62 w 189"/>
                <a:gd name="T23" fmla="*/ 8 h 314"/>
                <a:gd name="T24" fmla="*/ 100 w 189"/>
                <a:gd name="T25" fmla="*/ 0 h 314"/>
                <a:gd name="T26" fmla="*/ 165 w 189"/>
                <a:gd name="T27" fmla="*/ 29 h 314"/>
                <a:gd name="T28" fmla="*/ 189 w 189"/>
                <a:gd name="T29" fmla="*/ 111 h 314"/>
                <a:gd name="T30" fmla="*/ 165 w 189"/>
                <a:gd name="T31" fmla="*/ 193 h 314"/>
                <a:gd name="T32" fmla="*/ 100 w 189"/>
                <a:gd name="T33" fmla="*/ 222 h 314"/>
                <a:gd name="T34" fmla="*/ 95 w 189"/>
                <a:gd name="T35" fmla="*/ 28 h 314"/>
                <a:gd name="T36" fmla="*/ 48 w 189"/>
                <a:gd name="T37" fmla="*/ 46 h 314"/>
                <a:gd name="T38" fmla="*/ 32 w 189"/>
                <a:gd name="T39" fmla="*/ 104 h 314"/>
                <a:gd name="T40" fmla="*/ 32 w 189"/>
                <a:gd name="T41" fmla="*/ 111 h 314"/>
                <a:gd name="T42" fmla="*/ 48 w 189"/>
                <a:gd name="T43" fmla="*/ 176 h 314"/>
                <a:gd name="T44" fmla="*/ 96 w 189"/>
                <a:gd name="T45" fmla="*/ 195 h 314"/>
                <a:gd name="T46" fmla="*/ 139 w 189"/>
                <a:gd name="T47" fmla="*/ 172 h 314"/>
                <a:gd name="T48" fmla="*/ 155 w 189"/>
                <a:gd name="T49" fmla="*/ 111 h 314"/>
                <a:gd name="T50" fmla="*/ 139 w 189"/>
                <a:gd name="T51" fmla="*/ 49 h 314"/>
                <a:gd name="T52" fmla="*/ 95 w 189"/>
                <a:gd name="T53" fmla="*/ 28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89" h="314">
                  <a:moveTo>
                    <a:pt x="100" y="222"/>
                  </a:moveTo>
                  <a:cubicBezTo>
                    <a:pt x="86" y="222"/>
                    <a:pt x="73" y="219"/>
                    <a:pt x="61" y="214"/>
                  </a:cubicBezTo>
                  <a:cubicBezTo>
                    <a:pt x="50" y="209"/>
                    <a:pt x="40" y="201"/>
                    <a:pt x="32" y="191"/>
                  </a:cubicBezTo>
                  <a:lnTo>
                    <a:pt x="30" y="191"/>
                  </a:lnTo>
                  <a:cubicBezTo>
                    <a:pt x="32" y="203"/>
                    <a:pt x="32" y="215"/>
                    <a:pt x="32" y="226"/>
                  </a:cubicBezTo>
                  <a:lnTo>
                    <a:pt x="32" y="314"/>
                  </a:lnTo>
                  <a:lnTo>
                    <a:pt x="0" y="314"/>
                  </a:lnTo>
                  <a:lnTo>
                    <a:pt x="0" y="4"/>
                  </a:lnTo>
                  <a:lnTo>
                    <a:pt x="26" y="4"/>
                  </a:lnTo>
                  <a:lnTo>
                    <a:pt x="31" y="33"/>
                  </a:lnTo>
                  <a:lnTo>
                    <a:pt x="32" y="33"/>
                  </a:lnTo>
                  <a:cubicBezTo>
                    <a:pt x="41" y="22"/>
                    <a:pt x="51" y="13"/>
                    <a:pt x="62" y="8"/>
                  </a:cubicBezTo>
                  <a:cubicBezTo>
                    <a:pt x="73" y="3"/>
                    <a:pt x="85" y="0"/>
                    <a:pt x="100" y="0"/>
                  </a:cubicBezTo>
                  <a:cubicBezTo>
                    <a:pt x="128" y="0"/>
                    <a:pt x="150" y="10"/>
                    <a:pt x="165" y="29"/>
                  </a:cubicBezTo>
                  <a:cubicBezTo>
                    <a:pt x="181" y="49"/>
                    <a:pt x="189" y="76"/>
                    <a:pt x="189" y="111"/>
                  </a:cubicBezTo>
                  <a:cubicBezTo>
                    <a:pt x="189" y="146"/>
                    <a:pt x="181" y="173"/>
                    <a:pt x="165" y="193"/>
                  </a:cubicBezTo>
                  <a:cubicBezTo>
                    <a:pt x="149" y="212"/>
                    <a:pt x="128" y="222"/>
                    <a:pt x="100" y="222"/>
                  </a:cubicBezTo>
                  <a:close/>
                  <a:moveTo>
                    <a:pt x="95" y="28"/>
                  </a:moveTo>
                  <a:cubicBezTo>
                    <a:pt x="73" y="28"/>
                    <a:pt x="57" y="34"/>
                    <a:pt x="48" y="46"/>
                  </a:cubicBezTo>
                  <a:cubicBezTo>
                    <a:pt x="38" y="58"/>
                    <a:pt x="33" y="77"/>
                    <a:pt x="32" y="104"/>
                  </a:cubicBezTo>
                  <a:lnTo>
                    <a:pt x="32" y="111"/>
                  </a:lnTo>
                  <a:cubicBezTo>
                    <a:pt x="32" y="141"/>
                    <a:pt x="37" y="163"/>
                    <a:pt x="48" y="176"/>
                  </a:cubicBezTo>
                  <a:cubicBezTo>
                    <a:pt x="58" y="188"/>
                    <a:pt x="74" y="195"/>
                    <a:pt x="96" y="195"/>
                  </a:cubicBezTo>
                  <a:cubicBezTo>
                    <a:pt x="114" y="195"/>
                    <a:pt x="129" y="187"/>
                    <a:pt x="139" y="172"/>
                  </a:cubicBezTo>
                  <a:cubicBezTo>
                    <a:pt x="150" y="157"/>
                    <a:pt x="155" y="137"/>
                    <a:pt x="155" y="111"/>
                  </a:cubicBezTo>
                  <a:cubicBezTo>
                    <a:pt x="155" y="84"/>
                    <a:pt x="150" y="63"/>
                    <a:pt x="139" y="49"/>
                  </a:cubicBezTo>
                  <a:cubicBezTo>
                    <a:pt x="129" y="35"/>
                    <a:pt x="114" y="28"/>
                    <a:pt x="95" y="28"/>
                  </a:cubicBezTo>
                  <a:close/>
                </a:path>
              </a:pathLst>
            </a:custGeom>
            <a:solidFill>
              <a:srgbClr val="1DA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15387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8551" y="567919"/>
            <a:ext cx="1088527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C00000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Trial structure</a:t>
            </a:r>
          </a:p>
          <a:p>
            <a:endParaRPr lang="en-GB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lvl="1"/>
            <a:endParaRPr lang="en-GB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endParaRPr lang="en-GB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7124F04-A4B3-4512-9F2D-71893CF04C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3088" y="2413000"/>
            <a:ext cx="8842211" cy="2126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568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8551" y="567919"/>
            <a:ext cx="1088527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C00000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Functional localiser</a:t>
            </a:r>
          </a:p>
          <a:p>
            <a:endParaRPr lang="en-GB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>
              <a:lnSpc>
                <a:spcPct val="150000"/>
              </a:lnSpc>
              <a:spcAft>
                <a:spcPts val="1800"/>
              </a:spcAft>
            </a:pPr>
            <a:r>
              <a:rPr lang="en-GB" sz="2400" dirty="0">
                <a:solidFill>
                  <a:schemeClr val="bg2">
                    <a:lumMod val="2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Images used to represent the 9 task states will be presented sequentially in a random order for ~1 second each</a:t>
            </a:r>
          </a:p>
          <a:p>
            <a:pPr>
              <a:lnSpc>
                <a:spcPct val="150000"/>
              </a:lnSpc>
              <a:spcAft>
                <a:spcPts val="1800"/>
              </a:spcAft>
            </a:pPr>
            <a:r>
              <a:rPr lang="en-GB" sz="2400" dirty="0">
                <a:solidFill>
                  <a:schemeClr val="bg2">
                    <a:lumMod val="2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Total scan time will be approximately 20 minutes</a:t>
            </a:r>
          </a:p>
          <a:p>
            <a:pPr>
              <a:lnSpc>
                <a:spcPct val="150000"/>
              </a:lnSpc>
              <a:spcAft>
                <a:spcPts val="1800"/>
              </a:spcAft>
            </a:pPr>
            <a:endParaRPr lang="en-GB" sz="2400" dirty="0">
              <a:solidFill>
                <a:schemeClr val="bg2">
                  <a:lumMod val="25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>
              <a:lnSpc>
                <a:spcPct val="150000"/>
              </a:lnSpc>
            </a:pPr>
            <a:endParaRPr lang="en-GB" b="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endParaRPr lang="en-GB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5040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30846</TotalTime>
  <Words>448</Words>
  <Application>Microsoft Office PowerPoint</Application>
  <PresentationFormat>Widescreen</PresentationFormat>
  <Paragraphs>68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Open Sans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Toby</dc:creator>
  <cp:lastModifiedBy>Wise, Toby</cp:lastModifiedBy>
  <cp:revision>464</cp:revision>
  <dcterms:created xsi:type="dcterms:W3CDTF">2016-02-07T23:19:01Z</dcterms:created>
  <dcterms:modified xsi:type="dcterms:W3CDTF">2018-03-23T13:55:05Z</dcterms:modified>
</cp:coreProperties>
</file>