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4" r:id="rId2"/>
    <p:sldId id="305" r:id="rId3"/>
    <p:sldId id="346" r:id="rId4"/>
    <p:sldId id="334" r:id="rId5"/>
    <p:sldId id="376" r:id="rId6"/>
    <p:sldId id="333" r:id="rId7"/>
    <p:sldId id="335" r:id="rId8"/>
    <p:sldId id="347" r:id="rId9"/>
    <p:sldId id="349" r:id="rId10"/>
    <p:sldId id="348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277" r:id="rId21"/>
    <p:sldId id="359" r:id="rId22"/>
    <p:sldId id="360" r:id="rId23"/>
    <p:sldId id="361" r:id="rId24"/>
    <p:sldId id="362" r:id="rId25"/>
    <p:sldId id="372" r:id="rId26"/>
    <p:sldId id="373" r:id="rId27"/>
    <p:sldId id="365" r:id="rId28"/>
    <p:sldId id="366" r:id="rId29"/>
    <p:sldId id="374" r:id="rId30"/>
    <p:sldId id="375" r:id="rId31"/>
    <p:sldId id="363" r:id="rId32"/>
    <p:sldId id="364" r:id="rId33"/>
    <p:sldId id="367" r:id="rId34"/>
    <p:sldId id="368" r:id="rId35"/>
    <p:sldId id="370" r:id="rId36"/>
    <p:sldId id="369" r:id="rId37"/>
    <p:sldId id="371" r:id="rId38"/>
    <p:sldId id="382" r:id="rId39"/>
    <p:sldId id="383" r:id="rId40"/>
    <p:sldId id="385" r:id="rId41"/>
    <p:sldId id="384" r:id="rId42"/>
    <p:sldId id="378" r:id="rId43"/>
    <p:sldId id="379" r:id="rId44"/>
    <p:sldId id="386" r:id="rId45"/>
    <p:sldId id="381" r:id="rId46"/>
    <p:sldId id="388" r:id="rId47"/>
    <p:sldId id="387" r:id="rId48"/>
    <p:sldId id="389" r:id="rId49"/>
    <p:sldId id="390" r:id="rId50"/>
    <p:sldId id="391" r:id="rId51"/>
    <p:sldId id="392" r:id="rId52"/>
    <p:sldId id="393" r:id="rId53"/>
    <p:sldId id="330" r:id="rId54"/>
    <p:sldId id="380" r:id="rId55"/>
    <p:sldId id="331" r:id="rId5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2" autoAdjust="0"/>
    <p:restoredTop sz="94902" autoAdjust="0"/>
  </p:normalViewPr>
  <p:slideViewPr>
    <p:cSldViewPr snapToGrid="0">
      <p:cViewPr varScale="1">
        <p:scale>
          <a:sx n="78" d="100"/>
          <a:sy n="78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58991-3A10-4D75-89CC-FE5310122811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BFA20-7DA4-47B3-BF29-502111A06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92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93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325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21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31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063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272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445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057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7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3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24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4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06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9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68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511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35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1D9A7-952A-4F6F-A991-7F8445FA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4EC69-8311-444E-82B8-8FECB04EF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53778-BA93-4F53-8240-9C3D6AC1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C5E9F-AC78-4DF7-A83A-61800553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548999-36C5-4A19-86ED-1D9DE57E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18BA3-2009-41ED-8754-1646315F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681E34-1005-4DB7-8732-0389819FE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1D032-801F-48C8-95DA-ABC1B4F1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0CEB8-1300-41FA-8127-2D2A3B25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CE287-F224-46B0-8454-0BC8C27C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59F071-A6E9-476B-A421-D2CAC1CE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362EC8-D4B8-4052-9402-3E93BEEA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6BEAB-7E51-4091-9009-E3E4952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0DC57-02A6-4DD9-8475-986E92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D2E0B-008C-41F4-A24C-4B7783E3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395BF-D3F5-45F5-9C63-134001C9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86A1E-ECA0-47FD-88DA-870CC8C2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20F7F-6D1D-4E1A-A3CD-2794DD69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F6BD3-7694-40FB-9647-C37A0845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9E0DD-17B4-4288-8BA9-91BDD27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55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5130A-B65D-46C0-B3D1-5EE5A4A0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573101-983E-48C1-9B6E-62465948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25BD8-BF49-4ADA-A719-5F5FEFFA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2DD0E-9D8B-4B09-A473-696F34B2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EA9B2-06F6-424F-8F0B-03E37C78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7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AF45-D2F0-4EA1-BFA4-19B9AEA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38D91-D49E-4EB8-838A-6B5440DF5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73D65F-FD2A-43C3-95B4-752D0487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308637-60B4-4C3C-996D-339CB152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67FB4D-104A-429F-9000-49E23C61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FEA6E3-79BE-4EFD-9AFC-35F8D6E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20BC8-8C45-4E98-8423-70E8A08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BE616-1F31-4787-B715-BC1DC931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B6E0CF-F9A5-43B7-ADDE-BF32EBBD1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B44C74-4EBC-4721-B9C0-1D5E69E45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9E3514-6276-42FF-8466-07509732F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DB5669-31B9-445B-A48F-DB3744EC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2749EA-0E6B-4125-9C20-DFDAF75E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D74B28-EF3E-4E59-B5B3-45C61E9D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9EDB6-0333-45FC-B02F-68BA84FC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EB85-D5AE-493C-A422-844B5BDF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35A37-7F6A-4DB8-AF5F-E7DF890B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CE0848-3951-4138-AF9C-E8794A43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4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D630FF-CFC1-4EA1-905A-A0A31715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E05CAB-2349-4314-A336-1DF08D81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A7F31A-FE88-4963-A6B5-F7887F73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0C5BE-5E5A-4DCF-9037-11DA8FBF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7F4B9-131D-4DE9-8F10-8C9F5F44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D7626-6AE8-4C7F-9CC0-524A238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AB013-EA72-4D3B-9636-7D6656D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AE86B7-B1F1-447E-B672-F9D81AFC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F37D3A-A905-4FF9-8214-6FE72489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20AED-B8CA-44EF-9104-F6AB2351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204051-C299-4728-91DA-54D76563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2114B3-CA5E-4D31-B7BE-52718A2B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1B5759-1C80-4F75-B771-2CD1C5D5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F4255-41F3-4277-ABEA-F055D97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7324B-1A2D-45C1-95AD-F8A284B5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4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3FC268-C26D-4FF1-AB99-91B7B7F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902B5-FF3D-4352-B3B7-F2DF4C51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05BD4-CB8B-4676-B250-5105A52A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430E-5D4C-4874-960B-D673A28B4FD3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C45AA-7F10-4B02-B7CC-AAFFC5915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10C09-325E-438D-A960-E7D318B65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linkedin.com/in/victorhugonegrisoli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hyperlink" Target="mailto:victorhugonegrisoli.ccs@gmail.com" TargetMode="External"/><Relationship Id="rId4" Type="http://schemas.openxmlformats.org/officeDocument/2006/relationships/hyperlink" Target="https://github.com/vhnegrisol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cs/saga-pattern-microservices" TargetMode="External"/><Relationship Id="rId13" Type="http://schemas.openxmlformats.org/officeDocument/2006/relationships/hyperlink" Target="https://developers.redhat.com/blog/2018/10/01/patterns-for-distributed-transactions-within-a-microservices-architecture" TargetMode="External"/><Relationship Id="rId3" Type="http://schemas.openxmlformats.org/officeDocument/2006/relationships/hyperlink" Target="https://aws.amazon.com/pt/microservices/" TargetMode="External"/><Relationship Id="rId7" Type="http://schemas.openxmlformats.org/officeDocument/2006/relationships/hyperlink" Target="https://microservices.io/patterns/data/saga.html" TargetMode="External"/><Relationship Id="rId12" Type="http://schemas.openxmlformats.org/officeDocument/2006/relationships/hyperlink" Target="https://microservices.io/patterns/data/transactional-outbox.html" TargetMode="External"/><Relationship Id="rId2" Type="http://schemas.openxmlformats.org/officeDocument/2006/relationships/notesSlide" Target="../notesSlides/notesSlide15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up.com.br/blog/padrao-saga-para-arquitetura-de-microsservicos" TargetMode="External"/><Relationship Id="rId11" Type="http://schemas.openxmlformats.org/officeDocument/2006/relationships/hyperlink" Target="https://medium.com/@victorhsr/microservices-outbox-pattern-a4344d8ed0b" TargetMode="External"/><Relationship Id="rId5" Type="http://schemas.openxmlformats.org/officeDocument/2006/relationships/hyperlink" Target="https://sidhartarezende.medium.com/usando-saga-para-garantir-consist%C3%AAncia-de-dados-em-ambientes-distribu%C3%ADdos-2edad93798c7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s://www.infoq.com/articles/saga-orchestration-outbox/" TargetMode="External"/><Relationship Id="rId4" Type="http://schemas.openxmlformats.org/officeDocument/2006/relationships/hyperlink" Target="https://microservices.io/" TargetMode="External"/><Relationship Id="rId9" Type="http://schemas.openxmlformats.org/officeDocument/2006/relationships/hyperlink" Target="https://medium.com/trendyol-tech/saga-pattern-briefly-5b6cf22dfabc" TargetMode="External"/><Relationship Id="rId1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pt/event-driven-architecture/" TargetMode="External"/><Relationship Id="rId13" Type="http://schemas.microsoft.com/office/2007/relationships/hdphoto" Target="../media/hdphoto1.wdp"/><Relationship Id="rId3" Type="http://schemas.openxmlformats.org/officeDocument/2006/relationships/hyperlink" Target="https://kafka.apache.org/intro" TargetMode="External"/><Relationship Id="rId7" Type="http://schemas.openxmlformats.org/officeDocument/2006/relationships/hyperlink" Target="https://medium.com/@marcelomg21/event-driven-architecture-eda-em-uma-arquitetura-de-micro-servi%C3%A7os-1981614cdd45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logic.com/blog/kafka-partitions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medium.com/luizalabs/entendendo-o-apache-kafka-i-27342ec9e29" TargetMode="External"/><Relationship Id="rId10" Type="http://schemas.openxmlformats.org/officeDocument/2006/relationships/hyperlink" Target="https://microservices.io/patterns/data/event-driven-architecture.html" TargetMode="External"/><Relationship Id="rId4" Type="http://schemas.openxmlformats.org/officeDocument/2006/relationships/hyperlink" Target="https://medium.com/@alvarobacelar/entendendo-como-um-consumidor-kafka-funciona-ee72237904c8" TargetMode="External"/><Relationship Id="rId9" Type="http://schemas.openxmlformats.org/officeDocument/2006/relationships/hyperlink" Target="https://learn.microsoft.com/en-us/azure/architecture/guide/architecture-styles/event-driven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ED666344-CFCC-B42C-AE15-693963D872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" y="2076450"/>
            <a:ext cx="9153525" cy="478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819" y="2622680"/>
            <a:ext cx="5815781" cy="1069207"/>
          </a:xfrm>
        </p:spPr>
        <p:txBody>
          <a:bodyPr>
            <a:normAutofit/>
          </a:bodyPr>
          <a:lstStyle/>
          <a:p>
            <a:r>
              <a:rPr lang="pt-BR" b="1" dirty="0"/>
              <a:t>Conceitos de transações distribuídas e sagas na arquitetura de </a:t>
            </a:r>
            <a:r>
              <a:rPr lang="pt-BR" b="1" dirty="0" err="1"/>
              <a:t>microsserviços</a:t>
            </a:r>
            <a:r>
              <a:rPr lang="pt-BR" b="1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237" y="-188246"/>
            <a:ext cx="8937523" cy="23876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Arquitetura de </a:t>
            </a:r>
            <a:r>
              <a:rPr lang="pt-BR" b="1" dirty="0" err="1"/>
              <a:t>Microsserviços</a:t>
            </a:r>
            <a:r>
              <a:rPr lang="pt-BR" b="1" dirty="0"/>
              <a:t>: Padrão Saga Orquestrado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D1CA63-CA4C-43DC-955D-E80ED815812E}"/>
              </a:ext>
            </a:extLst>
          </p:cNvPr>
          <p:cNvSpPr txBox="1"/>
          <p:nvPr/>
        </p:nvSpPr>
        <p:spPr>
          <a:xfrm>
            <a:off x="7374194" y="5815810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pPr algn="r"/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E59BF00F-D9F4-DEF4-6662-F6FF63F0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092" y="2318198"/>
            <a:ext cx="2539682" cy="2539682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4717EA2E-6581-E40F-061A-56BAB2BEB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0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261419"/>
            <a:ext cx="9851923" cy="382474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500" dirty="0"/>
              <a:t>Ao mesmo tempo que trazem ganhos e soluções, também são acompanhados de em alguns desafios, tais quais: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Forte necessidade de governança.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Aumento da complexidade do sistema.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Maiores pontos de falha.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Grande necessidade de métricas, </a:t>
            </a:r>
            <a:r>
              <a:rPr lang="pt-BR" sz="2500" dirty="0" err="1"/>
              <a:t>observabilidade</a:t>
            </a:r>
            <a:r>
              <a:rPr lang="pt-BR" sz="2500" dirty="0"/>
              <a:t> e rastreamento.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2472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Desafios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69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080839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500" dirty="0"/>
              <a:t>Cada </a:t>
            </a:r>
            <a:r>
              <a:rPr lang="pt-BR" sz="2500" dirty="0" err="1"/>
              <a:t>microsserviço</a:t>
            </a:r>
            <a:r>
              <a:rPr lang="pt-BR" sz="2500" dirty="0"/>
              <a:t> possui seu </a:t>
            </a:r>
            <a:r>
              <a:rPr lang="pt-BR" sz="2500" b="1" dirty="0"/>
              <a:t>próprio banco de dados </a:t>
            </a:r>
            <a:r>
              <a:rPr lang="pt-BR" sz="2500" dirty="0"/>
              <a:t>(não é obrigatório, porém é uma questão de boa prática), e é excelente para o isolamento do serviço, porém, traz o problema para gerenciar as </a:t>
            </a:r>
            <a:r>
              <a:rPr lang="pt-BR" sz="2500" b="1" dirty="0"/>
              <a:t>transações distribuídas</a:t>
            </a:r>
            <a:r>
              <a:rPr lang="pt-BR" sz="2500" dirty="0"/>
              <a:t>.</a:t>
            </a:r>
          </a:p>
          <a:p>
            <a:pPr algn="just">
              <a:spcBef>
                <a:spcPts val="0"/>
              </a:spcBef>
            </a:pPr>
            <a:endParaRPr lang="pt-BR" sz="2500" dirty="0"/>
          </a:p>
          <a:p>
            <a:pPr algn="just">
              <a:spcBef>
                <a:spcPts val="0"/>
              </a:spcBef>
            </a:pPr>
            <a:r>
              <a:rPr lang="pt-BR" sz="2500" dirty="0"/>
              <a:t>Caso a arquitetura </a:t>
            </a:r>
            <a:r>
              <a:rPr lang="pt-BR" sz="2500" b="1" dirty="0"/>
              <a:t>não seja devidamente planejada</a:t>
            </a:r>
            <a:r>
              <a:rPr lang="pt-BR" sz="2500" dirty="0"/>
              <a:t>, ou uma transação distribuída não seja </a:t>
            </a:r>
            <a:r>
              <a:rPr lang="pt-BR" sz="2500" b="1" dirty="0"/>
              <a:t>devidamente tratada</a:t>
            </a:r>
            <a:r>
              <a:rPr lang="pt-BR" sz="2500" dirty="0"/>
              <a:t>, podem ocorrer problemas relacionados à inconsistência de dados, ou seja, um dado em um </a:t>
            </a:r>
            <a:r>
              <a:rPr lang="pt-BR" sz="2500" dirty="0" err="1"/>
              <a:t>microsserviço</a:t>
            </a:r>
            <a:r>
              <a:rPr lang="pt-BR" sz="2500" dirty="0"/>
              <a:t> X é um, e o mesmo dado em um </a:t>
            </a:r>
            <a:r>
              <a:rPr lang="pt-BR" sz="2500" dirty="0" err="1"/>
              <a:t>microsserviço</a:t>
            </a:r>
            <a:r>
              <a:rPr lang="pt-BR" sz="2500" dirty="0"/>
              <a:t> Y é outro, e isso pode trazer muito problema.</a:t>
            </a:r>
          </a:p>
          <a:p>
            <a:pPr algn="just">
              <a:spcBef>
                <a:spcPts val="0"/>
              </a:spcBef>
            </a:pPr>
            <a:endParaRPr lang="pt-BR" sz="2500" dirty="0"/>
          </a:p>
          <a:p>
            <a:pPr algn="just">
              <a:spcBef>
                <a:spcPts val="0"/>
              </a:spcBef>
            </a:pPr>
            <a:r>
              <a:rPr lang="pt-BR" sz="2500" dirty="0"/>
              <a:t>Inconsistência de dados geralmente leva à ocorrência de diversos chamados de incidentes em produção. 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965C5E-E8D5-4463-F3EB-0E2A101F11BA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2472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Desafios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64479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F23A5F1-0CE8-62E0-C661-70449F03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07" y="1088409"/>
            <a:ext cx="6711197" cy="4843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503" y="2892811"/>
            <a:ext cx="9389807" cy="16300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200" b="1" dirty="0"/>
              <a:t>Transações Distribuídas</a:t>
            </a:r>
          </a:p>
          <a:p>
            <a:pPr marL="0" indent="0" algn="ctr">
              <a:buNone/>
            </a:pPr>
            <a:r>
              <a:rPr lang="pt-BR" sz="2500" b="1" dirty="0"/>
              <a:t>Conceito, o problema que trazem, e diferentes formas de tratar.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E3E755-1C52-484A-7C5C-3DA61D9E188A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B8655DFE-FBCC-2604-2CE8-2504C299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66BEF66A-5A08-70BD-3B16-96614489C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68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PT" sz="2500" b="1" dirty="0"/>
              <a:t>Transações distribuídas </a:t>
            </a:r>
            <a:r>
              <a:rPr lang="pt-PT" sz="2500" dirty="0"/>
              <a:t>são aquelas que </a:t>
            </a:r>
            <a:r>
              <a:rPr lang="pt-PT" sz="2500" b="1" dirty="0"/>
              <a:t>iniciam em um microsserviço</a:t>
            </a:r>
            <a:r>
              <a:rPr lang="pt-PT" sz="2500" dirty="0"/>
              <a:t>, mas ela só é </a:t>
            </a:r>
            <a:r>
              <a:rPr lang="pt-PT" sz="2500" b="1" dirty="0"/>
              <a:t>finalizada em outro</a:t>
            </a:r>
            <a:r>
              <a:rPr lang="pt-PT" sz="2500" dirty="0"/>
              <a:t> de maneira </a:t>
            </a:r>
            <a:r>
              <a:rPr lang="pt-PT" sz="2500" b="1" dirty="0"/>
              <a:t>conceitual</a:t>
            </a:r>
            <a:r>
              <a:rPr lang="pt-PT" sz="2500" dirty="0"/>
              <a:t>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A palavra </a:t>
            </a:r>
            <a:r>
              <a:rPr lang="pt-PT" sz="2500" b="1" dirty="0"/>
              <a:t>conceitual </a:t>
            </a:r>
            <a:r>
              <a:rPr lang="pt-PT" sz="2500" dirty="0"/>
              <a:t>aparece aqui pois a transação distribuída é apenas interpretada, ou seja, é apenas simbólica no fluxo de execução entre os microsserviços, e não algo 100% concreto como uma transação em um banco de dados.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Uma transação em um banco de dados é o processo de execução de várias operações de leitura e escrita em um banco de dados que, ao seu fim, é concretizada de maneira atômica, ou seja, ou tudo é aplicado no banco de dados, ou todas as alterações são desfeitas a fim de realizar a consistência de dados, seguindo os conceitos do A.C.I.D.</a:t>
            </a:r>
            <a:endParaRPr lang="pt-BR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Transações Distribuídas</a:t>
            </a:r>
            <a:r>
              <a:rPr lang="pt-BR" dirty="0"/>
              <a:t> - </a:t>
            </a:r>
            <a:r>
              <a:rPr lang="pt-BR" sz="4400" dirty="0"/>
              <a:t>Conceito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79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PT" sz="2500" dirty="0"/>
              <a:t>Mas, em uma arquitetura de microsserviços, cada serviço participante possui seu próprio banco de dados, ou seja, cada chamada  a um microsserviço gera uma própria transação interna em suas bases.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O conceito de uma transação distribuída então é aplicada a um </a:t>
            </a:r>
            <a:r>
              <a:rPr lang="pt-PT" sz="2500" b="1" dirty="0"/>
              <a:t>contexto</a:t>
            </a:r>
            <a:r>
              <a:rPr lang="pt-PT" sz="2500" dirty="0"/>
              <a:t>, ou seja, um fluxo que é iniciado e que altera o estado dos microsserviços e que, embora não estejam na mesma transação atômica, pertencem ao mesmo contexto.</a:t>
            </a:r>
          </a:p>
          <a:p>
            <a:pPr algn="just">
              <a:spcBef>
                <a:spcPts val="0"/>
              </a:spcBef>
            </a:pPr>
            <a:endParaRPr lang="pt-PT" sz="2500" b="1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Caso um serviço esteja com uma informação e outro não, e pertençam ao mesmo contexto aplicado, então, temos uma inconsistência de dados.</a:t>
            </a:r>
            <a:endParaRPr lang="pt-BR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Transações Distribuídas</a:t>
            </a:r>
            <a:r>
              <a:rPr lang="pt-BR" dirty="0"/>
              <a:t> - </a:t>
            </a:r>
            <a:r>
              <a:rPr lang="pt-BR" sz="4400" dirty="0"/>
              <a:t>Conceito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7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1"/>
            <a:ext cx="10606083" cy="237158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600" dirty="0"/>
              <a:t>Imagine o seguinte cenário: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Um serviço de vendas (</a:t>
            </a:r>
            <a:r>
              <a:rPr lang="pt-PT" sz="1600" b="1" dirty="0"/>
              <a:t>Order Service</a:t>
            </a:r>
            <a:r>
              <a:rPr lang="pt-PT" sz="1600" dirty="0"/>
              <a:t>) recebe uma requisição de um novo pedido e persiste em seu banco de dados.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Order Service envia uma requisição ou evento para o serviço de pagamento (</a:t>
            </a:r>
            <a:r>
              <a:rPr lang="pt-PT" sz="1600" b="1" dirty="0"/>
              <a:t>Payment Service</a:t>
            </a:r>
            <a:r>
              <a:rPr lang="pt-PT" sz="1600" dirty="0"/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de pagamento tenta realizar o pagamento e persiste em sua base.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de pagamento envia uma requisição ou evento ao serviço de produtos (Product Service) para</a:t>
            </a:r>
            <a:r>
              <a:rPr lang="en-US" sz="1600" dirty="0"/>
              <a:t> </a:t>
            </a:r>
            <a:r>
              <a:rPr lang="en-US" sz="1600" dirty="0" err="1"/>
              <a:t>atualizar</a:t>
            </a:r>
            <a:r>
              <a:rPr lang="en-US" sz="1600" dirty="0"/>
              <a:t> o estoque.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600" dirty="0"/>
              <a:t>O </a:t>
            </a:r>
            <a:r>
              <a:rPr lang="en-US" sz="1600" dirty="0" err="1"/>
              <a:t>serviço</a:t>
            </a:r>
            <a:r>
              <a:rPr lang="en-US" sz="1600" dirty="0"/>
              <a:t> de </a:t>
            </a:r>
            <a:r>
              <a:rPr lang="en-US" sz="1600" dirty="0" err="1"/>
              <a:t>produtos</a:t>
            </a:r>
            <a:r>
              <a:rPr lang="en-US" sz="1600" dirty="0"/>
              <a:t> </a:t>
            </a:r>
            <a:r>
              <a:rPr lang="en-US" sz="1600" dirty="0" err="1"/>
              <a:t>atualiza</a:t>
            </a:r>
            <a:r>
              <a:rPr lang="en-US" sz="1600" dirty="0"/>
              <a:t> </a:t>
            </a:r>
            <a:r>
              <a:rPr lang="en-US" sz="1600" dirty="0" err="1"/>
              <a:t>corretamente</a:t>
            </a:r>
            <a:r>
              <a:rPr lang="en-US" sz="1600" dirty="0"/>
              <a:t> o estoque e o </a:t>
            </a:r>
            <a:r>
              <a:rPr lang="en-US" sz="1600" dirty="0" err="1"/>
              <a:t>fluxo</a:t>
            </a:r>
            <a:r>
              <a:rPr lang="en-US" sz="1600" dirty="0"/>
              <a:t> de </a:t>
            </a:r>
            <a:r>
              <a:rPr lang="en-US" sz="1600" dirty="0" err="1"/>
              <a:t>venda</a:t>
            </a:r>
            <a:r>
              <a:rPr lang="en-US" sz="1600" dirty="0"/>
              <a:t> é </a:t>
            </a:r>
            <a:r>
              <a:rPr lang="en-US" sz="1600" b="1" dirty="0" err="1"/>
              <a:t>finalizado</a:t>
            </a:r>
            <a:r>
              <a:rPr lang="en-US" sz="16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51E979D5-EF9C-3C7F-1D78-BA514058D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026" y="4499379"/>
            <a:ext cx="7875947" cy="2195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577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2"/>
            <a:ext cx="10606083" cy="19967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/>
              <a:t>Tudo que vimos ali foi o cenário positivo, num mundo de sonhos em que tudo dá certo! Agora, pense o seguinte: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Vamos supor que ocorra um </a:t>
            </a:r>
            <a:r>
              <a:rPr lang="pt-BR" sz="1600" b="1" dirty="0"/>
              <a:t>erro</a:t>
            </a:r>
            <a:r>
              <a:rPr lang="pt-BR" sz="1600" dirty="0"/>
              <a:t> na tentativa de atualização de estoque, seja por um bug no código, seja por uma falha na requisição HTTP, </a:t>
            </a:r>
            <a:r>
              <a:rPr lang="pt-BR" sz="1600" dirty="0" err="1"/>
              <a:t>message</a:t>
            </a:r>
            <a:r>
              <a:rPr lang="pt-BR" sz="1600" dirty="0"/>
              <a:t> broker indisponível, entre outros.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Nosso fluxo não foi concluído, temos um pedido aberto, temos uma tentativa de pagamento realizada, mas o estoque está incorreto, ou seja, temos </a:t>
            </a:r>
            <a:r>
              <a:rPr lang="pt-BR" sz="1600" b="1" dirty="0"/>
              <a:t>dados inconsistentes</a:t>
            </a:r>
            <a:r>
              <a:rPr lang="pt-BR" sz="16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É possível criar fluxos para realizar o cancelamento do pagamento, mas e se tivermos </a:t>
            </a:r>
            <a:r>
              <a:rPr lang="pt-BR" sz="1600" b="1" dirty="0"/>
              <a:t>várias transações </a:t>
            </a:r>
            <a:r>
              <a:rPr lang="pt-BR" sz="1600" dirty="0"/>
              <a:t>anteriores?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890577B-7851-DC35-551E-9A2B83684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149" y="3955999"/>
            <a:ext cx="6243697" cy="2701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3C4C5E5-3F6B-2CF7-DDB4-EF42797048E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61270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2"/>
            <a:ext cx="10818940" cy="199671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Qual seria a estratégia necessária para </a:t>
            </a:r>
            <a:r>
              <a:rPr lang="pt-BR" sz="1600" b="1" dirty="0"/>
              <a:t>desfazer todo o fluxo </a:t>
            </a:r>
            <a:r>
              <a:rPr lang="pt-BR" sz="1600" dirty="0"/>
              <a:t>e evitar dados inconsistentes?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Como garantir que uma </a:t>
            </a:r>
            <a:r>
              <a:rPr lang="pt-BR" sz="1600" b="1" dirty="0"/>
              <a:t>transação será sempre atômica</a:t>
            </a:r>
            <a:r>
              <a:rPr lang="pt-BR" sz="1600" dirty="0"/>
              <a:t>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Além de garantir atomicidade, como manter </a:t>
            </a:r>
            <a:r>
              <a:rPr lang="pt-BR" sz="1600" b="1" dirty="0"/>
              <a:t>escalável </a:t>
            </a:r>
            <a:r>
              <a:rPr lang="pt-BR" sz="1600" dirty="0"/>
              <a:t>em uma arquitetura composta por vários serviços, </a:t>
            </a:r>
            <a:r>
              <a:rPr lang="pt-BR" sz="1600" b="1" dirty="0"/>
              <a:t>sem utilização de</a:t>
            </a:r>
            <a:r>
              <a:rPr lang="pt-BR" sz="1600" dirty="0"/>
              <a:t> </a:t>
            </a:r>
            <a:r>
              <a:rPr lang="pt-BR" sz="1600" b="1" dirty="0"/>
              <a:t>2PC (</a:t>
            </a:r>
            <a:r>
              <a:rPr lang="pt-BR" sz="1600" b="1" dirty="0" err="1"/>
              <a:t>Two-Phase</a:t>
            </a:r>
            <a:r>
              <a:rPr lang="pt-BR" sz="1600" b="1" dirty="0"/>
              <a:t> </a:t>
            </a:r>
            <a:r>
              <a:rPr lang="pt-BR" sz="1600" b="1" dirty="0" err="1"/>
              <a:t>Commit</a:t>
            </a:r>
            <a:r>
              <a:rPr lang="pt-BR" sz="1600" b="1" dirty="0"/>
              <a:t> </a:t>
            </a:r>
            <a:r>
              <a:rPr lang="pt-BR" sz="1600" b="1" dirty="0" err="1"/>
              <a:t>Protocol</a:t>
            </a:r>
            <a:r>
              <a:rPr lang="pt-BR" sz="1600" b="1" dirty="0"/>
              <a:t>)</a:t>
            </a:r>
            <a:r>
              <a:rPr lang="pt-BR" sz="1600" dirty="0"/>
              <a:t> em seu fluxo?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Para quê ter todo esse trabalho? O que dados inconsistentes podem </a:t>
            </a:r>
            <a:r>
              <a:rPr lang="pt-BR" sz="1600" b="1" dirty="0"/>
              <a:t>influenciar ou impactar </a:t>
            </a:r>
            <a:r>
              <a:rPr lang="pt-BR" sz="1600" dirty="0"/>
              <a:t>no dia-a-dia de gestores e desenvolvedores?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67F9AF1B-3EE6-182A-3238-011337E0F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123" y="3582103"/>
            <a:ext cx="5037133" cy="3160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403122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70" y="2356221"/>
            <a:ext cx="10818940" cy="1599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padrões</a:t>
            </a:r>
            <a:r>
              <a:rPr lang="en-US" sz="2000" dirty="0"/>
              <a:t> de </a:t>
            </a:r>
            <a:r>
              <a:rPr lang="en-US" sz="2000" dirty="0" err="1"/>
              <a:t>arquitetura</a:t>
            </a:r>
            <a:r>
              <a:rPr lang="en-US" sz="2000" dirty="0"/>
              <a:t> de </a:t>
            </a:r>
            <a:r>
              <a:rPr lang="en-US" sz="2000" dirty="0" err="1"/>
              <a:t>microsserviços</a:t>
            </a:r>
            <a:r>
              <a:rPr lang="en-US" sz="2000" dirty="0"/>
              <a:t> que </a:t>
            </a:r>
            <a:r>
              <a:rPr lang="en-US" sz="2000" dirty="0" err="1"/>
              <a:t>podem</a:t>
            </a:r>
            <a:r>
              <a:rPr lang="en-US" sz="2000" dirty="0"/>
              <a:t> ser </a:t>
            </a:r>
            <a:r>
              <a:rPr lang="en-US" sz="2000" dirty="0" err="1"/>
              <a:t>implementados</a:t>
            </a:r>
            <a:r>
              <a:rPr lang="en-US" sz="2000" dirty="0"/>
              <a:t> para </a:t>
            </a:r>
            <a:r>
              <a:rPr lang="en-US" sz="2000" dirty="0" err="1"/>
              <a:t>evitar</a:t>
            </a:r>
            <a:r>
              <a:rPr lang="en-US" sz="2000" dirty="0"/>
              <a:t> </a:t>
            </a:r>
            <a:r>
              <a:rPr lang="en-US" sz="2000" dirty="0" err="1"/>
              <a:t>problemas</a:t>
            </a:r>
            <a:r>
              <a:rPr lang="en-US" sz="2000" dirty="0"/>
              <a:t> de dados </a:t>
            </a:r>
            <a:r>
              <a:rPr lang="en-US" sz="2000" dirty="0" err="1"/>
              <a:t>inconsistentes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transações</a:t>
            </a:r>
            <a:r>
              <a:rPr lang="en-US" sz="2000" dirty="0"/>
              <a:t> </a:t>
            </a:r>
            <a:r>
              <a:rPr lang="en-US" sz="2000" dirty="0" err="1"/>
              <a:t>distribuídas</a:t>
            </a:r>
            <a:r>
              <a:rPr lang="en-US" sz="2000" dirty="0"/>
              <a:t>, </a:t>
            </a:r>
            <a:r>
              <a:rPr lang="en-US" sz="2000" dirty="0" err="1"/>
              <a:t>iremos</a:t>
            </a:r>
            <a:r>
              <a:rPr lang="en-US" sz="2000" dirty="0"/>
              <a:t> </a:t>
            </a:r>
            <a:r>
              <a:rPr lang="en-US" sz="2000" dirty="0" err="1"/>
              <a:t>falar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3 deles: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Padrão</a:t>
            </a:r>
            <a:r>
              <a:rPr lang="en-US" sz="2000" b="1" dirty="0"/>
              <a:t> Saga </a:t>
            </a:r>
            <a:r>
              <a:rPr lang="en-US" sz="2000" b="1" dirty="0" err="1"/>
              <a:t>Orquestrado</a:t>
            </a:r>
            <a:r>
              <a:rPr lang="en-US" sz="2000" b="1" dirty="0"/>
              <a:t>                </a:t>
            </a:r>
            <a:r>
              <a:rPr lang="en-US" sz="2000" b="1" dirty="0" err="1"/>
              <a:t>Padrão</a:t>
            </a:r>
            <a:r>
              <a:rPr lang="en-US" sz="2000" b="1" dirty="0"/>
              <a:t> Saga </a:t>
            </a:r>
            <a:r>
              <a:rPr lang="en-US" sz="2000" b="1" dirty="0" err="1"/>
              <a:t>Coreografado</a:t>
            </a:r>
            <a:r>
              <a:rPr lang="en-US" sz="2000" b="1" dirty="0"/>
              <a:t>                                    </a:t>
            </a:r>
            <a:r>
              <a:rPr lang="en-US" sz="2000" b="1" dirty="0" err="1"/>
              <a:t>Padrão</a:t>
            </a:r>
            <a:r>
              <a:rPr lang="en-US" sz="2000" b="1" dirty="0"/>
              <a:t> Outbox</a:t>
            </a:r>
            <a:endParaRPr lang="en-US" sz="20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Diferentes formas de tratar</a:t>
            </a:r>
          </a:p>
        </p:txBody>
      </p:sp>
      <p:pic>
        <p:nvPicPr>
          <p:cNvPr id="7" name="Imagem 6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B8690B30-C354-BD3A-30D6-3E84F2C10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26" y="3955998"/>
            <a:ext cx="7409381" cy="26280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D9F6115E-0DDD-0A89-4AB0-4FAA4304F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200" y="4031932"/>
            <a:ext cx="3961834" cy="247614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9334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1" y="22840"/>
            <a:ext cx="1733100" cy="13496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1879272" y="294307"/>
            <a:ext cx="9611688" cy="71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O problema do 2PC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DA58BB-6944-A962-8C03-5EFFC7B4842D}"/>
              </a:ext>
            </a:extLst>
          </p:cNvPr>
          <p:cNvSpPr txBox="1"/>
          <p:nvPr/>
        </p:nvSpPr>
        <p:spPr>
          <a:xfrm>
            <a:off x="396240" y="1457391"/>
            <a:ext cx="117043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 2PC, </a:t>
            </a:r>
            <a:r>
              <a:rPr lang="en-US" sz="1800" dirty="0" err="1"/>
              <a:t>ou</a:t>
            </a:r>
            <a:r>
              <a:rPr lang="en-US" sz="1800" dirty="0"/>
              <a:t> Two-Phase Commit Protocol, </a:t>
            </a:r>
            <a:r>
              <a:rPr lang="en-US" sz="1800" dirty="0" err="1"/>
              <a:t>como</a:t>
            </a:r>
            <a:r>
              <a:rPr lang="en-US" sz="1800" dirty="0"/>
              <a:t> o </a:t>
            </a:r>
            <a:r>
              <a:rPr lang="en-US" sz="1800" dirty="0" err="1"/>
              <a:t>próprio</a:t>
            </a:r>
            <a:r>
              <a:rPr lang="en-US" sz="1800" dirty="0"/>
              <a:t> </a:t>
            </a:r>
            <a:r>
              <a:rPr lang="en-US" sz="1800" dirty="0" err="1"/>
              <a:t>nome</a:t>
            </a:r>
            <a:r>
              <a:rPr lang="en-US" sz="1800" dirty="0"/>
              <a:t> </a:t>
            </a:r>
            <a:r>
              <a:rPr lang="en-US" sz="1800" dirty="0" err="1"/>
              <a:t>diz</a:t>
            </a:r>
            <a:r>
              <a:rPr lang="en-US" sz="1800" dirty="0"/>
              <a:t>, é um </a:t>
            </a:r>
            <a:r>
              <a:rPr lang="en-US" sz="1800" b="1" dirty="0" err="1"/>
              <a:t>protocolo</a:t>
            </a:r>
            <a:r>
              <a:rPr lang="en-US" sz="1800" b="1" dirty="0"/>
              <a:t> </a:t>
            </a:r>
            <a:r>
              <a:rPr lang="en-US" sz="1800" b="1" dirty="0" err="1"/>
              <a:t>atômico</a:t>
            </a:r>
            <a:r>
              <a:rPr lang="en-US" sz="1800" dirty="0"/>
              <a:t>,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seja</a:t>
            </a:r>
            <a:r>
              <a:rPr lang="pt-BR" sz="1800" dirty="0"/>
              <a:t>, elabora uma</a:t>
            </a:r>
            <a:r>
              <a:rPr lang="en-US" sz="1800" b="1" dirty="0"/>
              <a:t> </a:t>
            </a:r>
            <a:r>
              <a:rPr lang="en-US" sz="1800" dirty="0" err="1"/>
              <a:t>estratégia</a:t>
            </a:r>
            <a:r>
              <a:rPr lang="en-US" sz="1800" dirty="0"/>
              <a:t> para </a:t>
            </a:r>
            <a:r>
              <a:rPr lang="en-US" sz="1800" dirty="0" err="1"/>
              <a:t>realizar</a:t>
            </a:r>
            <a:r>
              <a:rPr lang="en-US" sz="1800" dirty="0"/>
              <a:t> um </a:t>
            </a:r>
            <a:r>
              <a:rPr lang="en-US" sz="1800" b="1" dirty="0"/>
              <a:t>commit </a:t>
            </a:r>
            <a:r>
              <a:rPr lang="en-US" sz="1800" b="1" dirty="0" err="1"/>
              <a:t>em</a:t>
            </a:r>
            <a:r>
              <a:rPr lang="en-US" sz="1800" b="1" dirty="0"/>
              <a:t> duas </a:t>
            </a:r>
            <a:r>
              <a:rPr lang="en-US" sz="1800" b="1" dirty="0" err="1"/>
              <a:t>etapas</a:t>
            </a:r>
            <a:r>
              <a:rPr lang="en-US" sz="1800" b="1" dirty="0"/>
              <a:t> </a:t>
            </a:r>
            <a:r>
              <a:rPr lang="en-US" sz="1800" b="1" dirty="0" err="1"/>
              <a:t>em</a:t>
            </a:r>
            <a:r>
              <a:rPr lang="en-US" sz="1800" b="1" dirty="0"/>
              <a:t> </a:t>
            </a:r>
            <a:r>
              <a:rPr lang="en-US" sz="1800" b="1" dirty="0" err="1"/>
              <a:t>uma</a:t>
            </a:r>
            <a:r>
              <a:rPr lang="en-US" sz="1800" b="1" dirty="0"/>
              <a:t> </a:t>
            </a:r>
            <a:r>
              <a:rPr lang="en-US" sz="1800" b="1" dirty="0" err="1"/>
              <a:t>transação</a:t>
            </a:r>
            <a:r>
              <a:rPr lang="en-US" sz="1800" b="1" dirty="0"/>
              <a:t> </a:t>
            </a:r>
            <a:r>
              <a:rPr lang="en-US" sz="1800" b="1" dirty="0" err="1"/>
              <a:t>distribuída</a:t>
            </a:r>
            <a:r>
              <a:rPr lang="en-US" sz="1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Geralmente</a:t>
            </a:r>
            <a:r>
              <a:rPr lang="en-US" sz="1800" dirty="0"/>
              <a:t> </a:t>
            </a:r>
            <a:r>
              <a:rPr lang="en-US" sz="1800" dirty="0" err="1"/>
              <a:t>funciona</a:t>
            </a:r>
            <a:r>
              <a:rPr lang="en-US" sz="1800" dirty="0"/>
              <a:t> de </a:t>
            </a:r>
            <a:r>
              <a:rPr lang="en-US" sz="1800" b="1" dirty="0" err="1"/>
              <a:t>maneira</a:t>
            </a:r>
            <a:r>
              <a:rPr lang="en-US" sz="1800" b="1" dirty="0"/>
              <a:t> </a:t>
            </a:r>
            <a:r>
              <a:rPr lang="en-US" sz="1800" b="1" dirty="0" err="1"/>
              <a:t>síncrona</a:t>
            </a:r>
            <a:r>
              <a:rPr lang="en-US" sz="1800" dirty="0"/>
              <a:t>, com </a:t>
            </a:r>
            <a:r>
              <a:rPr lang="en-US" sz="1800" dirty="0" err="1"/>
              <a:t>requisições</a:t>
            </a:r>
            <a:r>
              <a:rPr lang="en-US" sz="1800" dirty="0"/>
              <a:t> HTTP, a </a:t>
            </a:r>
            <a:r>
              <a:rPr lang="en-US" sz="1800" dirty="0" err="1"/>
              <a:t>estratégia</a:t>
            </a:r>
            <a:r>
              <a:rPr lang="en-US" sz="1800" dirty="0"/>
              <a:t> </a:t>
            </a:r>
            <a:r>
              <a:rPr lang="en-US" sz="1800" dirty="0" err="1"/>
              <a:t>consiste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iniciar</a:t>
            </a:r>
            <a:r>
              <a:rPr lang="en-US" sz="1800" dirty="0"/>
              <a:t> um </a:t>
            </a:r>
            <a:r>
              <a:rPr lang="en-US" sz="1800" dirty="0" err="1"/>
              <a:t>fluxo</a:t>
            </a:r>
            <a:r>
              <a:rPr lang="en-US" sz="1800" dirty="0"/>
              <a:t>, </a:t>
            </a:r>
            <a:r>
              <a:rPr lang="en-US" sz="1800" dirty="0" err="1"/>
              <a:t>realizar</a:t>
            </a:r>
            <a:r>
              <a:rPr lang="en-US" sz="1800" dirty="0"/>
              <a:t> </a:t>
            </a:r>
            <a:r>
              <a:rPr lang="en-US" sz="1800" dirty="0" err="1"/>
              <a:t>requisições</a:t>
            </a:r>
            <a:r>
              <a:rPr lang="en-US" sz="1800" dirty="0"/>
              <a:t> HTTP para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serviços</a:t>
            </a:r>
            <a:r>
              <a:rPr lang="en-US" sz="1800" dirty="0"/>
              <a:t> </a:t>
            </a:r>
            <a:r>
              <a:rPr lang="en-US" sz="1800" dirty="0" err="1"/>
              <a:t>envolvidos</a:t>
            </a:r>
            <a:r>
              <a:rPr lang="en-US" sz="1800" dirty="0"/>
              <a:t> para </a:t>
            </a:r>
            <a:r>
              <a:rPr lang="en-US" sz="1800" b="1" dirty="0" err="1"/>
              <a:t>validar</a:t>
            </a:r>
            <a:r>
              <a:rPr lang="en-US" sz="1800" dirty="0"/>
              <a:t> se o </a:t>
            </a:r>
            <a:r>
              <a:rPr lang="en-US" sz="1800" dirty="0" err="1"/>
              <a:t>serviço</a:t>
            </a:r>
            <a:r>
              <a:rPr lang="en-US" sz="1800" dirty="0"/>
              <a:t> </a:t>
            </a:r>
            <a:r>
              <a:rPr lang="en-US" sz="1800" dirty="0" err="1"/>
              <a:t>tem</a:t>
            </a:r>
            <a:r>
              <a:rPr lang="en-US" sz="1800" dirty="0"/>
              <a:t> o </a:t>
            </a:r>
            <a:r>
              <a:rPr lang="en-US" sz="1800" dirty="0" err="1"/>
              <a:t>necessário</a:t>
            </a:r>
            <a:r>
              <a:rPr lang="en-US" sz="1800" dirty="0"/>
              <a:t> para </a:t>
            </a:r>
            <a:r>
              <a:rPr lang="en-US" sz="1800" dirty="0" err="1"/>
              <a:t>persistir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informação</a:t>
            </a:r>
            <a:r>
              <a:rPr lang="en-US" sz="1800" dirty="0"/>
              <a:t> (</a:t>
            </a:r>
            <a:r>
              <a:rPr lang="en-US" sz="1800" b="1" dirty="0" err="1"/>
              <a:t>fase</a:t>
            </a:r>
            <a:r>
              <a:rPr lang="en-US" sz="1800" b="1" dirty="0"/>
              <a:t> 1</a:t>
            </a:r>
            <a:r>
              <a:rPr lang="en-US" sz="1800" dirty="0"/>
              <a:t>), e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seguida</a:t>
            </a:r>
            <a:r>
              <a:rPr lang="en-US" sz="1800" dirty="0"/>
              <a:t>, </a:t>
            </a:r>
            <a:r>
              <a:rPr lang="en-US" sz="1800" dirty="0" err="1"/>
              <a:t>realizar</a:t>
            </a:r>
            <a:r>
              <a:rPr lang="en-US" sz="1800" dirty="0"/>
              <a:t> </a:t>
            </a:r>
            <a:r>
              <a:rPr lang="en-US" sz="1800" dirty="0" err="1"/>
              <a:t>outra</a:t>
            </a:r>
            <a:r>
              <a:rPr lang="en-US" sz="1800" dirty="0"/>
              <a:t> </a:t>
            </a:r>
            <a:r>
              <a:rPr lang="en-US" sz="1800" dirty="0" err="1"/>
              <a:t>requisição</a:t>
            </a:r>
            <a:r>
              <a:rPr lang="en-US" sz="1800" dirty="0"/>
              <a:t> para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serviço</a:t>
            </a:r>
            <a:r>
              <a:rPr lang="en-US" sz="1800" dirty="0"/>
              <a:t>, </a:t>
            </a:r>
            <a:r>
              <a:rPr lang="en-US" sz="1800" b="1" dirty="0" err="1"/>
              <a:t>persistindo</a:t>
            </a:r>
            <a:r>
              <a:rPr lang="en-US" sz="1800" dirty="0"/>
              <a:t> a </a:t>
            </a:r>
            <a:r>
              <a:rPr lang="en-US" sz="1800" dirty="0" err="1"/>
              <a:t>informação</a:t>
            </a:r>
            <a:r>
              <a:rPr lang="en-US" sz="1800" dirty="0"/>
              <a:t> </a:t>
            </a:r>
            <a:r>
              <a:rPr lang="en-US" sz="1800" dirty="0" err="1"/>
              <a:t>desejada</a:t>
            </a:r>
            <a:r>
              <a:rPr lang="en-US" sz="1800" dirty="0"/>
              <a:t> (</a:t>
            </a:r>
            <a:r>
              <a:rPr lang="en-US" sz="1800" b="1" dirty="0" err="1"/>
              <a:t>fase</a:t>
            </a:r>
            <a:r>
              <a:rPr lang="en-US" sz="1800" b="1" dirty="0"/>
              <a:t> 2</a:t>
            </a:r>
            <a:r>
              <a:rPr lang="en-US" sz="1800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 </a:t>
            </a:r>
            <a:r>
              <a:rPr lang="en-US" sz="1800" dirty="0" err="1"/>
              <a:t>problema</a:t>
            </a:r>
            <a:r>
              <a:rPr lang="en-US" sz="1800" dirty="0"/>
              <a:t> dessa </a:t>
            </a:r>
            <a:r>
              <a:rPr lang="en-US" sz="1800" dirty="0" err="1"/>
              <a:t>estratégia</a:t>
            </a:r>
            <a:r>
              <a:rPr lang="en-US" sz="1800" dirty="0"/>
              <a:t> é que,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b="1" dirty="0" err="1"/>
              <a:t>qualquer</a:t>
            </a:r>
            <a:r>
              <a:rPr lang="en-US" sz="1800" b="1" dirty="0"/>
              <a:t> </a:t>
            </a:r>
            <a:r>
              <a:rPr lang="en-US" sz="1800" b="1" dirty="0" err="1"/>
              <a:t>cenário</a:t>
            </a:r>
            <a:r>
              <a:rPr lang="en-US" sz="1800" b="1" dirty="0"/>
              <a:t> de </a:t>
            </a:r>
            <a:r>
              <a:rPr lang="en-US" sz="1800" b="1" dirty="0" err="1"/>
              <a:t>falha</a:t>
            </a:r>
            <a:r>
              <a:rPr lang="en-US" sz="1800" dirty="0"/>
              <a:t>,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b="1" dirty="0"/>
              <a:t>dados </a:t>
            </a:r>
            <a:r>
              <a:rPr lang="en-US" sz="1800" b="1" dirty="0" err="1"/>
              <a:t>ficam</a:t>
            </a:r>
            <a:r>
              <a:rPr lang="en-US" sz="1800" b="1" dirty="0"/>
              <a:t> </a:t>
            </a:r>
            <a:r>
              <a:rPr lang="en-US" sz="1800" b="1" dirty="0" err="1"/>
              <a:t>inconsistentes</a:t>
            </a:r>
            <a:r>
              <a:rPr lang="en-US" sz="1800" dirty="0"/>
              <a:t>.</a:t>
            </a: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4A5715CE-052D-3941-B73B-B1488760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40" y="3843966"/>
            <a:ext cx="7040498" cy="2719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 descr="Diagrama&#10;&#10;Descrição gerada automaticamente">
            <a:extLst>
              <a:ext uri="{FF2B5EF4-FFF2-40B4-BE49-F238E27FC236}">
                <a16:creationId xmlns:a16="http://schemas.microsoft.com/office/drawing/2014/main" id="{0937122B-5F33-44E0-C1EE-56A7A25C7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519" y="3843966"/>
            <a:ext cx="3573747" cy="2719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00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8937523" cy="1232465"/>
          </a:xfrm>
        </p:spPr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EF24F4B-C47B-E8EC-0B2D-715036470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956" y="1330500"/>
            <a:ext cx="8396747" cy="5316106"/>
          </a:xfrm>
        </p:spPr>
        <p:txBody>
          <a:bodyPr>
            <a:normAutofit fontScale="77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Prazer, meu nome é Victor Hugo Negrisoli!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Formado em Ciência da Computação pelo Centro Universitário Filadélfia (</a:t>
            </a:r>
            <a:r>
              <a:rPr lang="pt-BR" dirty="0" err="1"/>
              <a:t>UniFil</a:t>
            </a:r>
            <a:r>
              <a:rPr lang="pt-BR" dirty="0"/>
              <a:t> – Londrina, PR) e </a:t>
            </a:r>
            <a:r>
              <a:rPr lang="pt-BR" dirty="0" err="1"/>
              <a:t>Pós-Gaduado</a:t>
            </a:r>
            <a:r>
              <a:rPr lang="pt-BR" dirty="0"/>
              <a:t> em Ciência de Dados &amp; Big Data na PUC-MG.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Aprox. 7 anos de atuação no mercado de tecnologia.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Instrutor aqui na </a:t>
            </a:r>
            <a:r>
              <a:rPr lang="pt-BR" dirty="0" err="1"/>
              <a:t>Udemy</a:t>
            </a:r>
            <a:r>
              <a:rPr lang="pt-BR" dirty="0"/>
              <a:t>, com 3 cursos publicados, e dono do canal Comics &amp; </a:t>
            </a:r>
            <a:r>
              <a:rPr lang="pt-BR" dirty="0" err="1"/>
              <a:t>Code</a:t>
            </a:r>
            <a:r>
              <a:rPr lang="pt-BR" dirty="0"/>
              <a:t>, que tem conteúdos sobre programação e quadrinhos.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Atualmente sou </a:t>
            </a:r>
            <a:r>
              <a:rPr lang="pt-BR" b="1" dirty="0"/>
              <a:t>Desenvolvedor Back-</a:t>
            </a:r>
            <a:r>
              <a:rPr lang="pt-BR" b="1" dirty="0" err="1"/>
              <a:t>End</a:t>
            </a:r>
            <a:r>
              <a:rPr lang="pt-BR" b="1" dirty="0"/>
              <a:t> Especialista </a:t>
            </a:r>
            <a:r>
              <a:rPr lang="pt-BR" dirty="0"/>
              <a:t>e trabalho com tecnologias </a:t>
            </a:r>
            <a:r>
              <a:rPr lang="pt-BR" b="1" dirty="0"/>
              <a:t>Java | Spring </a:t>
            </a:r>
            <a:r>
              <a:rPr lang="pt-BR" dirty="0"/>
              <a:t>e com tecnologias </a:t>
            </a:r>
            <a:r>
              <a:rPr lang="pt-BR" b="1" dirty="0"/>
              <a:t>Node.js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Atuo principalmente com desenvolvimento de </a:t>
            </a:r>
            <a:r>
              <a:rPr lang="pt-BR" b="1" dirty="0"/>
              <a:t>APIs</a:t>
            </a:r>
            <a:r>
              <a:rPr lang="pt-BR" dirty="0"/>
              <a:t> e </a:t>
            </a:r>
            <a:r>
              <a:rPr lang="pt-BR" b="1" dirty="0"/>
              <a:t>arquitetura de </a:t>
            </a:r>
            <a:r>
              <a:rPr lang="pt-BR" b="1" dirty="0" err="1"/>
              <a:t>microsserviços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Redes sociais: </a:t>
            </a:r>
            <a:r>
              <a:rPr lang="pt-BR" dirty="0">
                <a:hlinkClick r:id="rId3"/>
              </a:rPr>
              <a:t>LinkedIn</a:t>
            </a:r>
            <a:r>
              <a:rPr lang="pt-BR" dirty="0"/>
              <a:t>, </a:t>
            </a:r>
            <a:r>
              <a:rPr lang="pt-BR" dirty="0">
                <a:hlinkClick r:id="rId4"/>
              </a:rPr>
              <a:t>GitHub</a:t>
            </a:r>
            <a:r>
              <a:rPr lang="pt-BR" dirty="0"/>
              <a:t>, </a:t>
            </a:r>
            <a:r>
              <a:rPr lang="pt-BR" dirty="0">
                <a:hlinkClick r:id="rId5"/>
              </a:rPr>
              <a:t>Gmail</a:t>
            </a:r>
            <a:r>
              <a:rPr lang="pt-BR" dirty="0"/>
              <a:t>.</a:t>
            </a:r>
          </a:p>
        </p:txBody>
      </p:sp>
      <p:pic>
        <p:nvPicPr>
          <p:cNvPr id="11" name="Imagem 10" descr="Pessoa sorrindo com óculos de grau&#10;&#10;Descrição gerada automaticamente">
            <a:extLst>
              <a:ext uri="{FF2B5EF4-FFF2-40B4-BE49-F238E27FC236}">
                <a16:creationId xmlns:a16="http://schemas.microsoft.com/office/drawing/2014/main" id="{27B6757A-7391-273D-3FA3-D879776A2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561" y="919331"/>
            <a:ext cx="2509669" cy="25096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Imagem 3" descr="Texto, Padrão do plano de fundo&#10;&#10;Descrição gerada automaticamente">
            <a:extLst>
              <a:ext uri="{FF2B5EF4-FFF2-40B4-BE49-F238E27FC236}">
                <a16:creationId xmlns:a16="http://schemas.microsoft.com/office/drawing/2014/main" id="{8F7C5CA6-6654-D9FE-BECB-772C46BD05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446" y="3770400"/>
            <a:ext cx="2812152" cy="1808978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13769FF8-CA49-A191-ED97-DBE0983F82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84" y="5737630"/>
            <a:ext cx="2434077" cy="90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93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5962CAE0-8812-78DB-1C89-578A76FE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04" y="1096720"/>
            <a:ext cx="8758851" cy="52633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Saga Orquestrado e Coreografado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Conceitos, 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241895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10508382" cy="462116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É um </a:t>
            </a:r>
            <a:r>
              <a:rPr lang="en-US" sz="2000" dirty="0" err="1"/>
              <a:t>padrão</a:t>
            </a:r>
            <a:r>
              <a:rPr lang="en-US" sz="2000" dirty="0"/>
              <a:t> que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objetivo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a </a:t>
            </a:r>
            <a:r>
              <a:rPr lang="en-US" sz="2000" dirty="0" err="1"/>
              <a:t>execução</a:t>
            </a:r>
            <a:r>
              <a:rPr lang="en-US" sz="2000" dirty="0"/>
              <a:t> de </a:t>
            </a:r>
            <a:r>
              <a:rPr lang="en-US" sz="2000" dirty="0" err="1"/>
              <a:t>sucesso</a:t>
            </a:r>
            <a:r>
              <a:rPr lang="en-US" sz="2000" dirty="0"/>
              <a:t> de um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transações</a:t>
            </a:r>
            <a:r>
              <a:rPr lang="en-US" sz="2000" dirty="0"/>
              <a:t>, e </a:t>
            </a:r>
            <a:r>
              <a:rPr lang="en-US" sz="2000" dirty="0" err="1"/>
              <a:t>também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que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dirty="0" err="1"/>
              <a:t>falha</a:t>
            </a:r>
            <a:r>
              <a:rPr lang="en-US" sz="2000" dirty="0"/>
              <a:t>, </a:t>
            </a:r>
            <a:r>
              <a:rPr lang="en-US" sz="2000" dirty="0" err="1"/>
              <a:t>todas</a:t>
            </a:r>
            <a:r>
              <a:rPr lang="en-US" sz="2000" dirty="0"/>
              <a:t> as </a:t>
            </a:r>
            <a:r>
              <a:rPr lang="en-US" sz="2000" dirty="0" err="1"/>
              <a:t>alterações</a:t>
            </a:r>
            <a:r>
              <a:rPr lang="en-US" sz="2000" dirty="0"/>
              <a:t> </a:t>
            </a:r>
            <a:r>
              <a:rPr lang="en-US" sz="2000" dirty="0" err="1"/>
              <a:t>sejam</a:t>
            </a:r>
            <a:r>
              <a:rPr lang="en-US" sz="2000" dirty="0"/>
              <a:t> </a:t>
            </a:r>
            <a:r>
              <a:rPr lang="en-US" sz="2000" dirty="0" err="1"/>
              <a:t>desfeitas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sequência</a:t>
            </a:r>
            <a:r>
              <a:rPr lang="en-US" sz="2000" dirty="0"/>
              <a:t> que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realizadas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dois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implementação</a:t>
            </a:r>
            <a:r>
              <a:rPr lang="en-US" sz="2000" dirty="0"/>
              <a:t> do </a:t>
            </a:r>
            <a:r>
              <a:rPr lang="en-US" sz="2000" dirty="0" err="1"/>
              <a:t>padrão</a:t>
            </a:r>
            <a:r>
              <a:rPr lang="en-US" sz="2000" dirty="0"/>
              <a:t> saga, </a:t>
            </a:r>
            <a:r>
              <a:rPr lang="en-US" sz="2000" b="1" dirty="0" err="1"/>
              <a:t>Orquestrado</a:t>
            </a:r>
            <a:r>
              <a:rPr lang="en-US" sz="2000" dirty="0"/>
              <a:t> e </a:t>
            </a:r>
            <a:r>
              <a:rPr lang="en-US" sz="2000" b="1" dirty="0" err="1"/>
              <a:t>Coreografado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- Conceitos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33C047C4-0658-9E17-435F-E164B6EE7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53" y="3929276"/>
            <a:ext cx="6329034" cy="2494201"/>
          </a:xfrm>
          <a:prstGeom prst="rect">
            <a:avLst/>
          </a:prstGeom>
        </p:spPr>
      </p:pic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F42E4C59-EA96-CEF2-000C-38BE3B9C8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78" y="3859826"/>
            <a:ext cx="4286277" cy="25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5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778" y="2540345"/>
            <a:ext cx="9984659" cy="2748044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Demanda</a:t>
            </a:r>
            <a:r>
              <a:rPr lang="en-US" sz="3000" dirty="0"/>
              <a:t> </a:t>
            </a:r>
            <a:r>
              <a:rPr lang="en-US" sz="3000" dirty="0" err="1"/>
              <a:t>complexidade</a:t>
            </a:r>
            <a:r>
              <a:rPr lang="en-US" sz="3000" dirty="0"/>
              <a:t> de </a:t>
            </a:r>
            <a:r>
              <a:rPr lang="en-US" sz="3000" dirty="0" err="1"/>
              <a:t>implementação</a:t>
            </a:r>
            <a:r>
              <a:rPr lang="en-US" sz="3000" dirty="0"/>
              <a:t>, </a:t>
            </a:r>
            <a:r>
              <a:rPr lang="en-US" sz="3000" dirty="0" err="1"/>
              <a:t>porém</a:t>
            </a:r>
            <a:r>
              <a:rPr lang="en-US" sz="3000" dirty="0"/>
              <a:t>, resolve </a:t>
            </a:r>
            <a:r>
              <a:rPr lang="en-US" sz="3000" dirty="0" err="1"/>
              <a:t>problemas</a:t>
            </a:r>
            <a:r>
              <a:rPr lang="en-US" sz="3000" dirty="0"/>
              <a:t> de </a:t>
            </a:r>
            <a:r>
              <a:rPr lang="en-US" sz="3000" dirty="0" err="1"/>
              <a:t>inconsistência</a:t>
            </a:r>
            <a:r>
              <a:rPr lang="en-US" sz="3000" dirty="0"/>
              <a:t> de dados entre </a:t>
            </a:r>
            <a:r>
              <a:rPr lang="en-US" sz="3000" dirty="0" err="1"/>
              <a:t>serviços</a:t>
            </a:r>
            <a:r>
              <a:rPr 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Não</a:t>
            </a:r>
            <a:r>
              <a:rPr lang="en-US" sz="3000" dirty="0"/>
              <a:t> </a:t>
            </a:r>
            <a:r>
              <a:rPr lang="en-US" sz="3000" dirty="0" err="1"/>
              <a:t>utiliza</a:t>
            </a:r>
            <a:r>
              <a:rPr lang="en-US" sz="3000" dirty="0"/>
              <a:t> </a:t>
            </a:r>
            <a:r>
              <a:rPr lang="en-US" sz="3000" dirty="0" err="1"/>
              <a:t>estratégia</a:t>
            </a:r>
            <a:r>
              <a:rPr lang="en-US" sz="3000" dirty="0"/>
              <a:t> de 2PC (Two-Phase Commit Protocol) e </a:t>
            </a:r>
            <a:r>
              <a:rPr lang="en-US" sz="3000" dirty="0" err="1"/>
              <a:t>funciona</a:t>
            </a:r>
            <a:r>
              <a:rPr lang="en-US" sz="3000" dirty="0"/>
              <a:t> de </a:t>
            </a:r>
            <a:r>
              <a:rPr lang="en-US" sz="3000" dirty="0" err="1"/>
              <a:t>maneira</a:t>
            </a:r>
            <a:r>
              <a:rPr lang="en-US" sz="3000" dirty="0"/>
              <a:t> </a:t>
            </a:r>
            <a:r>
              <a:rPr lang="en-US" sz="3000" dirty="0" err="1"/>
              <a:t>assíncrona</a:t>
            </a:r>
            <a:r>
              <a:rPr lang="en-US" sz="3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- Conceitos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678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3" y="2168720"/>
            <a:ext cx="5194361" cy="435341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de um </a:t>
            </a:r>
            <a:r>
              <a:rPr lang="en-US" sz="2000" b="1" dirty="0" err="1"/>
              <a:t>orquestrador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um </a:t>
            </a:r>
            <a:r>
              <a:rPr lang="en-US" sz="2000" dirty="0" err="1"/>
              <a:t>agente</a:t>
            </a:r>
            <a:r>
              <a:rPr lang="en-US" sz="2000" dirty="0"/>
              <a:t> </a:t>
            </a:r>
            <a:r>
              <a:rPr lang="en-US" sz="2000" dirty="0" err="1"/>
              <a:t>externo</a:t>
            </a:r>
            <a:r>
              <a:rPr lang="en-US" sz="2000" dirty="0"/>
              <a:t> </a:t>
            </a:r>
            <a:r>
              <a:rPr lang="en-US" sz="2000" dirty="0" err="1"/>
              <a:t>aos</a:t>
            </a:r>
            <a:r>
              <a:rPr lang="en-US" sz="2000" dirty="0"/>
              <a:t> </a:t>
            </a:r>
            <a:r>
              <a:rPr lang="en-US" sz="2000" dirty="0" err="1"/>
              <a:t>microsserviços</a:t>
            </a:r>
            <a:r>
              <a:rPr lang="en-US" sz="2000" dirty="0"/>
              <a:t> </a:t>
            </a:r>
            <a:r>
              <a:rPr lang="en-US" sz="2000" dirty="0" err="1"/>
              <a:t>envolvidos</a:t>
            </a:r>
            <a:r>
              <a:rPr lang="en-US" sz="2000" dirty="0"/>
              <a:t>, que </a:t>
            </a:r>
            <a:r>
              <a:rPr lang="en-US" sz="2000" dirty="0" err="1"/>
              <a:t>fica</a:t>
            </a:r>
            <a:r>
              <a:rPr lang="en-US" sz="2000" dirty="0"/>
              <a:t> </a:t>
            </a:r>
            <a:r>
              <a:rPr lang="en-US" sz="2000" dirty="0" err="1"/>
              <a:t>responsável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orquestrar</a:t>
            </a:r>
            <a:r>
              <a:rPr lang="en-US" sz="2000" dirty="0"/>
              <a:t>, </a:t>
            </a:r>
            <a:r>
              <a:rPr lang="en-US" sz="2000" dirty="0" err="1"/>
              <a:t>isto</a:t>
            </a:r>
            <a:r>
              <a:rPr lang="en-US" sz="2000" dirty="0"/>
              <a:t> é, </a:t>
            </a:r>
            <a:r>
              <a:rPr lang="en-US" sz="2000" dirty="0" err="1"/>
              <a:t>determinar</a:t>
            </a:r>
            <a:r>
              <a:rPr lang="en-US" sz="2000" dirty="0"/>
              <a:t> qual </a:t>
            </a:r>
            <a:r>
              <a:rPr lang="en-US" sz="2000" dirty="0" err="1"/>
              <a:t>será</a:t>
            </a:r>
            <a:r>
              <a:rPr lang="en-US" sz="2000" dirty="0"/>
              <a:t> a </a:t>
            </a:r>
            <a:r>
              <a:rPr lang="en-US" sz="2000" dirty="0" err="1"/>
              <a:t>ordem</a:t>
            </a:r>
            <a:r>
              <a:rPr lang="en-US" sz="2000" dirty="0"/>
              <a:t> de </a:t>
            </a:r>
            <a:r>
              <a:rPr lang="en-US" sz="2000" dirty="0" err="1"/>
              <a:t>envio</a:t>
            </a:r>
            <a:r>
              <a:rPr lang="en-US" sz="2000" dirty="0"/>
              <a:t> dos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baseados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casos</a:t>
            </a:r>
            <a:r>
              <a:rPr lang="en-US" sz="2000" dirty="0"/>
              <a:t> de </a:t>
            </a:r>
            <a:r>
              <a:rPr lang="en-US" sz="2000" dirty="0" err="1"/>
              <a:t>sucesso</a:t>
            </a:r>
            <a:r>
              <a:rPr lang="en-US" sz="2000" dirty="0"/>
              <a:t> e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Nesta </a:t>
            </a:r>
            <a:r>
              <a:rPr lang="en-US" sz="2000" dirty="0" err="1"/>
              <a:t>estratégia</a:t>
            </a:r>
            <a:r>
              <a:rPr lang="en-US" sz="2000" dirty="0"/>
              <a:t>, </a:t>
            </a:r>
            <a:r>
              <a:rPr lang="en-US" sz="2000" b="1" dirty="0" err="1"/>
              <a:t>apenas</a:t>
            </a:r>
            <a:r>
              <a:rPr lang="en-US" sz="2000" b="1" dirty="0"/>
              <a:t> o </a:t>
            </a:r>
            <a:r>
              <a:rPr lang="en-US" sz="2000" b="1" dirty="0" err="1"/>
              <a:t>orquestrador</a:t>
            </a:r>
            <a:r>
              <a:rPr lang="en-US" sz="2000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conhecer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serviços</a:t>
            </a:r>
            <a:r>
              <a:rPr lang="en-US" sz="2000" b="1" dirty="0"/>
              <a:t> </a:t>
            </a:r>
            <a:r>
              <a:rPr lang="en-US" sz="2000" dirty="0"/>
              <a:t>que </a:t>
            </a:r>
            <a:r>
              <a:rPr lang="en-US" sz="2000" dirty="0" err="1"/>
              <a:t>serão</a:t>
            </a:r>
            <a:r>
              <a:rPr lang="en-US" sz="2000" dirty="0"/>
              <a:t> </a:t>
            </a:r>
            <a:r>
              <a:rPr lang="en-US" sz="2000" dirty="0" err="1"/>
              <a:t>executados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a </a:t>
            </a:r>
            <a:r>
              <a:rPr lang="en-US" sz="2000" dirty="0" err="1"/>
              <a:t>resposta</a:t>
            </a:r>
            <a:r>
              <a:rPr lang="en-US" sz="2000" dirty="0"/>
              <a:t>,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microsserviços</a:t>
            </a:r>
            <a:r>
              <a:rPr lang="en-US" sz="2000" b="1" dirty="0"/>
              <a:t> </a:t>
            </a:r>
            <a:r>
              <a:rPr lang="en-US" sz="2000" b="1" dirty="0" err="1"/>
              <a:t>envolvidos</a:t>
            </a:r>
            <a:r>
              <a:rPr lang="en-US" sz="2000" b="1" dirty="0"/>
              <a:t> </a:t>
            </a:r>
            <a:r>
              <a:rPr lang="en-US" sz="2000" dirty="0" err="1"/>
              <a:t>devem</a:t>
            </a:r>
            <a:r>
              <a:rPr lang="en-US" sz="2000" dirty="0"/>
              <a:t> ser </a:t>
            </a:r>
            <a:r>
              <a:rPr lang="en-US" sz="2000" b="1" dirty="0" err="1"/>
              <a:t>totalmente</a:t>
            </a:r>
            <a:r>
              <a:rPr lang="en-US" sz="2000" b="1" dirty="0"/>
              <a:t> </a:t>
            </a:r>
            <a:r>
              <a:rPr lang="en-US" sz="2000" b="1" dirty="0" err="1"/>
              <a:t>independentes</a:t>
            </a:r>
            <a:r>
              <a:rPr lang="en-US" sz="2000" b="1" dirty="0"/>
              <a:t> </a:t>
            </a:r>
            <a:r>
              <a:rPr lang="en-US" sz="2000" dirty="0"/>
              <a:t>e </a:t>
            </a:r>
            <a:r>
              <a:rPr lang="en-US" sz="2000" b="1" dirty="0" err="1"/>
              <a:t>não</a:t>
            </a:r>
            <a:r>
              <a:rPr lang="en-US" sz="2000" b="1" dirty="0"/>
              <a:t> </a:t>
            </a:r>
            <a:r>
              <a:rPr lang="en-US" sz="2000" b="1" dirty="0" err="1"/>
              <a:t>ter</a:t>
            </a:r>
            <a:r>
              <a:rPr lang="en-US" sz="2000" b="1" dirty="0"/>
              <a:t> </a:t>
            </a:r>
            <a:r>
              <a:rPr lang="en-US" sz="2000" b="1" dirty="0" err="1"/>
              <a:t>conhecimento</a:t>
            </a:r>
            <a:r>
              <a:rPr lang="en-US" sz="2000" b="1" dirty="0"/>
              <a:t> de qual </a:t>
            </a:r>
            <a:r>
              <a:rPr lang="en-US" sz="2000" b="1" dirty="0" err="1"/>
              <a:t>será</a:t>
            </a:r>
            <a:r>
              <a:rPr lang="en-US" sz="2000" b="1" dirty="0"/>
              <a:t> o </a:t>
            </a:r>
            <a:r>
              <a:rPr lang="en-US" sz="2000" b="1" dirty="0" err="1"/>
              <a:t>próximo</a:t>
            </a:r>
            <a:r>
              <a:rPr lang="en-US" sz="2000" b="1" dirty="0"/>
              <a:t> </a:t>
            </a:r>
            <a:r>
              <a:rPr lang="en-US" sz="2000" b="1" dirty="0" err="1"/>
              <a:t>ou</a:t>
            </a:r>
            <a:r>
              <a:rPr lang="en-US" sz="2000" b="1" dirty="0"/>
              <a:t> anterior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5D5FE138-8B20-27F5-15CC-DA134C286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84" y="2168720"/>
            <a:ext cx="6645216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86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26" y="2840052"/>
            <a:ext cx="5243165" cy="306303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Estratégia</a:t>
            </a:r>
            <a:r>
              <a:rPr lang="en-US" sz="2000" dirty="0"/>
              <a:t> </a:t>
            </a:r>
            <a:r>
              <a:rPr lang="en-US" sz="2000" dirty="0" err="1"/>
              <a:t>bastante</a:t>
            </a:r>
            <a:r>
              <a:rPr lang="en-US" sz="2000" dirty="0"/>
              <a:t> </a:t>
            </a:r>
            <a:r>
              <a:rPr lang="en-US" sz="2000" dirty="0" err="1"/>
              <a:t>recomendada</a:t>
            </a:r>
            <a:r>
              <a:rPr lang="en-US" sz="2000" dirty="0"/>
              <a:t> para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arquitetura</a:t>
            </a:r>
            <a:r>
              <a:rPr lang="en-US" sz="2000" dirty="0"/>
              <a:t>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 de </a:t>
            </a:r>
            <a:r>
              <a:rPr lang="en-US" sz="2000" dirty="0" err="1"/>
              <a:t>microsserviços</a:t>
            </a:r>
            <a:r>
              <a:rPr lang="en-US" sz="2000" dirty="0"/>
              <a:t> que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utilize saga e que </a:t>
            </a:r>
            <a:r>
              <a:rPr lang="en-US" sz="2000" dirty="0" err="1"/>
              <a:t>possua</a:t>
            </a:r>
            <a:r>
              <a:rPr lang="en-US" sz="2000" dirty="0"/>
              <a:t> </a:t>
            </a:r>
            <a:r>
              <a:rPr lang="en-US" sz="2000" dirty="0" err="1"/>
              <a:t>vários</a:t>
            </a:r>
            <a:r>
              <a:rPr lang="en-US" sz="2000" dirty="0"/>
              <a:t> </a:t>
            </a:r>
            <a:r>
              <a:rPr lang="en-US" sz="2000" dirty="0" err="1"/>
              <a:t>serviços</a:t>
            </a:r>
            <a:r>
              <a:rPr lang="en-US" sz="2000" dirty="0"/>
              <a:t> </a:t>
            </a:r>
            <a:r>
              <a:rPr lang="en-US" sz="2000" dirty="0" err="1"/>
              <a:t>implementados</a:t>
            </a:r>
            <a:r>
              <a:rPr lang="en-US" sz="2000" dirty="0"/>
              <a:t>, pois </a:t>
            </a:r>
            <a:r>
              <a:rPr lang="en-US" sz="2000" dirty="0" err="1"/>
              <a:t>acopla</a:t>
            </a:r>
            <a:r>
              <a:rPr lang="en-US" sz="2000" dirty="0"/>
              <a:t> </a:t>
            </a:r>
            <a:r>
              <a:rPr lang="en-US" sz="2000" dirty="0" err="1"/>
              <a:t>toda</a:t>
            </a:r>
            <a:r>
              <a:rPr lang="en-US" sz="2000" dirty="0"/>
              <a:t> a </a:t>
            </a:r>
            <a:r>
              <a:rPr lang="en-US" sz="2000" dirty="0" err="1"/>
              <a:t>lógica</a:t>
            </a:r>
            <a:r>
              <a:rPr lang="en-US" sz="2000" dirty="0"/>
              <a:t> de </a:t>
            </a:r>
            <a:r>
              <a:rPr lang="en-US" sz="2000" dirty="0" err="1"/>
              <a:t>orquestração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apenas</a:t>
            </a:r>
            <a:r>
              <a:rPr lang="en-US" sz="2000" dirty="0"/>
              <a:t> um local.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b="1" dirty="0" err="1"/>
              <a:t>orquestrador</a:t>
            </a:r>
            <a:r>
              <a:rPr lang="en-US" sz="2000" b="1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garantir</a:t>
            </a:r>
            <a:r>
              <a:rPr lang="en-US" sz="2000" b="1" dirty="0"/>
              <a:t> o rollback de </a:t>
            </a:r>
            <a:r>
              <a:rPr lang="en-US" sz="2000" b="1" dirty="0" err="1"/>
              <a:t>todos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serviços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76FF91C-AEC0-6B65-2254-D58986C7A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828" y="1705249"/>
            <a:ext cx="5847749" cy="48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14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050993"/>
            <a:ext cx="11222260" cy="4533021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Toda a </a:t>
            </a:r>
            <a:r>
              <a:rPr lang="en-US" sz="2500" dirty="0" err="1"/>
              <a:t>lógica</a:t>
            </a:r>
            <a:r>
              <a:rPr lang="en-US" sz="2500" dirty="0"/>
              <a:t> da saga </a:t>
            </a:r>
            <a:r>
              <a:rPr lang="en-US" sz="2500" dirty="0" err="1"/>
              <a:t>fica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apenas</a:t>
            </a:r>
            <a:r>
              <a:rPr lang="en-US" sz="2500" dirty="0"/>
              <a:t> um local </a:t>
            </a:r>
            <a:r>
              <a:rPr lang="en-US" sz="2500" dirty="0" err="1"/>
              <a:t>centralizado</a:t>
            </a:r>
            <a:r>
              <a:rPr lang="en-US" sz="2500" dirty="0"/>
              <a:t>, </a:t>
            </a:r>
            <a:r>
              <a:rPr lang="en-US" sz="2500" dirty="0" err="1"/>
              <a:t>diminuindo</a:t>
            </a:r>
            <a:r>
              <a:rPr lang="en-US" sz="2500" dirty="0"/>
              <a:t> a </a:t>
            </a:r>
            <a:r>
              <a:rPr lang="en-US" sz="2500" dirty="0" err="1"/>
              <a:t>possibilidade</a:t>
            </a:r>
            <a:r>
              <a:rPr lang="en-US" sz="2500" dirty="0"/>
              <a:t> de </a:t>
            </a:r>
            <a:r>
              <a:rPr lang="en-US" sz="2500" dirty="0" err="1"/>
              <a:t>falhas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relação</a:t>
            </a:r>
            <a:r>
              <a:rPr lang="en-US" sz="2500" dirty="0"/>
              <a:t> à </a:t>
            </a:r>
            <a:r>
              <a:rPr lang="en-US" sz="2500" dirty="0" err="1"/>
              <a:t>orquestração</a:t>
            </a:r>
            <a:r>
              <a:rPr lang="en-US" sz="2500" dirty="0"/>
              <a:t> dos </a:t>
            </a:r>
            <a:r>
              <a:rPr lang="en-US" sz="2500" dirty="0" err="1"/>
              <a:t>eventos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Maior</a:t>
            </a:r>
            <a:r>
              <a:rPr lang="en-US" sz="2500" dirty="0"/>
              <a:t> </a:t>
            </a:r>
            <a:r>
              <a:rPr lang="en-US" sz="2500" dirty="0" err="1"/>
              <a:t>testabilidade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envolvidos</a:t>
            </a:r>
            <a:r>
              <a:rPr lang="en-US" sz="2500" dirty="0"/>
              <a:t> </a:t>
            </a:r>
            <a:r>
              <a:rPr lang="en-US" sz="2500" dirty="0" err="1"/>
              <a:t>são</a:t>
            </a:r>
            <a:r>
              <a:rPr lang="en-US" sz="2500" dirty="0"/>
              <a:t> </a:t>
            </a:r>
            <a:r>
              <a:rPr lang="en-US" sz="2500" dirty="0" err="1"/>
              <a:t>totalmente</a:t>
            </a:r>
            <a:r>
              <a:rPr lang="en-US" sz="2500" dirty="0"/>
              <a:t> </a:t>
            </a:r>
            <a:r>
              <a:rPr lang="en-US" sz="2500" dirty="0" err="1"/>
              <a:t>independentes</a:t>
            </a:r>
            <a:r>
              <a:rPr lang="en-US" sz="2500" dirty="0"/>
              <a:t>,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possuem</a:t>
            </a:r>
            <a:r>
              <a:rPr lang="en-US" sz="2500" dirty="0"/>
              <a:t> o </a:t>
            </a:r>
            <a:r>
              <a:rPr lang="en-US" sz="2500" dirty="0" err="1"/>
              <a:t>mínimo</a:t>
            </a:r>
            <a:r>
              <a:rPr lang="en-US" sz="2500" dirty="0"/>
              <a:t> de </a:t>
            </a:r>
            <a:r>
              <a:rPr lang="en-US" sz="2500" dirty="0" err="1"/>
              <a:t>conhecimento</a:t>
            </a:r>
            <a:r>
              <a:rPr lang="en-US" sz="2500" dirty="0"/>
              <a:t> </a:t>
            </a:r>
            <a:r>
              <a:rPr lang="en-US" sz="2500" dirty="0" err="1"/>
              <a:t>sobre</a:t>
            </a:r>
            <a:r>
              <a:rPr lang="en-US" sz="2500" dirty="0"/>
              <a:t> a </a:t>
            </a:r>
            <a:r>
              <a:rPr lang="en-US" sz="2500" dirty="0" err="1"/>
              <a:t>orquestração</a:t>
            </a:r>
            <a:r>
              <a:rPr lang="en-US" sz="2500" dirty="0"/>
              <a:t>, </a:t>
            </a:r>
            <a:r>
              <a:rPr lang="en-US" sz="2500" dirty="0" err="1"/>
              <a:t>facilitando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implementação</a:t>
            </a:r>
            <a:r>
              <a:rPr lang="en-US" sz="2500" dirty="0"/>
              <a:t> e </a:t>
            </a:r>
            <a:r>
              <a:rPr lang="en-US" sz="2500" dirty="0" err="1"/>
              <a:t>compreensão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 </a:t>
            </a:r>
            <a:r>
              <a:rPr lang="en-US" sz="2500" dirty="0" err="1"/>
              <a:t>unitariamente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É </a:t>
            </a:r>
            <a:r>
              <a:rPr lang="en-US" sz="2500" dirty="0" err="1"/>
              <a:t>preferencial</a:t>
            </a:r>
            <a:r>
              <a:rPr lang="en-US" sz="2500" dirty="0"/>
              <a:t> para </a:t>
            </a:r>
            <a:r>
              <a:rPr lang="en-US" sz="2500" dirty="0" err="1"/>
              <a:t>implementar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arquitetura</a:t>
            </a:r>
            <a:r>
              <a:rPr lang="en-US" sz="2500" dirty="0"/>
              <a:t> </a:t>
            </a:r>
            <a:r>
              <a:rPr lang="en-US" sz="2500" dirty="0" err="1"/>
              <a:t>já</a:t>
            </a:r>
            <a:r>
              <a:rPr lang="en-US" sz="2500" dirty="0"/>
              <a:t> </a:t>
            </a:r>
            <a:r>
              <a:rPr lang="en-US" sz="2500" dirty="0" err="1"/>
              <a:t>existente</a:t>
            </a:r>
            <a:r>
              <a:rPr lang="en-US" sz="2500" dirty="0"/>
              <a:t> e com </a:t>
            </a:r>
            <a:r>
              <a:rPr lang="en-US" sz="2500" dirty="0" err="1"/>
              <a:t>grandes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de </a:t>
            </a:r>
            <a:r>
              <a:rPr lang="en-US" sz="2500" dirty="0" err="1"/>
              <a:t>transações</a:t>
            </a:r>
            <a:r>
              <a:rPr lang="en-US" sz="2500" dirty="0"/>
              <a:t> </a:t>
            </a:r>
            <a:r>
              <a:rPr lang="en-US" sz="2500" dirty="0" err="1"/>
              <a:t>distribuídas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 - 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391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891201"/>
            <a:ext cx="11222260" cy="197501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Apesar</a:t>
            </a:r>
            <a:r>
              <a:rPr lang="en-US" sz="2500" dirty="0"/>
              <a:t> de </a:t>
            </a:r>
            <a:r>
              <a:rPr lang="en-US" sz="2500" dirty="0" err="1"/>
              <a:t>toda</a:t>
            </a:r>
            <a:r>
              <a:rPr lang="en-US" sz="2500" dirty="0"/>
              <a:t> a </a:t>
            </a:r>
            <a:r>
              <a:rPr lang="en-US" sz="2500" dirty="0" err="1"/>
              <a:t>lógica</a:t>
            </a:r>
            <a:r>
              <a:rPr lang="en-US" sz="2500" dirty="0"/>
              <a:t> </a:t>
            </a:r>
            <a:r>
              <a:rPr lang="en-US" sz="2500" dirty="0" err="1"/>
              <a:t>ficar</a:t>
            </a:r>
            <a:r>
              <a:rPr lang="en-US" sz="2500" dirty="0"/>
              <a:t> </a:t>
            </a:r>
            <a:r>
              <a:rPr lang="en-US" sz="2500" dirty="0" err="1"/>
              <a:t>centralizada</a:t>
            </a:r>
            <a:r>
              <a:rPr lang="en-US" sz="2500" dirty="0"/>
              <a:t>, </a:t>
            </a:r>
            <a:r>
              <a:rPr lang="en-US" sz="2500" dirty="0" err="1"/>
              <a:t>há</a:t>
            </a:r>
            <a:r>
              <a:rPr lang="en-US" sz="2500" dirty="0"/>
              <a:t> a </a:t>
            </a: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incluir</a:t>
            </a:r>
            <a:r>
              <a:rPr lang="en-US" sz="2500" dirty="0"/>
              <a:t> e </a:t>
            </a:r>
            <a:r>
              <a:rPr lang="en-US" sz="2500" dirty="0" err="1"/>
              <a:t>manter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um </a:t>
            </a:r>
            <a:r>
              <a:rPr lang="en-US" sz="2500" dirty="0" err="1"/>
              <a:t>microsserviço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arquitetura</a:t>
            </a:r>
            <a:r>
              <a:rPr lang="en-US" sz="2500" dirty="0"/>
              <a:t>, </a:t>
            </a:r>
            <a:r>
              <a:rPr lang="en-US" sz="2500" dirty="0" err="1"/>
              <a:t>necessitando</a:t>
            </a:r>
            <a:r>
              <a:rPr lang="en-US" sz="2500" dirty="0"/>
              <a:t> </a:t>
            </a:r>
            <a:r>
              <a:rPr lang="en-US" sz="2500" dirty="0" err="1"/>
              <a:t>acompanhamento</a:t>
            </a:r>
            <a:r>
              <a:rPr lang="en-US" sz="2500" dirty="0"/>
              <a:t>, logs, </a:t>
            </a:r>
            <a:r>
              <a:rPr lang="en-US" sz="2500" dirty="0" err="1"/>
              <a:t>manutenção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Se o </a:t>
            </a:r>
            <a:r>
              <a:rPr lang="en-US" sz="2500" dirty="0" err="1"/>
              <a:t>microsserviço</a:t>
            </a:r>
            <a:r>
              <a:rPr lang="en-US" sz="2500" dirty="0"/>
              <a:t> de </a:t>
            </a:r>
            <a:r>
              <a:rPr lang="en-US" sz="2500" dirty="0" err="1"/>
              <a:t>orquestração</a:t>
            </a:r>
            <a:r>
              <a:rPr lang="en-US" sz="2500" dirty="0"/>
              <a:t> </a:t>
            </a:r>
            <a:r>
              <a:rPr lang="en-US" sz="2500" dirty="0" err="1"/>
              <a:t>ficar</a:t>
            </a:r>
            <a:r>
              <a:rPr lang="en-US" sz="2500" dirty="0"/>
              <a:t> fora, </a:t>
            </a:r>
            <a:r>
              <a:rPr lang="en-US" sz="2500" dirty="0" err="1"/>
              <a:t>todo</a:t>
            </a:r>
            <a:r>
              <a:rPr lang="en-US" sz="2500" dirty="0"/>
              <a:t> o </a:t>
            </a:r>
            <a:r>
              <a:rPr lang="en-US" sz="2500" dirty="0" err="1"/>
              <a:t>fluxo</a:t>
            </a:r>
            <a:r>
              <a:rPr lang="en-US" sz="2500" dirty="0"/>
              <a:t> é </a:t>
            </a:r>
            <a:r>
              <a:rPr lang="en-US" sz="2500" dirty="0" err="1"/>
              <a:t>encerrado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 - Desvantagens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18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00" y="2180296"/>
            <a:ext cx="11615799" cy="159977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coreografia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 entre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microsserviços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o </a:t>
            </a:r>
            <a:r>
              <a:rPr lang="en-US" sz="2000" dirty="0" err="1"/>
              <a:t>próprio</a:t>
            </a:r>
            <a:r>
              <a:rPr lang="en-US" sz="2000" dirty="0"/>
              <a:t> </a:t>
            </a:r>
            <a:r>
              <a:rPr lang="en-US" sz="2000" dirty="0" err="1"/>
              <a:t>serviço</a:t>
            </a:r>
            <a:r>
              <a:rPr lang="en-US" sz="2000" dirty="0"/>
              <a:t> </a:t>
            </a:r>
            <a:r>
              <a:rPr lang="en-US" sz="2000" dirty="0" err="1"/>
              <a:t>possui</a:t>
            </a:r>
            <a:r>
              <a:rPr lang="en-US" sz="2000" dirty="0"/>
              <a:t> a </a:t>
            </a:r>
            <a:r>
              <a:rPr lang="en-US" sz="2000" dirty="0" err="1"/>
              <a:t>lógica</a:t>
            </a:r>
            <a:r>
              <a:rPr lang="en-US" sz="2000" dirty="0"/>
              <a:t> para saber qual </a:t>
            </a:r>
            <a:r>
              <a:rPr lang="en-US" sz="2000" dirty="0" err="1"/>
              <a:t>será</a:t>
            </a:r>
            <a:r>
              <a:rPr lang="en-US" sz="2000" dirty="0"/>
              <a:t> o </a:t>
            </a:r>
            <a:r>
              <a:rPr lang="en-US" sz="2000" dirty="0" err="1"/>
              <a:t>próximo</a:t>
            </a:r>
            <a:r>
              <a:rPr lang="en-US" sz="2000" dirty="0"/>
              <a:t> </a:t>
            </a:r>
            <a:r>
              <a:rPr lang="en-US" sz="2000" dirty="0" err="1"/>
              <a:t>passo</a:t>
            </a:r>
            <a:r>
              <a:rPr lang="en-US" sz="2000" dirty="0"/>
              <a:t> a ser </a:t>
            </a:r>
            <a:r>
              <a:rPr lang="en-US" sz="2000" dirty="0" err="1"/>
              <a:t>decidido</a:t>
            </a:r>
            <a:r>
              <a:rPr lang="en-US" sz="2000" dirty="0"/>
              <a:t> no </a:t>
            </a:r>
            <a:r>
              <a:rPr lang="en-US" sz="2000" dirty="0" err="1"/>
              <a:t>fluxo</a:t>
            </a:r>
            <a:r>
              <a:rPr lang="en-US" sz="2000" dirty="0"/>
              <a:t> com base no </a:t>
            </a:r>
            <a:r>
              <a:rPr lang="en-US" sz="2000" dirty="0" err="1"/>
              <a:t>resultado</a:t>
            </a:r>
            <a:r>
              <a:rPr lang="en-US" sz="2000" dirty="0"/>
              <a:t> da </a:t>
            </a:r>
            <a:r>
              <a:rPr lang="en-US" sz="2000" dirty="0" err="1"/>
              <a:t>iteração</a:t>
            </a:r>
            <a:r>
              <a:rPr lang="en-US" sz="2000" dirty="0"/>
              <a:t> </a:t>
            </a:r>
            <a:r>
              <a:rPr lang="en-US" sz="2000" dirty="0" err="1"/>
              <a:t>atual</a:t>
            </a:r>
            <a:r>
              <a:rPr lang="en-US" sz="2000" dirty="0"/>
              <a:t>,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sucesso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Nesta </a:t>
            </a:r>
            <a:r>
              <a:rPr lang="en-US" sz="2000" dirty="0" err="1"/>
              <a:t>estratégia</a:t>
            </a:r>
            <a:r>
              <a:rPr lang="en-US" sz="2000" dirty="0"/>
              <a:t>, </a:t>
            </a:r>
            <a:r>
              <a:rPr lang="en-US" sz="2000" b="1" dirty="0"/>
              <a:t>o </a:t>
            </a:r>
            <a:r>
              <a:rPr lang="en-US" sz="2000" b="1" dirty="0" err="1"/>
              <a:t>próprio</a:t>
            </a:r>
            <a:r>
              <a:rPr lang="en-US" sz="2000" b="1" dirty="0"/>
              <a:t> </a:t>
            </a:r>
            <a:r>
              <a:rPr lang="en-US" sz="2000" b="1" dirty="0" err="1"/>
              <a:t>serviço</a:t>
            </a:r>
            <a:r>
              <a:rPr lang="en-US" sz="2000" b="1" dirty="0"/>
              <a:t> </a:t>
            </a:r>
            <a:r>
              <a:rPr lang="en-US" sz="2000" b="1" dirty="0" err="1"/>
              <a:t>tem</a:t>
            </a:r>
            <a:r>
              <a:rPr lang="en-US" sz="2000" b="1" dirty="0"/>
              <a:t> </a:t>
            </a:r>
            <a:r>
              <a:rPr lang="en-US" sz="2000" b="1" dirty="0" err="1"/>
              <a:t>conhecimento</a:t>
            </a:r>
            <a:r>
              <a:rPr lang="en-US" sz="2000" b="1" dirty="0"/>
              <a:t> </a:t>
            </a:r>
            <a:r>
              <a:rPr lang="en-US" sz="2000" dirty="0"/>
              <a:t>dos </a:t>
            </a:r>
            <a:r>
              <a:rPr lang="en-US" sz="2000" dirty="0" err="1"/>
              <a:t>próximos</a:t>
            </a:r>
            <a:r>
              <a:rPr lang="en-US" sz="2000" dirty="0"/>
              <a:t> </a:t>
            </a:r>
            <a:r>
              <a:rPr lang="en-US" sz="2000" dirty="0" err="1"/>
              <a:t>serviços</a:t>
            </a:r>
            <a:r>
              <a:rPr lang="en-US" sz="2000" dirty="0"/>
              <a:t> que </a:t>
            </a:r>
            <a:r>
              <a:rPr lang="en-US" sz="2000" dirty="0" err="1"/>
              <a:t>serão</a:t>
            </a:r>
            <a:r>
              <a:rPr lang="en-US" sz="2000" dirty="0"/>
              <a:t> </a:t>
            </a:r>
            <a:r>
              <a:rPr lang="en-US" sz="2000" dirty="0" err="1"/>
              <a:t>executados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a </a:t>
            </a:r>
            <a:r>
              <a:rPr lang="en-US" sz="2000" dirty="0" err="1"/>
              <a:t>resposta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E510F238-340C-22D8-D175-678A05740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71" y="3898135"/>
            <a:ext cx="7510656" cy="29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52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01" y="2504387"/>
            <a:ext cx="5638137" cy="3398701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Estratégia</a:t>
            </a:r>
            <a:r>
              <a:rPr lang="en-US" sz="2000" dirty="0"/>
              <a:t> </a:t>
            </a:r>
            <a:r>
              <a:rPr lang="en-US" sz="2000" dirty="0" err="1"/>
              <a:t>bastante</a:t>
            </a:r>
            <a:r>
              <a:rPr lang="en-US" sz="2000" dirty="0"/>
              <a:t> </a:t>
            </a:r>
            <a:r>
              <a:rPr lang="en-US" sz="2000" dirty="0" err="1"/>
              <a:t>recomendada</a:t>
            </a:r>
            <a:r>
              <a:rPr lang="en-US" sz="2000" dirty="0"/>
              <a:t> para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arquitetura</a:t>
            </a:r>
            <a:r>
              <a:rPr lang="en-US" sz="2000" dirty="0"/>
              <a:t> que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estágio</a:t>
            </a:r>
            <a:r>
              <a:rPr lang="en-US" sz="2000" dirty="0"/>
              <a:t> </a:t>
            </a:r>
            <a:r>
              <a:rPr lang="en-US" sz="2000" dirty="0" err="1"/>
              <a:t>inicial</a:t>
            </a:r>
            <a:r>
              <a:rPr lang="en-US" sz="2000" dirty="0"/>
              <a:t> de </a:t>
            </a:r>
            <a:r>
              <a:rPr lang="en-US" sz="2000" dirty="0" err="1"/>
              <a:t>desenvolvimento</a:t>
            </a:r>
            <a:r>
              <a:rPr lang="en-US" sz="2000" dirty="0"/>
              <a:t>, </a:t>
            </a:r>
            <a:r>
              <a:rPr lang="en-US" sz="2000" dirty="0" err="1"/>
              <a:t>evita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</a:t>
            </a:r>
            <a:r>
              <a:rPr lang="en-US" sz="2000" dirty="0" err="1"/>
              <a:t>manter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um </a:t>
            </a:r>
            <a:r>
              <a:rPr lang="en-US" sz="2000" dirty="0" err="1"/>
              <a:t>serviço</a:t>
            </a:r>
            <a:r>
              <a:rPr lang="en-US" sz="2000" dirty="0"/>
              <a:t> de </a:t>
            </a:r>
            <a:r>
              <a:rPr lang="en-US" sz="2000" dirty="0" err="1"/>
              <a:t>orquestração</a:t>
            </a:r>
            <a:r>
              <a:rPr lang="en-US" sz="2000" dirty="0"/>
              <a:t>, 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retrabalho</a:t>
            </a:r>
            <a:r>
              <a:rPr lang="en-US" sz="2000" dirty="0"/>
              <a:t> de </a:t>
            </a:r>
            <a:r>
              <a:rPr lang="en-US" sz="2000" dirty="0" err="1"/>
              <a:t>implementação</a:t>
            </a:r>
            <a:r>
              <a:rPr lang="en-US" sz="2000" dirty="0"/>
              <a:t> </a:t>
            </a:r>
            <a:r>
              <a:rPr lang="en-US" sz="2000" dirty="0" err="1"/>
              <a:t>devido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novo </a:t>
            </a:r>
            <a:r>
              <a:rPr lang="en-US" sz="2000" dirty="0" err="1"/>
              <a:t>surgimento</a:t>
            </a:r>
            <a:r>
              <a:rPr lang="en-US" sz="2000" dirty="0"/>
              <a:t> da </a:t>
            </a:r>
            <a:r>
              <a:rPr lang="en-US" sz="2000" dirty="0" err="1"/>
              <a:t>arquitetura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b="1" dirty="0" err="1"/>
              <a:t>próprio</a:t>
            </a:r>
            <a:r>
              <a:rPr lang="en-US" sz="2000" b="1" dirty="0"/>
              <a:t> </a:t>
            </a:r>
            <a:r>
              <a:rPr lang="en-US" sz="2000" b="1" dirty="0" err="1"/>
              <a:t>serviço</a:t>
            </a:r>
            <a:r>
              <a:rPr lang="en-US" sz="2000" b="1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garantir</a:t>
            </a:r>
            <a:r>
              <a:rPr lang="en-US" sz="2000" b="1" dirty="0"/>
              <a:t> o </a:t>
            </a:r>
            <a:r>
              <a:rPr lang="en-US" sz="2000" b="1" dirty="0" err="1"/>
              <a:t>próprio</a:t>
            </a:r>
            <a:r>
              <a:rPr lang="en-US" sz="2000" b="1" dirty="0"/>
              <a:t> rollback </a:t>
            </a:r>
            <a:r>
              <a:rPr lang="en-US" sz="2000" dirty="0"/>
              <a:t>e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que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feito</a:t>
            </a:r>
            <a:r>
              <a:rPr lang="en-US" sz="2000" dirty="0"/>
              <a:t> o rollback do </a:t>
            </a:r>
            <a:r>
              <a:rPr lang="en-US" sz="2000" dirty="0" err="1"/>
              <a:t>serviço</a:t>
            </a:r>
            <a:r>
              <a:rPr lang="en-US" sz="2000" dirty="0"/>
              <a:t> anterior no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execução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41F24A8-6EA9-984A-972E-EDA0C2E62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360" y="1989781"/>
            <a:ext cx="5882539" cy="44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51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515961"/>
            <a:ext cx="11222260" cy="3375553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há</a:t>
            </a:r>
            <a:r>
              <a:rPr lang="en-US" sz="2500" dirty="0"/>
              <a:t> a </a:t>
            </a: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manter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um </a:t>
            </a:r>
            <a:r>
              <a:rPr lang="en-US" sz="2500" dirty="0" err="1"/>
              <a:t>microsserviço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Excelente</a:t>
            </a:r>
            <a:r>
              <a:rPr lang="en-US" sz="2500" dirty="0"/>
              <a:t> para </a:t>
            </a:r>
            <a:r>
              <a:rPr lang="en-US" sz="2500" dirty="0" err="1"/>
              <a:t>arquiteturas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de </a:t>
            </a:r>
            <a:r>
              <a:rPr lang="en-US" sz="2500" dirty="0" err="1"/>
              <a:t>transações</a:t>
            </a:r>
            <a:r>
              <a:rPr lang="en-US" sz="2500" dirty="0"/>
              <a:t> </a:t>
            </a:r>
            <a:r>
              <a:rPr lang="en-US" sz="2500" dirty="0" err="1"/>
              <a:t>pequenas</a:t>
            </a:r>
            <a:r>
              <a:rPr lang="en-US" sz="2500" dirty="0"/>
              <a:t>, que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envolvam</a:t>
            </a:r>
            <a:r>
              <a:rPr lang="en-US" sz="2500" dirty="0"/>
              <a:t> </a:t>
            </a:r>
            <a:r>
              <a:rPr lang="en-US" sz="2500" dirty="0" err="1"/>
              <a:t>muitos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É </a:t>
            </a:r>
            <a:r>
              <a:rPr lang="en-US" sz="2500" dirty="0" err="1"/>
              <a:t>preferencial</a:t>
            </a:r>
            <a:r>
              <a:rPr lang="en-US" sz="2500" dirty="0"/>
              <a:t> que </a:t>
            </a:r>
            <a:r>
              <a:rPr lang="en-US" sz="2500" dirty="0" err="1"/>
              <a:t>seja</a:t>
            </a:r>
            <a:r>
              <a:rPr lang="en-US" sz="2500" dirty="0"/>
              <a:t> </a:t>
            </a:r>
            <a:r>
              <a:rPr lang="en-US" sz="2500" dirty="0" err="1"/>
              <a:t>implementado</a:t>
            </a:r>
            <a:r>
              <a:rPr lang="en-US" sz="2500" dirty="0"/>
              <a:t> </a:t>
            </a:r>
            <a:r>
              <a:rPr lang="en-US" sz="2500" dirty="0" err="1"/>
              <a:t>caso</a:t>
            </a:r>
            <a:r>
              <a:rPr lang="en-US" sz="2500" dirty="0"/>
              <a:t> a </a:t>
            </a:r>
            <a:r>
              <a:rPr lang="en-US" sz="2500" dirty="0" err="1"/>
              <a:t>arquitetura</a:t>
            </a:r>
            <a:r>
              <a:rPr lang="en-US" sz="2500" dirty="0"/>
              <a:t> </a:t>
            </a:r>
            <a:r>
              <a:rPr lang="en-US" sz="2500" dirty="0" err="1"/>
              <a:t>esteja</a:t>
            </a:r>
            <a:r>
              <a:rPr lang="en-US" sz="2500" dirty="0"/>
              <a:t> </a:t>
            </a:r>
            <a:r>
              <a:rPr lang="en-US" sz="2500" dirty="0" err="1"/>
              <a:t>nascendo</a:t>
            </a:r>
            <a:r>
              <a:rPr lang="en-US" sz="2500" dirty="0"/>
              <a:t>, </a:t>
            </a:r>
            <a:r>
              <a:rPr lang="en-US" sz="2500" dirty="0" err="1"/>
              <a:t>onde</a:t>
            </a:r>
            <a:r>
              <a:rPr lang="en-US" sz="2500" dirty="0"/>
              <a:t> </a:t>
            </a: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</a:t>
            </a:r>
            <a:r>
              <a:rPr lang="en-US" sz="2500" dirty="0" err="1"/>
              <a:t>ainda</a:t>
            </a:r>
            <a:r>
              <a:rPr lang="en-US" sz="2500" dirty="0"/>
              <a:t>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estão</a:t>
            </a:r>
            <a:r>
              <a:rPr lang="en-US" sz="2500" dirty="0"/>
              <a:t> </a:t>
            </a:r>
            <a:r>
              <a:rPr lang="en-US" sz="2500" dirty="0" err="1"/>
              <a:t>definidos</a:t>
            </a:r>
            <a:r>
              <a:rPr lang="en-US" sz="2500" dirty="0"/>
              <a:t> e </a:t>
            </a:r>
            <a:r>
              <a:rPr lang="en-US" sz="2500" dirty="0" err="1"/>
              <a:t>envolvendo</a:t>
            </a:r>
            <a:r>
              <a:rPr lang="en-US" sz="2500" dirty="0"/>
              <a:t> </a:t>
            </a:r>
            <a:r>
              <a:rPr lang="en-US" sz="2500" dirty="0" err="1"/>
              <a:t>vários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 - 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72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709" y="2172929"/>
            <a:ext cx="9547124" cy="444375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estudar os conceitos práticos e teóricos acerca de padrões para implementação de arquitetura de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microsserviços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entender o conceito de uma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Transação Distribuída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, e o que ela representa no mundo de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microsserviços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b="1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estudar o padrão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Saga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 e suas duas implementações: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Orquestrado 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Coreografado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Neste curso, implementaremos o padrão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Saga Orquestrado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/>
              <a:t>Nós utilizaremos </a:t>
            </a:r>
            <a:r>
              <a:rPr lang="pt-BR" sz="2400" b="1" dirty="0"/>
              <a:t>Java 17 </a:t>
            </a:r>
            <a:r>
              <a:rPr lang="pt-BR" sz="2400" dirty="0"/>
              <a:t>com </a:t>
            </a:r>
            <a:r>
              <a:rPr lang="pt-BR" sz="2400" b="1" dirty="0"/>
              <a:t>Spring Boot 3 </a:t>
            </a:r>
            <a:r>
              <a:rPr lang="pt-BR" sz="2400" dirty="0"/>
              <a:t>como </a:t>
            </a:r>
            <a:r>
              <a:rPr lang="pt-BR" sz="2400" b="1" dirty="0"/>
              <a:t>framework web </a:t>
            </a:r>
            <a:r>
              <a:rPr lang="pt-BR" sz="2400" dirty="0"/>
              <a:t>de desenvolvimento.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F4BA4EB-AB98-281D-FEEC-B34DFDCA2AB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313174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irei aprender e desenvolver neste curso?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5766D97F-8F1F-E4C2-9FE6-8D7023929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681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659707"/>
            <a:ext cx="11222260" cy="342857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Maior</a:t>
            </a:r>
            <a:r>
              <a:rPr lang="en-US" sz="2500" dirty="0"/>
              <a:t> </a:t>
            </a:r>
            <a:r>
              <a:rPr lang="en-US" sz="2500" dirty="0" err="1"/>
              <a:t>complexidade</a:t>
            </a:r>
            <a:r>
              <a:rPr lang="en-US" sz="2500" dirty="0"/>
              <a:t> para </a:t>
            </a:r>
            <a:r>
              <a:rPr lang="en-US" sz="2500" dirty="0" err="1"/>
              <a:t>entender</a:t>
            </a:r>
            <a:r>
              <a:rPr lang="en-US" sz="2500" dirty="0"/>
              <a:t> e </a:t>
            </a:r>
            <a:r>
              <a:rPr lang="en-US" sz="2500" dirty="0" err="1"/>
              <a:t>manter</a:t>
            </a:r>
            <a:r>
              <a:rPr lang="en-US" sz="2500" dirty="0"/>
              <a:t> a </a:t>
            </a:r>
            <a:r>
              <a:rPr lang="en-US" sz="2500" dirty="0" err="1"/>
              <a:t>lógica</a:t>
            </a:r>
            <a:r>
              <a:rPr lang="en-US" sz="2500" dirty="0"/>
              <a:t> </a:t>
            </a:r>
            <a:r>
              <a:rPr lang="en-US" sz="2500" dirty="0" err="1"/>
              <a:t>conforme</a:t>
            </a:r>
            <a:r>
              <a:rPr lang="en-US" sz="2500" dirty="0"/>
              <a:t> </a:t>
            </a:r>
            <a:r>
              <a:rPr lang="en-US" sz="2500" dirty="0" err="1"/>
              <a:t>ocorra</a:t>
            </a:r>
            <a:r>
              <a:rPr lang="en-US" sz="2500" dirty="0"/>
              <a:t> um </a:t>
            </a:r>
            <a:r>
              <a:rPr lang="en-US" sz="2500" dirty="0" err="1"/>
              <a:t>grande</a:t>
            </a:r>
            <a:r>
              <a:rPr lang="en-US" sz="2500" dirty="0"/>
              <a:t> </a:t>
            </a:r>
            <a:r>
              <a:rPr lang="en-US" sz="2500" dirty="0" err="1"/>
              <a:t>crescimento</a:t>
            </a:r>
            <a:r>
              <a:rPr lang="en-US" sz="2500" dirty="0"/>
              <a:t> do </a:t>
            </a:r>
            <a:r>
              <a:rPr lang="en-US" sz="2500" dirty="0" err="1"/>
              <a:t>fluxo</a:t>
            </a:r>
            <a:r>
              <a:rPr lang="en-US" sz="2500" dirty="0"/>
              <a:t> das </a:t>
            </a:r>
            <a:r>
              <a:rPr lang="en-US" sz="2500" dirty="0" err="1"/>
              <a:t>transações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são</a:t>
            </a:r>
            <a:r>
              <a:rPr lang="en-US" sz="2500" dirty="0"/>
              <a:t> </a:t>
            </a:r>
            <a:r>
              <a:rPr lang="en-US" sz="2500" dirty="0" err="1"/>
              <a:t>independentes</a:t>
            </a:r>
            <a:r>
              <a:rPr lang="en-US" sz="2500" dirty="0"/>
              <a:t>, </a:t>
            </a:r>
            <a:r>
              <a:rPr lang="en-US" sz="2500" dirty="0" err="1"/>
              <a:t>eles</a:t>
            </a:r>
            <a:r>
              <a:rPr lang="en-US" sz="2500" dirty="0"/>
              <a:t> </a:t>
            </a:r>
            <a:r>
              <a:rPr lang="en-US" sz="2500" dirty="0" err="1"/>
              <a:t>precisam</a:t>
            </a:r>
            <a:r>
              <a:rPr lang="en-US" sz="2500" dirty="0"/>
              <a:t> </a:t>
            </a:r>
            <a:r>
              <a:rPr lang="en-US" sz="2500" dirty="0" err="1"/>
              <a:t>conhecer</a:t>
            </a:r>
            <a:r>
              <a:rPr lang="en-US" sz="2500" dirty="0"/>
              <a:t> </a:t>
            </a:r>
            <a:r>
              <a:rPr lang="en-US" sz="2500" dirty="0" err="1"/>
              <a:t>quem</a:t>
            </a:r>
            <a:r>
              <a:rPr lang="en-US" sz="2500" dirty="0"/>
              <a:t> </a:t>
            </a:r>
            <a:r>
              <a:rPr lang="en-US" sz="2500" dirty="0" err="1"/>
              <a:t>vem</a:t>
            </a:r>
            <a:r>
              <a:rPr lang="en-US" sz="2500" dirty="0"/>
              <a:t> antes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depois</a:t>
            </a:r>
            <a:r>
              <a:rPr lang="en-US" sz="2500" dirty="0"/>
              <a:t> no </a:t>
            </a:r>
            <a:r>
              <a:rPr lang="en-US" sz="2500" dirty="0" err="1"/>
              <a:t>fluxo</a:t>
            </a:r>
            <a:r>
              <a:rPr lang="en-US" sz="2500" dirty="0"/>
              <a:t> de </a:t>
            </a:r>
            <a:r>
              <a:rPr lang="en-US" sz="2500" dirty="0" err="1"/>
              <a:t>execução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Pode</a:t>
            </a:r>
            <a:r>
              <a:rPr lang="en-US" sz="2500" dirty="0"/>
              <a:t> ser </a:t>
            </a:r>
            <a:r>
              <a:rPr lang="en-US" sz="2500" dirty="0" err="1"/>
              <a:t>mais</a:t>
            </a:r>
            <a:r>
              <a:rPr lang="en-US" sz="2500" dirty="0"/>
              <a:t> </a:t>
            </a:r>
            <a:r>
              <a:rPr lang="en-US" sz="2500" dirty="0" err="1"/>
              <a:t>complexo</a:t>
            </a:r>
            <a:r>
              <a:rPr lang="en-US" sz="2500" dirty="0"/>
              <a:t> de ser </a:t>
            </a:r>
            <a:r>
              <a:rPr lang="en-US" sz="2500" dirty="0" err="1"/>
              <a:t>testado</a:t>
            </a:r>
            <a:r>
              <a:rPr lang="en-US" sz="2500" dirty="0"/>
              <a:t> </a:t>
            </a:r>
            <a:r>
              <a:rPr lang="en-US" sz="2500" dirty="0" err="1"/>
              <a:t>devido</a:t>
            </a:r>
            <a:r>
              <a:rPr lang="en-US" sz="2500" dirty="0"/>
              <a:t> o </a:t>
            </a:r>
            <a:r>
              <a:rPr lang="en-US" sz="2500" dirty="0" err="1"/>
              <a:t>conhecimento</a:t>
            </a:r>
            <a:r>
              <a:rPr lang="en-US" sz="2500" dirty="0"/>
              <a:t> </a:t>
            </a:r>
            <a:r>
              <a:rPr lang="en-US" sz="2500" dirty="0" err="1"/>
              <a:t>geral</a:t>
            </a:r>
            <a:r>
              <a:rPr lang="en-US" sz="2500" dirty="0"/>
              <a:t> dos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envolvidos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 - Desvantagens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304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4" y="2494046"/>
            <a:ext cx="9984659" cy="3344822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Tanto a </a:t>
            </a:r>
            <a:r>
              <a:rPr lang="en-US" sz="2500" dirty="0" err="1"/>
              <a:t>estratégia</a:t>
            </a:r>
            <a:r>
              <a:rPr lang="en-US" sz="2500" dirty="0"/>
              <a:t> de saga </a:t>
            </a:r>
            <a:r>
              <a:rPr lang="en-US" sz="2500" dirty="0" err="1"/>
              <a:t>orquestrado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coreografado</a:t>
            </a:r>
            <a:r>
              <a:rPr lang="en-US" sz="2500" dirty="0"/>
              <a:t> </a:t>
            </a:r>
            <a:r>
              <a:rPr lang="en-US" sz="2500" dirty="0" err="1"/>
              <a:t>vão</a:t>
            </a:r>
            <a:r>
              <a:rPr lang="en-US" sz="2500" dirty="0"/>
              <a:t> </a:t>
            </a:r>
            <a:r>
              <a:rPr lang="en-US" sz="2500" dirty="0" err="1"/>
              <a:t>utilizar</a:t>
            </a:r>
            <a:r>
              <a:rPr lang="en-US" sz="2500" dirty="0"/>
              <a:t> um </a:t>
            </a:r>
            <a:r>
              <a:rPr lang="en-US" sz="2500" dirty="0" err="1"/>
              <a:t>conceito</a:t>
            </a:r>
            <a:r>
              <a:rPr lang="en-US" sz="2500" dirty="0"/>
              <a:t> que </a:t>
            </a:r>
            <a:r>
              <a:rPr lang="en-US" sz="2500" dirty="0" err="1"/>
              <a:t>chamamos</a:t>
            </a:r>
            <a:r>
              <a:rPr lang="en-US" sz="2500" dirty="0"/>
              <a:t> de </a:t>
            </a:r>
            <a:r>
              <a:rPr lang="en-US" sz="2500" b="1" dirty="0"/>
              <a:t>Saga Execution Controller </a:t>
            </a:r>
            <a:r>
              <a:rPr lang="en-US" sz="2500" dirty="0" err="1"/>
              <a:t>ou</a:t>
            </a:r>
            <a:r>
              <a:rPr lang="en-US" sz="2500" b="1" dirty="0"/>
              <a:t> SEC</a:t>
            </a:r>
            <a:r>
              <a:rPr lang="en-US" sz="2500" dirty="0"/>
              <a:t>, que nada </a:t>
            </a:r>
            <a:r>
              <a:rPr lang="en-US" sz="2500" dirty="0" err="1"/>
              <a:t>mais</a:t>
            </a:r>
            <a:r>
              <a:rPr lang="en-US" sz="2500" dirty="0"/>
              <a:t> é, </a:t>
            </a:r>
            <a:r>
              <a:rPr lang="en-US" sz="2500" dirty="0" err="1"/>
              <a:t>como</a:t>
            </a:r>
            <a:r>
              <a:rPr lang="en-US" sz="2500" dirty="0"/>
              <a:t> o </a:t>
            </a:r>
            <a:r>
              <a:rPr lang="en-US" sz="2500" dirty="0" err="1"/>
              <a:t>próprio</a:t>
            </a:r>
            <a:r>
              <a:rPr lang="en-US" sz="2500" dirty="0"/>
              <a:t> </a:t>
            </a:r>
            <a:r>
              <a:rPr lang="en-US" sz="2500" dirty="0" err="1"/>
              <a:t>nome</a:t>
            </a:r>
            <a:r>
              <a:rPr lang="en-US" sz="2500" dirty="0"/>
              <a:t> </a:t>
            </a:r>
            <a:r>
              <a:rPr lang="en-US" sz="2500" dirty="0" err="1"/>
              <a:t>especifica</a:t>
            </a:r>
            <a:r>
              <a:rPr lang="en-US" sz="2500" dirty="0"/>
              <a:t>, o </a:t>
            </a:r>
            <a:r>
              <a:rPr lang="en-US" sz="2500" b="1" dirty="0" err="1"/>
              <a:t>objeto</a:t>
            </a:r>
            <a:r>
              <a:rPr lang="en-US" sz="2500" b="1" dirty="0"/>
              <a:t> </a:t>
            </a:r>
            <a:r>
              <a:rPr lang="en-US" sz="2500" b="1" dirty="0" err="1"/>
              <a:t>ou</a:t>
            </a:r>
            <a:r>
              <a:rPr lang="en-US" sz="2500" b="1" dirty="0"/>
              <a:t> </a:t>
            </a:r>
            <a:r>
              <a:rPr lang="en-US" sz="2500" b="1" dirty="0" err="1"/>
              <a:t>entidade</a:t>
            </a:r>
            <a:r>
              <a:rPr lang="en-US" sz="2500" b="1" dirty="0"/>
              <a:t> </a:t>
            </a:r>
            <a:r>
              <a:rPr lang="en-US" sz="2500" b="1" dirty="0" err="1"/>
              <a:t>controladora</a:t>
            </a:r>
            <a:r>
              <a:rPr lang="en-US" sz="2500" b="1" dirty="0"/>
              <a:t> de </a:t>
            </a:r>
            <a:r>
              <a:rPr lang="en-US" sz="2500" b="1" dirty="0" err="1"/>
              <a:t>execução</a:t>
            </a:r>
            <a:r>
              <a:rPr lang="en-US" sz="2500" b="1" dirty="0"/>
              <a:t> do saga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Caso </a:t>
            </a:r>
            <a:r>
              <a:rPr lang="en-US" sz="2500" dirty="0" err="1"/>
              <a:t>esteja</a:t>
            </a:r>
            <a:r>
              <a:rPr lang="en-US" sz="2500" dirty="0"/>
              <a:t> </a:t>
            </a:r>
            <a:r>
              <a:rPr lang="en-US" sz="2500" dirty="0" err="1"/>
              <a:t>implementando</a:t>
            </a:r>
            <a:r>
              <a:rPr lang="en-US" sz="2500" dirty="0"/>
              <a:t> um saga </a:t>
            </a:r>
            <a:r>
              <a:rPr lang="en-US" sz="2500" b="1" dirty="0" err="1"/>
              <a:t>orquestrado</a:t>
            </a:r>
            <a:r>
              <a:rPr lang="en-US" sz="2500" dirty="0"/>
              <a:t>, </a:t>
            </a:r>
            <a:r>
              <a:rPr lang="en-US" sz="2500" b="1" dirty="0"/>
              <a:t>o SEC </a:t>
            </a:r>
            <a:r>
              <a:rPr lang="en-US" sz="2500" b="1" dirty="0" err="1"/>
              <a:t>será</a:t>
            </a:r>
            <a:r>
              <a:rPr lang="en-US" sz="2500" b="1" dirty="0"/>
              <a:t> o </a:t>
            </a:r>
            <a:r>
              <a:rPr lang="en-US" sz="2500" b="1" dirty="0" err="1"/>
              <a:t>próprio</a:t>
            </a:r>
            <a:r>
              <a:rPr lang="en-US" sz="2500" b="1" dirty="0"/>
              <a:t> </a:t>
            </a:r>
            <a:r>
              <a:rPr lang="en-US" sz="2500" b="1" dirty="0" err="1"/>
              <a:t>orquestrador</a:t>
            </a:r>
            <a:r>
              <a:rPr lang="en-US" sz="2500" dirty="0"/>
              <a:t>,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seja</a:t>
            </a:r>
            <a:r>
              <a:rPr lang="en-US" sz="2500" dirty="0"/>
              <a:t>, o </a:t>
            </a:r>
            <a:r>
              <a:rPr lang="en-US" sz="2500" dirty="0" err="1"/>
              <a:t>serviço</a:t>
            </a:r>
            <a:r>
              <a:rPr lang="en-US" sz="2500" dirty="0"/>
              <a:t> </a:t>
            </a:r>
            <a:r>
              <a:rPr lang="en-US" sz="2500" dirty="0" err="1"/>
              <a:t>como</a:t>
            </a:r>
            <a:r>
              <a:rPr lang="en-US" sz="2500" dirty="0"/>
              <a:t> um </a:t>
            </a:r>
            <a:r>
              <a:rPr lang="en-US" sz="2500" dirty="0" err="1"/>
              <a:t>todo</a:t>
            </a:r>
            <a:r>
              <a:rPr lang="en-US" sz="2500" dirty="0"/>
              <a:t>, </a:t>
            </a:r>
            <a:r>
              <a:rPr lang="en-US" sz="2500" dirty="0" err="1"/>
              <a:t>responsável</a:t>
            </a:r>
            <a:r>
              <a:rPr lang="en-US" sz="2500" dirty="0"/>
              <a:t> </a:t>
            </a:r>
            <a:r>
              <a:rPr lang="en-US" sz="2500" dirty="0" err="1"/>
              <a:t>por</a:t>
            </a:r>
            <a:r>
              <a:rPr lang="en-US" sz="2500" dirty="0"/>
              <a:t> </a:t>
            </a:r>
            <a:r>
              <a:rPr lang="en-US" sz="2500" dirty="0" err="1"/>
              <a:t>receber</a:t>
            </a:r>
            <a:r>
              <a:rPr lang="en-US" sz="2500" dirty="0"/>
              <a:t> e </a:t>
            </a:r>
            <a:r>
              <a:rPr lang="en-US" sz="2500" dirty="0" err="1"/>
              <a:t>enviar</a:t>
            </a:r>
            <a:r>
              <a:rPr lang="en-US" sz="2500" dirty="0"/>
              <a:t> </a:t>
            </a:r>
            <a:r>
              <a:rPr lang="en-US" sz="2500" dirty="0" err="1"/>
              <a:t>eventos</a:t>
            </a:r>
            <a:r>
              <a:rPr lang="en-US" sz="2500" dirty="0"/>
              <a:t> com base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seu</a:t>
            </a:r>
            <a:r>
              <a:rPr lang="en-US" sz="2500" dirty="0"/>
              <a:t> </a:t>
            </a:r>
            <a:r>
              <a:rPr lang="en-US" sz="2500" dirty="0" err="1"/>
              <a:t>estado</a:t>
            </a:r>
            <a:r>
              <a:rPr lang="en-US" sz="2500" dirty="0"/>
              <a:t> </a:t>
            </a:r>
            <a:r>
              <a:rPr lang="en-US" sz="2500" dirty="0" err="1"/>
              <a:t>atual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– Saga </a:t>
            </a:r>
            <a:r>
              <a:rPr lang="pt-BR" sz="4400" dirty="0" err="1"/>
              <a:t>Execution</a:t>
            </a:r>
            <a:r>
              <a:rPr lang="pt-BR" sz="4400" dirty="0"/>
              <a:t> </a:t>
            </a:r>
            <a:r>
              <a:rPr lang="pt-BR" sz="4400" dirty="0" err="1"/>
              <a:t>Controller</a:t>
            </a:r>
            <a:endParaRPr lang="pt-BR" sz="4400" dirty="0"/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468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2470894"/>
            <a:ext cx="4902483" cy="3443768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Caso </a:t>
            </a:r>
            <a:r>
              <a:rPr lang="en-US" sz="2000" dirty="0" err="1"/>
              <a:t>esteja</a:t>
            </a:r>
            <a:r>
              <a:rPr lang="en-US" sz="2000" dirty="0"/>
              <a:t> </a:t>
            </a:r>
            <a:r>
              <a:rPr lang="en-US" sz="2000" dirty="0" err="1"/>
              <a:t>implementando</a:t>
            </a:r>
            <a:r>
              <a:rPr lang="en-US" sz="2000" dirty="0"/>
              <a:t> um saga </a:t>
            </a:r>
            <a:r>
              <a:rPr lang="en-US" sz="2000" b="1" dirty="0" err="1"/>
              <a:t>coreografado</a:t>
            </a:r>
            <a:r>
              <a:rPr lang="en-US" sz="2000" dirty="0"/>
              <a:t>, o </a:t>
            </a:r>
            <a:r>
              <a:rPr lang="en-US" sz="2000" b="1" dirty="0"/>
              <a:t>SEC </a:t>
            </a:r>
            <a:r>
              <a:rPr lang="en-US" sz="2000" b="1" dirty="0" err="1"/>
              <a:t>será</a:t>
            </a:r>
            <a:r>
              <a:rPr lang="en-US" sz="2000" b="1" dirty="0"/>
              <a:t> </a:t>
            </a:r>
            <a:r>
              <a:rPr lang="en-US" sz="2000" b="1" dirty="0" err="1"/>
              <a:t>impleme</a:t>
            </a:r>
            <a:r>
              <a:rPr lang="pt-BR" sz="2000" b="1" dirty="0" err="1"/>
              <a:t>ntado</a:t>
            </a:r>
            <a:r>
              <a:rPr lang="pt-BR" sz="2000" b="1" dirty="0"/>
              <a:t> em cada serviço </a:t>
            </a:r>
            <a:r>
              <a:rPr lang="pt-BR" sz="2000" dirty="0"/>
              <a:t>participante da saga, sendo este um objeto, uma classe contendo a lógica da saga, ou até um </a:t>
            </a:r>
            <a:r>
              <a:rPr lang="pt-BR" sz="2000" b="1" dirty="0"/>
              <a:t>objeto externo</a:t>
            </a:r>
            <a:r>
              <a:rPr lang="pt-BR" sz="2000" dirty="0"/>
              <a:t>, contanto que ele apenas redirecione os eventos, mantendo a lógica de conhecimento da ordem de execução para o próprio serviço, caso contrário torna-se uma orquestração e não coreografia.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– Saga </a:t>
            </a:r>
            <a:r>
              <a:rPr lang="pt-BR" sz="4400" dirty="0" err="1"/>
              <a:t>Execution</a:t>
            </a:r>
            <a:r>
              <a:rPr lang="pt-BR" sz="4400" dirty="0"/>
              <a:t> </a:t>
            </a:r>
            <a:r>
              <a:rPr lang="pt-BR" sz="4400" dirty="0" err="1"/>
              <a:t>Controller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A9BC4AFE-9581-F134-6530-73694EDFD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821" y="2227827"/>
            <a:ext cx="6241183" cy="374470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82878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9CD4F6E-3B38-393D-5602-9A4872FC27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909823" y="1100666"/>
            <a:ext cx="8044405" cy="48473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Padrão </a:t>
            </a:r>
            <a:r>
              <a:rPr lang="pt-BR" sz="5000" b="1" dirty="0" err="1"/>
              <a:t>Outbox</a:t>
            </a:r>
            <a:endParaRPr lang="pt-BR" sz="5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Conceitos, 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1355165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88" y="2118167"/>
            <a:ext cx="6215752" cy="446584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ideia</a:t>
            </a:r>
            <a:r>
              <a:rPr lang="en-US" sz="2000" dirty="0"/>
              <a:t> do Outbox é, sempre que </a:t>
            </a:r>
            <a:r>
              <a:rPr lang="en-US" sz="2000" dirty="0" err="1"/>
              <a:t>houver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</a:t>
            </a:r>
            <a:r>
              <a:rPr lang="en-US" sz="2000" dirty="0" err="1"/>
              <a:t>enviar</a:t>
            </a:r>
            <a:r>
              <a:rPr lang="en-US" sz="2000" dirty="0"/>
              <a:t> um </a:t>
            </a:r>
            <a:r>
              <a:rPr lang="en-US" sz="2000" dirty="0" err="1"/>
              <a:t>evento</a:t>
            </a:r>
            <a:r>
              <a:rPr lang="en-US" sz="2000" dirty="0"/>
              <a:t> a um Message Broker,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invés</a:t>
            </a:r>
            <a:r>
              <a:rPr lang="en-US" sz="2000" dirty="0"/>
              <a:t> de </a:t>
            </a:r>
            <a:r>
              <a:rPr lang="en-US" sz="2000" dirty="0" err="1"/>
              <a:t>realizar</a:t>
            </a:r>
            <a:r>
              <a:rPr lang="en-US" sz="2000" dirty="0"/>
              <a:t> o </a:t>
            </a:r>
            <a:r>
              <a:rPr lang="en-US" sz="2000" dirty="0" err="1"/>
              <a:t>envio</a:t>
            </a:r>
            <a:r>
              <a:rPr lang="en-US" sz="2000" dirty="0"/>
              <a:t> </a:t>
            </a:r>
            <a:r>
              <a:rPr lang="en-US" sz="2000" dirty="0" err="1"/>
              <a:t>direto</a:t>
            </a:r>
            <a:r>
              <a:rPr lang="en-US" sz="2000" dirty="0"/>
              <a:t> no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processamento</a:t>
            </a:r>
            <a:r>
              <a:rPr lang="en-US" sz="2000" dirty="0"/>
              <a:t>, </a:t>
            </a:r>
            <a:r>
              <a:rPr lang="en-US" sz="2000" dirty="0" err="1"/>
              <a:t>salvar</a:t>
            </a:r>
            <a:r>
              <a:rPr lang="en-US" sz="2000" dirty="0"/>
              <a:t> o </a:t>
            </a:r>
            <a:r>
              <a:rPr lang="en-US" sz="2000" dirty="0" err="1"/>
              <a:t>conteúdo</a:t>
            </a:r>
            <a:r>
              <a:rPr lang="en-US" sz="2000" dirty="0"/>
              <a:t> do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tabela</a:t>
            </a:r>
            <a:r>
              <a:rPr lang="en-US" sz="2000" dirty="0"/>
              <a:t> que </a:t>
            </a:r>
            <a:r>
              <a:rPr lang="en-US" sz="2000" dirty="0" err="1"/>
              <a:t>represente</a:t>
            </a:r>
            <a:r>
              <a:rPr lang="en-US" sz="2000" dirty="0"/>
              <a:t> o Outbox, e </a:t>
            </a:r>
            <a:r>
              <a:rPr lang="en-US" sz="2000" dirty="0" err="1"/>
              <a:t>enquanto</a:t>
            </a:r>
            <a:r>
              <a:rPr lang="en-US" sz="2000" dirty="0"/>
              <a:t> </a:t>
            </a:r>
            <a:r>
              <a:rPr lang="en-US" sz="2000" dirty="0" err="1"/>
              <a:t>isso</a:t>
            </a:r>
            <a:r>
              <a:rPr lang="en-US" sz="2000" dirty="0"/>
              <a:t>,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processo</a:t>
            </a:r>
            <a:r>
              <a:rPr lang="en-US" sz="2000" dirty="0"/>
              <a:t> </a:t>
            </a:r>
            <a:r>
              <a:rPr lang="en-US" sz="2000" dirty="0" err="1"/>
              <a:t>separado</a:t>
            </a:r>
            <a:r>
              <a:rPr lang="en-US" sz="2000" dirty="0"/>
              <a:t> </a:t>
            </a:r>
            <a:r>
              <a:rPr lang="en-US" sz="2000" dirty="0" err="1"/>
              <a:t>irá</a:t>
            </a:r>
            <a:r>
              <a:rPr lang="en-US" sz="2000" dirty="0"/>
              <a:t> </a:t>
            </a:r>
            <a:r>
              <a:rPr lang="en-US" sz="2000" dirty="0" err="1"/>
              <a:t>ler</a:t>
            </a:r>
            <a:r>
              <a:rPr lang="en-US" sz="2000" dirty="0"/>
              <a:t> a </a:t>
            </a:r>
            <a:r>
              <a:rPr lang="en-US" sz="2000" dirty="0" err="1"/>
              <a:t>tabela</a:t>
            </a:r>
            <a:r>
              <a:rPr lang="en-US" sz="2000" dirty="0"/>
              <a:t> Outbox e </a:t>
            </a:r>
            <a:r>
              <a:rPr lang="en-US" sz="2000" dirty="0" err="1"/>
              <a:t>tentar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a </a:t>
            </a:r>
            <a:r>
              <a:rPr lang="en-US" sz="2000" dirty="0" err="1"/>
              <a:t>produção</a:t>
            </a:r>
            <a:r>
              <a:rPr lang="en-US" sz="2000" dirty="0"/>
              <a:t> dos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encontrados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Assim</a:t>
            </a:r>
            <a:r>
              <a:rPr lang="en-US" sz="2000" dirty="0"/>
              <a:t> que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mensagem</a:t>
            </a:r>
            <a:r>
              <a:rPr lang="en-US" sz="2000" dirty="0"/>
              <a:t> for </a:t>
            </a:r>
            <a:r>
              <a:rPr lang="en-US" sz="2000" dirty="0" err="1"/>
              <a:t>enviada</a:t>
            </a:r>
            <a:r>
              <a:rPr lang="en-US" sz="2000" dirty="0"/>
              <a:t> com </a:t>
            </a:r>
            <a:r>
              <a:rPr lang="en-US" sz="2000" dirty="0" err="1"/>
              <a:t>sucesso</a:t>
            </a:r>
            <a:r>
              <a:rPr lang="en-US" sz="2000" dirty="0"/>
              <a:t>, o </a:t>
            </a:r>
            <a:r>
              <a:rPr lang="en-US" sz="2000" dirty="0" err="1"/>
              <a:t>registro</a:t>
            </a:r>
            <a:r>
              <a:rPr lang="en-US" sz="2000" dirty="0"/>
              <a:t> </a:t>
            </a:r>
            <a:r>
              <a:rPr lang="en-US" sz="2000" dirty="0" err="1"/>
              <a:t>deverá</a:t>
            </a:r>
            <a:r>
              <a:rPr lang="en-US" sz="2000" dirty="0"/>
              <a:t> ser </a:t>
            </a:r>
            <a:r>
              <a:rPr lang="en-US" sz="2000" dirty="0" err="1"/>
              <a:t>removido</a:t>
            </a:r>
            <a:r>
              <a:rPr lang="en-US" sz="2000" dirty="0"/>
              <a:t> da </a:t>
            </a:r>
            <a:r>
              <a:rPr lang="en-US" sz="2000" dirty="0" err="1"/>
              <a:t>tabela</a:t>
            </a:r>
            <a:r>
              <a:rPr lang="en-US" sz="2000" dirty="0"/>
              <a:t> de Outbox, </a:t>
            </a:r>
            <a:r>
              <a:rPr lang="en-US" sz="2000" dirty="0" err="1"/>
              <a:t>garantindo</a:t>
            </a:r>
            <a:r>
              <a:rPr lang="en-US" sz="2000" dirty="0"/>
              <a:t> o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envio</a:t>
            </a:r>
            <a:r>
              <a:rPr lang="en-US" sz="2000" dirty="0"/>
              <a:t>.</a:t>
            </a:r>
          </a:p>
          <a:p>
            <a:pPr marL="457200" indent="-457200" algn="just"/>
            <a:r>
              <a:rPr lang="en-US" sz="2000" dirty="0"/>
              <a:t>A </a:t>
            </a:r>
            <a:r>
              <a:rPr lang="en-US" sz="2000" dirty="0" err="1"/>
              <a:t>estratégia</a:t>
            </a:r>
            <a:r>
              <a:rPr lang="en-US" sz="2000" dirty="0"/>
              <a:t> de </a:t>
            </a:r>
            <a:r>
              <a:rPr lang="en-US" sz="2000" dirty="0" err="1"/>
              <a:t>leitura</a:t>
            </a:r>
            <a:r>
              <a:rPr lang="en-US" sz="2000" dirty="0"/>
              <a:t> das </a:t>
            </a:r>
            <a:r>
              <a:rPr lang="en-US" sz="2000" dirty="0" err="1"/>
              <a:t>mensagens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b="1" dirty="0" err="1"/>
              <a:t>agendador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até</a:t>
            </a:r>
            <a:r>
              <a:rPr lang="en-US" sz="2000" dirty="0"/>
              <a:t>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leitura</a:t>
            </a:r>
            <a:r>
              <a:rPr lang="en-US" sz="2000" dirty="0"/>
              <a:t> </a:t>
            </a:r>
            <a:r>
              <a:rPr lang="en-US" sz="2000" dirty="0" err="1"/>
              <a:t>diretamente</a:t>
            </a:r>
            <a:r>
              <a:rPr lang="en-US" sz="2000" dirty="0"/>
              <a:t> dos </a:t>
            </a:r>
            <a:r>
              <a:rPr lang="en-US" sz="2000" b="1" dirty="0"/>
              <a:t>logs da </a:t>
            </a:r>
            <a:r>
              <a:rPr lang="en-US" sz="2000" b="1" dirty="0" err="1"/>
              <a:t>alteração</a:t>
            </a:r>
            <a:r>
              <a:rPr lang="en-US" sz="2000" b="1" dirty="0"/>
              <a:t> da </a:t>
            </a:r>
            <a:r>
              <a:rPr lang="en-US" sz="2000" b="1" dirty="0" err="1"/>
              <a:t>tabela</a:t>
            </a:r>
            <a:r>
              <a:rPr lang="en-US" sz="2000" b="1" dirty="0"/>
              <a:t> </a:t>
            </a:r>
            <a:r>
              <a:rPr lang="en-US" sz="2000" dirty="0" err="1"/>
              <a:t>utilizando</a:t>
            </a:r>
            <a:r>
              <a:rPr lang="en-US" sz="2000" dirty="0"/>
              <a:t> ferramentas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b="1" dirty="0" err="1"/>
              <a:t>Debezium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Conceitos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B4FAF5EE-B154-7979-E7C4-F081BB9FB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35" y="2073046"/>
            <a:ext cx="5481069" cy="45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55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2435493"/>
            <a:ext cx="5602827" cy="360970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motivação</a:t>
            </a:r>
            <a:r>
              <a:rPr lang="en-US" sz="2000" dirty="0"/>
              <a:t> para a </a:t>
            </a:r>
            <a:r>
              <a:rPr lang="en-US" sz="2000" dirty="0" err="1"/>
              <a:t>utilização</a:t>
            </a:r>
            <a:r>
              <a:rPr lang="en-US" sz="2000" dirty="0"/>
              <a:t> </a:t>
            </a:r>
            <a:r>
              <a:rPr lang="en-US" sz="2000" dirty="0" err="1"/>
              <a:t>desta</a:t>
            </a:r>
            <a:r>
              <a:rPr lang="en-US" sz="2000" dirty="0"/>
              <a:t> </a:t>
            </a:r>
            <a:r>
              <a:rPr lang="en-US" sz="2000" dirty="0" err="1"/>
              <a:t>estratégia</a:t>
            </a:r>
            <a:r>
              <a:rPr lang="en-US" sz="2000" dirty="0"/>
              <a:t> é para que </a:t>
            </a:r>
            <a:r>
              <a:rPr lang="en-US" sz="2000" dirty="0" err="1"/>
              <a:t>possa</a:t>
            </a:r>
            <a:r>
              <a:rPr lang="en-US" sz="2000" dirty="0"/>
              <a:t> </a:t>
            </a:r>
            <a:r>
              <a:rPr lang="en-US" sz="2000" b="1" dirty="0" err="1"/>
              <a:t>garantir</a:t>
            </a:r>
            <a:r>
              <a:rPr lang="en-US" sz="2000" dirty="0"/>
              <a:t> que </a:t>
            </a:r>
            <a:r>
              <a:rPr lang="en-US" sz="2000" b="1" dirty="0" err="1"/>
              <a:t>caso</a:t>
            </a:r>
            <a:r>
              <a:rPr lang="en-US" sz="2000" b="1" dirty="0"/>
              <a:t> </a:t>
            </a:r>
            <a:r>
              <a:rPr lang="en-US" sz="2000" b="1" dirty="0" err="1"/>
              <a:t>ocorra</a:t>
            </a:r>
            <a:r>
              <a:rPr lang="en-US" sz="2000" b="1" dirty="0"/>
              <a:t> </a:t>
            </a:r>
            <a:r>
              <a:rPr lang="en-US" sz="2000" b="1" dirty="0" err="1"/>
              <a:t>uma</a:t>
            </a:r>
            <a:r>
              <a:rPr lang="en-US" sz="2000" b="1" dirty="0"/>
              <a:t> </a:t>
            </a:r>
            <a:r>
              <a:rPr lang="en-US" sz="2000" b="1" dirty="0" err="1"/>
              <a:t>falha</a:t>
            </a:r>
            <a:r>
              <a:rPr lang="en-US" sz="2000" dirty="0"/>
              <a:t> de </a:t>
            </a:r>
            <a:r>
              <a:rPr lang="en-US" sz="2000" dirty="0" err="1"/>
              <a:t>processamento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um </a:t>
            </a:r>
            <a:r>
              <a:rPr lang="en-US" sz="2000" dirty="0" err="1"/>
              <a:t>fluxo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até</a:t>
            </a:r>
            <a:r>
              <a:rPr lang="en-US" sz="2000" dirty="0"/>
              <a:t>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 do Message Broker, o </a:t>
            </a:r>
            <a:r>
              <a:rPr lang="en-US" sz="2000" dirty="0" err="1"/>
              <a:t>conteúdo</a:t>
            </a:r>
            <a:r>
              <a:rPr lang="en-US" sz="2000" dirty="0"/>
              <a:t> do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perdido</a:t>
            </a:r>
            <a:r>
              <a:rPr lang="en-US" sz="2000" dirty="0"/>
              <a:t>, </a:t>
            </a:r>
            <a:r>
              <a:rPr lang="en-US" sz="2000" b="1" dirty="0" err="1"/>
              <a:t>garantindo</a:t>
            </a:r>
            <a:r>
              <a:rPr lang="en-US" sz="2000" b="1" dirty="0"/>
              <a:t> </a:t>
            </a:r>
            <a:r>
              <a:rPr lang="en-US" sz="2000" b="1" dirty="0" err="1"/>
              <a:t>seu</a:t>
            </a:r>
            <a:r>
              <a:rPr lang="en-US" sz="2000" b="1" dirty="0"/>
              <a:t> </a:t>
            </a:r>
            <a:r>
              <a:rPr lang="en-US" sz="2000" b="1" dirty="0" err="1"/>
              <a:t>envio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No </a:t>
            </a:r>
            <a:r>
              <a:rPr lang="en-US" sz="2000" dirty="0" err="1"/>
              <a:t>padrão</a:t>
            </a:r>
            <a:r>
              <a:rPr lang="en-US" sz="2000" dirty="0"/>
              <a:t> saga, </a:t>
            </a:r>
            <a:r>
              <a:rPr lang="en-US" sz="2000" dirty="0" err="1"/>
              <a:t>embora</a:t>
            </a:r>
            <a:r>
              <a:rPr lang="en-US" sz="2000" dirty="0"/>
              <a:t> o </a:t>
            </a:r>
            <a:r>
              <a:rPr lang="en-US" sz="2000" dirty="0" err="1"/>
              <a:t>problema</a:t>
            </a:r>
            <a:r>
              <a:rPr lang="en-US" sz="2000" dirty="0"/>
              <a:t> de rollback da </a:t>
            </a:r>
            <a:r>
              <a:rPr lang="en-US" sz="2000" dirty="0" err="1"/>
              <a:t>transação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resolvido</a:t>
            </a:r>
            <a:r>
              <a:rPr lang="en-US" sz="2000" dirty="0"/>
              <a:t>,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assim</a:t>
            </a:r>
            <a:r>
              <a:rPr lang="en-US" sz="2000" dirty="0"/>
              <a:t>, </a:t>
            </a:r>
            <a:r>
              <a:rPr lang="en-US" sz="2000" b="1" dirty="0" err="1"/>
              <a:t>caso</a:t>
            </a:r>
            <a:r>
              <a:rPr lang="en-US" sz="2000" b="1" dirty="0"/>
              <a:t> o Message Broker </a:t>
            </a:r>
            <a:r>
              <a:rPr lang="en-US" sz="2000" b="1" dirty="0" err="1"/>
              <a:t>falhe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ponto</a:t>
            </a:r>
            <a:r>
              <a:rPr lang="en-US" sz="2000" dirty="0"/>
              <a:t>, </a:t>
            </a:r>
            <a:r>
              <a:rPr lang="en-US" sz="2000" dirty="0" err="1"/>
              <a:t>poderá</a:t>
            </a:r>
            <a:r>
              <a:rPr lang="en-US" sz="2000" dirty="0"/>
              <a:t> </a:t>
            </a:r>
            <a:r>
              <a:rPr lang="en-US" sz="2000" dirty="0" err="1"/>
              <a:t>ocasionar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b="1" dirty="0" err="1"/>
              <a:t>perda</a:t>
            </a:r>
            <a:r>
              <a:rPr lang="en-US" sz="2000" b="1" dirty="0"/>
              <a:t> da </a:t>
            </a:r>
            <a:r>
              <a:rPr lang="en-US" sz="2000" b="1" dirty="0" err="1"/>
              <a:t>informação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5EAFB66-6704-735D-74A3-5C23C9A03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72" y="2435493"/>
            <a:ext cx="5990442" cy="3609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5868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368245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Com o Outbox, a </a:t>
            </a:r>
            <a:r>
              <a:rPr lang="en-US" sz="2500" dirty="0" err="1"/>
              <a:t>informação</a:t>
            </a:r>
            <a:r>
              <a:rPr lang="en-US" sz="2500" dirty="0"/>
              <a:t> </a:t>
            </a:r>
            <a:r>
              <a:rPr lang="en-US" sz="2500" dirty="0" err="1"/>
              <a:t>ficará</a:t>
            </a:r>
            <a:r>
              <a:rPr lang="en-US" sz="2500" dirty="0"/>
              <a:t> </a:t>
            </a:r>
            <a:r>
              <a:rPr lang="en-US" sz="2500" dirty="0" err="1"/>
              <a:t>persistida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estrutura</a:t>
            </a:r>
            <a:r>
              <a:rPr lang="en-US" sz="2500" dirty="0"/>
              <a:t> </a:t>
            </a:r>
            <a:r>
              <a:rPr lang="en-US" sz="2500" dirty="0" err="1"/>
              <a:t>criada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aplicação</a:t>
            </a:r>
            <a:r>
              <a:rPr lang="en-US" sz="2500" dirty="0"/>
              <a:t>, e, </a:t>
            </a:r>
            <a:r>
              <a:rPr lang="en-US" sz="2500" dirty="0" err="1"/>
              <a:t>neste</a:t>
            </a:r>
            <a:r>
              <a:rPr lang="en-US" sz="2500" dirty="0"/>
              <a:t> </a:t>
            </a:r>
            <a:r>
              <a:rPr lang="en-US" sz="2500" dirty="0" err="1"/>
              <a:t>caso</a:t>
            </a:r>
            <a:r>
              <a:rPr lang="en-US" sz="2500" dirty="0"/>
              <a:t>, </a:t>
            </a:r>
            <a:r>
              <a:rPr lang="en-US" sz="2500" dirty="0" err="1"/>
              <a:t>haverão</a:t>
            </a:r>
            <a:r>
              <a:rPr lang="en-US" sz="2500" dirty="0"/>
              <a:t> </a:t>
            </a:r>
            <a:r>
              <a:rPr lang="en-US" sz="2500" dirty="0" err="1"/>
              <a:t>várias</a:t>
            </a:r>
            <a:r>
              <a:rPr lang="en-US" sz="2500" dirty="0"/>
              <a:t> </a:t>
            </a:r>
            <a:r>
              <a:rPr lang="en-US" sz="2500" dirty="0" err="1"/>
              <a:t>tentativas</a:t>
            </a:r>
            <a:r>
              <a:rPr lang="en-US" sz="2500" dirty="0"/>
              <a:t> de </a:t>
            </a:r>
            <a:r>
              <a:rPr lang="en-US" sz="2500" dirty="0" err="1"/>
              <a:t>envio</a:t>
            </a:r>
            <a:r>
              <a:rPr lang="en-US" sz="2500" dirty="0"/>
              <a:t> </a:t>
            </a:r>
            <a:r>
              <a:rPr lang="en-US" sz="2500" dirty="0" err="1"/>
              <a:t>até</a:t>
            </a:r>
            <a:r>
              <a:rPr lang="en-US" sz="2500" dirty="0"/>
              <a:t> que o </a:t>
            </a:r>
            <a:r>
              <a:rPr lang="en-US" sz="2500" dirty="0" err="1"/>
              <a:t>evento</a:t>
            </a:r>
            <a:r>
              <a:rPr lang="en-US" sz="2500" dirty="0"/>
              <a:t> </a:t>
            </a:r>
            <a:r>
              <a:rPr lang="en-US" sz="2500" dirty="0" err="1"/>
              <a:t>seja</a:t>
            </a:r>
            <a:r>
              <a:rPr lang="en-US" sz="2500" dirty="0"/>
              <a:t> </a:t>
            </a:r>
            <a:r>
              <a:rPr lang="en-US" sz="2500" dirty="0" err="1"/>
              <a:t>removido</a:t>
            </a:r>
            <a:r>
              <a:rPr lang="en-US" sz="2500" dirty="0"/>
              <a:t> da </a:t>
            </a:r>
            <a:r>
              <a:rPr lang="en-US" sz="2500" dirty="0" err="1"/>
              <a:t>tabela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Com </a:t>
            </a:r>
            <a:r>
              <a:rPr lang="en-US" sz="2500" dirty="0" err="1"/>
              <a:t>essa</a:t>
            </a:r>
            <a:r>
              <a:rPr lang="en-US" sz="2500" dirty="0"/>
              <a:t> </a:t>
            </a:r>
            <a:r>
              <a:rPr lang="en-US" sz="2500" dirty="0" err="1"/>
              <a:t>aboragem</a:t>
            </a:r>
            <a:r>
              <a:rPr lang="en-US" sz="2500" dirty="0"/>
              <a:t>, é </a:t>
            </a:r>
            <a:r>
              <a:rPr lang="en-US" sz="2500" dirty="0" err="1"/>
              <a:t>estritamente</a:t>
            </a:r>
            <a:r>
              <a:rPr lang="en-US" sz="2500" dirty="0"/>
              <a:t> </a:t>
            </a:r>
            <a:r>
              <a:rPr lang="en-US" sz="2500" dirty="0" err="1"/>
              <a:t>importante</a:t>
            </a:r>
            <a:r>
              <a:rPr lang="en-US" sz="2500" dirty="0"/>
              <a:t> a </a:t>
            </a:r>
            <a:r>
              <a:rPr lang="en-US" sz="2500" dirty="0" err="1"/>
              <a:t>implementação</a:t>
            </a:r>
            <a:r>
              <a:rPr lang="en-US" sz="2500" dirty="0"/>
              <a:t> de </a:t>
            </a:r>
            <a:r>
              <a:rPr lang="en-US" sz="2500" dirty="0" err="1"/>
              <a:t>estratégias</a:t>
            </a:r>
            <a:r>
              <a:rPr lang="en-US" sz="2500" dirty="0"/>
              <a:t> de </a:t>
            </a:r>
            <a:r>
              <a:rPr lang="en-US" sz="2500" b="1" dirty="0" err="1"/>
              <a:t>idempotência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Essa </a:t>
            </a:r>
            <a:r>
              <a:rPr lang="en-US" sz="2500" dirty="0" err="1"/>
              <a:t>padrão</a:t>
            </a:r>
            <a:r>
              <a:rPr lang="en-US" sz="2500" dirty="0"/>
              <a:t> </a:t>
            </a:r>
            <a:r>
              <a:rPr lang="en-US" sz="2500" dirty="0" err="1"/>
              <a:t>pode</a:t>
            </a:r>
            <a:r>
              <a:rPr lang="en-US" sz="2500" dirty="0"/>
              <a:t> ser </a:t>
            </a:r>
            <a:r>
              <a:rPr lang="en-US" sz="2500" dirty="0" err="1"/>
              <a:t>implementado</a:t>
            </a:r>
            <a:r>
              <a:rPr lang="en-US" sz="2500" dirty="0"/>
              <a:t> junto do </a:t>
            </a:r>
            <a:r>
              <a:rPr lang="en-US" sz="2500" dirty="0" err="1"/>
              <a:t>padrão</a:t>
            </a:r>
            <a:r>
              <a:rPr lang="en-US" sz="2500" dirty="0"/>
              <a:t> Saga, </a:t>
            </a:r>
            <a:r>
              <a:rPr lang="en-US" sz="2500" dirty="0" err="1"/>
              <a:t>independente</a:t>
            </a:r>
            <a:r>
              <a:rPr lang="en-US" sz="2500" dirty="0"/>
              <a:t> da </a:t>
            </a:r>
            <a:r>
              <a:rPr lang="en-US" sz="2500" dirty="0" err="1"/>
              <a:t>abordagem</a:t>
            </a:r>
            <a:r>
              <a:rPr lang="en-US" sz="2500" dirty="0"/>
              <a:t> </a:t>
            </a:r>
            <a:r>
              <a:rPr lang="en-US" sz="2500" dirty="0" err="1"/>
              <a:t>orquestrada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coreografada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318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Aumenta</a:t>
            </a:r>
            <a:r>
              <a:rPr lang="en-US" sz="2500" dirty="0"/>
              <a:t> </a:t>
            </a:r>
            <a:r>
              <a:rPr lang="en-US" sz="2500" dirty="0" err="1"/>
              <a:t>muito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a </a:t>
            </a:r>
            <a:r>
              <a:rPr lang="en-US" sz="2500" dirty="0" err="1"/>
              <a:t>complexidade</a:t>
            </a:r>
            <a:r>
              <a:rPr lang="en-US" sz="2500" dirty="0"/>
              <a:t> de </a:t>
            </a:r>
            <a:r>
              <a:rPr lang="en-US" sz="2500" dirty="0" err="1"/>
              <a:t>implementação</a:t>
            </a:r>
            <a:r>
              <a:rPr lang="en-US" sz="2500" dirty="0"/>
              <a:t> e </a:t>
            </a:r>
            <a:r>
              <a:rPr lang="en-US" sz="2500" dirty="0" err="1"/>
              <a:t>entendimento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ter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tabela</a:t>
            </a:r>
            <a:r>
              <a:rPr lang="en-US" sz="2500" dirty="0"/>
              <a:t> de Outbox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todos</a:t>
            </a:r>
            <a:r>
              <a:rPr lang="en-US" sz="2500" dirty="0"/>
              <a:t> </a:t>
            </a: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 que </a:t>
            </a:r>
            <a:r>
              <a:rPr lang="en-US" sz="2500" dirty="0" err="1"/>
              <a:t>utilizarem</a:t>
            </a:r>
            <a:r>
              <a:rPr lang="en-US" sz="2500" dirty="0"/>
              <a:t> </a:t>
            </a:r>
            <a:r>
              <a:rPr lang="en-US" sz="2500" dirty="0" err="1"/>
              <a:t>esta</a:t>
            </a:r>
            <a:r>
              <a:rPr lang="en-US" sz="2500" dirty="0"/>
              <a:t> </a:t>
            </a:r>
            <a:r>
              <a:rPr lang="en-US" sz="2500" dirty="0" err="1"/>
              <a:t>abordagem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ter</a:t>
            </a:r>
            <a:r>
              <a:rPr lang="en-US" sz="2500" dirty="0"/>
              <a:t> </a:t>
            </a:r>
            <a:r>
              <a:rPr lang="en-US" sz="2500" dirty="0" err="1"/>
              <a:t>algum</a:t>
            </a:r>
            <a:r>
              <a:rPr lang="en-US" sz="2500" dirty="0"/>
              <a:t> </a:t>
            </a:r>
            <a:r>
              <a:rPr lang="en-US" sz="2500" dirty="0" err="1"/>
              <a:t>recurso</a:t>
            </a:r>
            <a:r>
              <a:rPr lang="en-US" sz="2500" dirty="0"/>
              <a:t> extra de </a:t>
            </a:r>
            <a:r>
              <a:rPr lang="en-US" sz="2500" dirty="0" err="1"/>
              <a:t>processamento</a:t>
            </a:r>
            <a:r>
              <a:rPr lang="en-US" sz="2500" dirty="0"/>
              <a:t>, </a:t>
            </a:r>
            <a:r>
              <a:rPr lang="en-US" sz="2500" dirty="0" err="1"/>
              <a:t>Debezium</a:t>
            </a:r>
            <a:r>
              <a:rPr lang="en-US" sz="2500" dirty="0"/>
              <a:t>, schedulers </a:t>
            </a:r>
            <a:r>
              <a:rPr lang="en-US" sz="2500" dirty="0" err="1"/>
              <a:t>separados</a:t>
            </a:r>
            <a:r>
              <a:rPr lang="en-US" sz="2500" dirty="0"/>
              <a:t>, entre outros.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Possibilidade</a:t>
            </a:r>
            <a:r>
              <a:rPr lang="en-US" sz="2500" dirty="0"/>
              <a:t> de </a:t>
            </a:r>
            <a:r>
              <a:rPr lang="en-US" sz="2500" dirty="0" err="1"/>
              <a:t>duplicidade</a:t>
            </a:r>
            <a:r>
              <a:rPr lang="en-US" sz="2500" dirty="0"/>
              <a:t> de </a:t>
            </a:r>
            <a:r>
              <a:rPr lang="en-US" sz="2500" dirty="0" err="1"/>
              <a:t>eventos</a:t>
            </a:r>
            <a:r>
              <a:rPr lang="en-US" sz="2500" dirty="0"/>
              <a:t>, </a:t>
            </a:r>
            <a:r>
              <a:rPr lang="en-US" sz="2500" dirty="0" err="1"/>
              <a:t>necessitando</a:t>
            </a:r>
            <a:r>
              <a:rPr lang="en-US" sz="2500" dirty="0"/>
              <a:t> da </a:t>
            </a:r>
            <a:r>
              <a:rPr lang="en-US" sz="2500" dirty="0" err="1"/>
              <a:t>implementação</a:t>
            </a:r>
            <a:r>
              <a:rPr lang="en-US" sz="2500" dirty="0"/>
              <a:t> de </a:t>
            </a:r>
            <a:r>
              <a:rPr lang="en-US" sz="2500" dirty="0" err="1"/>
              <a:t>idempotência</a:t>
            </a:r>
            <a:r>
              <a:rPr lang="en-US" sz="2500" dirty="0"/>
              <a:t> </a:t>
            </a:r>
            <a:r>
              <a:rPr lang="en-US" sz="2500" dirty="0" err="1"/>
              <a:t>nos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Desvantagens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135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Event-</a:t>
            </a:r>
            <a:r>
              <a:rPr lang="pt-BR" sz="5000" b="1" dirty="0" err="1"/>
              <a:t>Driven</a:t>
            </a:r>
            <a:r>
              <a:rPr lang="pt-BR" sz="5000" b="1" dirty="0"/>
              <a:t> </a:t>
            </a:r>
            <a:r>
              <a:rPr lang="pt-BR" sz="5000" b="1" dirty="0" err="1"/>
              <a:t>Architecture</a:t>
            </a:r>
            <a:r>
              <a:rPr lang="pt-BR" sz="5000" b="1" dirty="0"/>
              <a:t> (EDA)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 e aplicações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27BB0FA-42E2-072D-71DF-D19CC65EDBB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9" y="1622323"/>
            <a:ext cx="11233550" cy="3951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2056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A3FB83A1-46F8-668F-5C4E-AE8C4F249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3" y="3416967"/>
            <a:ext cx="9281274" cy="3264825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Event-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Architecture</a:t>
            </a:r>
            <a:r>
              <a:rPr lang="pt-BR" sz="4400" dirty="0"/>
              <a:t> - Conceitos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23" y="2187303"/>
            <a:ext cx="11375269" cy="122966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200" dirty="0"/>
              <a:t>Também chamada de EDA (Event-Drive </a:t>
            </a:r>
            <a:r>
              <a:rPr lang="pt-BR" sz="2200" dirty="0" err="1"/>
              <a:t>Architecture</a:t>
            </a:r>
            <a:r>
              <a:rPr lang="pt-BR" sz="2200" dirty="0"/>
              <a:t>) ou Arquitetura Orientada a Eventos.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200" dirty="0"/>
              <a:t>Uma arquitetura orientada a eventos usa eventos para acionamento e comunicação entre serviços desacoplados e é comum em aplicações modernas criadas com </a:t>
            </a:r>
            <a:r>
              <a:rPr lang="pt-BR" sz="2200" dirty="0" err="1"/>
              <a:t>microsserviços</a:t>
            </a:r>
            <a:r>
              <a:rPr lang="pt-BR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3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692" y="2124909"/>
            <a:ext cx="9674943" cy="422223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</a:t>
            </a:r>
            <a:r>
              <a:rPr lang="pt-BR" sz="2400" b="1" dirty="0"/>
              <a:t>PostgreSQL</a:t>
            </a:r>
            <a:r>
              <a:rPr lang="pt-BR" sz="2400" dirty="0"/>
              <a:t> para armazenar os </a:t>
            </a:r>
            <a:r>
              <a:rPr lang="pt-BR" sz="2400" b="1" dirty="0"/>
              <a:t>dados das transações </a:t>
            </a:r>
            <a:r>
              <a:rPr lang="pt-BR" sz="2400" dirty="0"/>
              <a:t>e </a:t>
            </a:r>
            <a:r>
              <a:rPr lang="pt-BR" sz="2400" b="1" dirty="0" err="1"/>
              <a:t>MongoDB</a:t>
            </a:r>
            <a:r>
              <a:rPr lang="pt-BR" sz="2400" dirty="0"/>
              <a:t> para armazenar os </a:t>
            </a:r>
            <a:r>
              <a:rPr lang="pt-BR" sz="2400" b="1" dirty="0"/>
              <a:t>dados do pedido</a:t>
            </a:r>
            <a:r>
              <a:rPr lang="pt-BR" sz="2400" dirty="0"/>
              <a:t>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também o </a:t>
            </a:r>
            <a:r>
              <a:rPr lang="pt-BR" sz="2400" b="1" dirty="0"/>
              <a:t>Docker</a:t>
            </a:r>
            <a:r>
              <a:rPr lang="pt-BR" sz="2400" dirty="0"/>
              <a:t> e o </a:t>
            </a:r>
            <a:r>
              <a:rPr lang="pt-BR" sz="2400" b="1" dirty="0" err="1"/>
              <a:t>docker-compose</a:t>
            </a:r>
            <a:r>
              <a:rPr lang="pt-BR" sz="2400" dirty="0"/>
              <a:t> para executar os nossos containers durante o desenvolvimento.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o </a:t>
            </a:r>
            <a:r>
              <a:rPr lang="pt-BR" sz="2400" b="1" dirty="0"/>
              <a:t>Apache Kafka </a:t>
            </a:r>
            <a:r>
              <a:rPr lang="pt-BR" sz="2400" dirty="0"/>
              <a:t>como nosso </a:t>
            </a:r>
            <a:r>
              <a:rPr lang="pt-BR" sz="2400" b="1" dirty="0" err="1"/>
              <a:t>Message</a:t>
            </a:r>
            <a:r>
              <a:rPr lang="pt-BR" sz="2400" dirty="0"/>
              <a:t> </a:t>
            </a:r>
            <a:r>
              <a:rPr lang="pt-BR" sz="2400" b="1" dirty="0"/>
              <a:t>Broker</a:t>
            </a:r>
            <a:r>
              <a:rPr lang="pt-BR" sz="2400" dirty="0"/>
              <a:t>, responsável por gerenciar os eventos na nossa arquitetura.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Todo o material do curso, links, PPTs, códigos e repositórios estarão disponibilizados com os alunos.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313174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irei aprender e desenvolver neste curso?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0FEFB2E0-3B8B-0311-78AC-408D477D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16E82A42-DD87-1109-8B37-1D92A483C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64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Event-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Architecture</a:t>
            </a:r>
            <a:r>
              <a:rPr lang="pt-BR" sz="4400" dirty="0"/>
              <a:t> - Conceitos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099782"/>
            <a:ext cx="10647682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É um estilo de arquitetura de software em que a troca de informações e a coordenação de componentes são baseadas em eventos.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Nesse estilo arquitetural, os componentes do sistema são projetados para </a:t>
            </a:r>
            <a:r>
              <a:rPr lang="pt-BR" sz="2500" b="1" dirty="0"/>
              <a:t>reagir </a:t>
            </a:r>
            <a:r>
              <a:rPr lang="pt-BR" sz="2500" dirty="0"/>
              <a:t>e </a:t>
            </a:r>
            <a:r>
              <a:rPr lang="pt-BR" sz="2500" b="1" dirty="0"/>
              <a:t>responder </a:t>
            </a:r>
            <a:r>
              <a:rPr lang="pt-BR" sz="2500" dirty="0"/>
              <a:t>a eventos, que são notificações </a:t>
            </a:r>
            <a:r>
              <a:rPr lang="pt-BR" sz="2500" b="1" dirty="0"/>
              <a:t>assíncronas</a:t>
            </a:r>
            <a:r>
              <a:rPr lang="pt-BR" sz="2500" dirty="0"/>
              <a:t> de ocorrências relevantes no sistema, como a criação de um objeto, uma atualização de estado, ou um evento de negócio específico.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Os principais tópicos sobre a EDA é </a:t>
            </a:r>
            <a:r>
              <a:rPr lang="pt-BR" sz="2500" b="1" dirty="0"/>
              <a:t>reatividade</a:t>
            </a:r>
            <a:r>
              <a:rPr lang="pt-BR" sz="2500" dirty="0"/>
              <a:t>, </a:t>
            </a:r>
            <a:r>
              <a:rPr lang="pt-BR" sz="2500" b="1" dirty="0" err="1"/>
              <a:t>assincronicidade</a:t>
            </a:r>
            <a:r>
              <a:rPr lang="pt-BR" sz="2500" dirty="0"/>
              <a:t>, </a:t>
            </a:r>
            <a:r>
              <a:rPr lang="pt-BR" sz="2500" b="1" dirty="0"/>
              <a:t>desacoplamento </a:t>
            </a:r>
            <a:r>
              <a:rPr lang="pt-BR" sz="2500" dirty="0"/>
              <a:t>e</a:t>
            </a:r>
            <a:r>
              <a:rPr lang="pt-BR" sz="2500" b="1" dirty="0"/>
              <a:t> escalabilidade</a:t>
            </a:r>
            <a:r>
              <a:rPr lang="pt-BR" sz="2500" dirty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42553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16858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Event-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Architecture</a:t>
            </a:r>
            <a:r>
              <a:rPr lang="pt-BR" sz="4400" dirty="0"/>
              <a:t> - Aplicações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3"/>
            <a:ext cx="10514946" cy="4812172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Diferente do que vimos sobre padrão Saga Orquestrado, Coreografado e padrão </a:t>
            </a:r>
            <a:r>
              <a:rPr lang="pt-BR" sz="2500" dirty="0" err="1"/>
              <a:t>Outbox</a:t>
            </a:r>
            <a:r>
              <a:rPr lang="pt-BR" sz="2500" dirty="0"/>
              <a:t>, a EDA  não possui uma implementação física, e sim é um desenho arquitetural, ou seja, você implementa sua arquitetura seguindo o modelo da EDA.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O padrão Saga e o Padrão </a:t>
            </a:r>
            <a:r>
              <a:rPr lang="pt-BR" sz="2500" dirty="0" err="1"/>
              <a:t>Outbox</a:t>
            </a:r>
            <a:r>
              <a:rPr lang="pt-BR" sz="2500" dirty="0"/>
              <a:t> não são conceitos da EDA, e sim padrões existentes para tratar problemas envolvendo transações distribuídas, porém, o fato de você trabalhar com transações distribuídas, processamento assíncrono via eventos, se devidamente implementados, estão dentro dos conceitos desta arquitetura.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 err="1"/>
              <a:t>Message</a:t>
            </a:r>
            <a:r>
              <a:rPr lang="pt-BR" sz="2500" dirty="0"/>
              <a:t> Brokers como Apache Kafka e </a:t>
            </a:r>
            <a:r>
              <a:rPr lang="pt-BR" sz="2500" dirty="0" err="1"/>
              <a:t>RabbitMQ</a:t>
            </a:r>
            <a:r>
              <a:rPr lang="pt-BR" sz="2500" dirty="0"/>
              <a:t> são duas ferramentas que contribuem para a implementação desta arquitetura.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85778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Linha do tempo&#10;&#10;Descrição gerada automaticamente">
            <a:extLst>
              <a:ext uri="{FF2B5EF4-FFF2-40B4-BE49-F238E27FC236}">
                <a16:creationId xmlns:a16="http://schemas.microsoft.com/office/drawing/2014/main" id="{507BB54C-B6C7-9A19-372C-9B4259686B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7742" r="17229" b="11255"/>
          <a:stretch/>
        </p:blipFill>
        <p:spPr>
          <a:xfrm>
            <a:off x="1505645" y="575170"/>
            <a:ext cx="8622889" cy="5955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Apache Kafka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1449019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O Apache Kafka é uma plataforma de </a:t>
            </a:r>
            <a:r>
              <a:rPr lang="pt-BR" sz="2500" b="1" dirty="0"/>
              <a:t>streaming de eventos distribuída</a:t>
            </a:r>
            <a:r>
              <a:rPr lang="pt-BR" sz="2500" dirty="0"/>
              <a:t> de código aberto usada por milhares de empresas para pipelines de dados de alto desempenho, análise de streaming, integração de dados e aplicativos de missão crítica.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É considerado um </a:t>
            </a:r>
            <a:r>
              <a:rPr lang="pt-BR" sz="2500" dirty="0" err="1"/>
              <a:t>Message</a:t>
            </a:r>
            <a:r>
              <a:rPr lang="pt-BR" sz="2500" dirty="0"/>
              <a:t> Broker, mas não apenas isso, ele é todo um ecossistema de streaming de eventos </a:t>
            </a:r>
            <a:r>
              <a:rPr lang="pt-BR" sz="2500"/>
              <a:t>de maneira distribuída</a:t>
            </a:r>
            <a:r>
              <a:rPr lang="pt-BR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Trabalha em cima dos conceitos de tópicos, pub/sub (</a:t>
            </a:r>
            <a:r>
              <a:rPr lang="pt-BR" sz="2500" dirty="0" err="1"/>
              <a:t>publisher</a:t>
            </a:r>
            <a:r>
              <a:rPr lang="pt-BR" sz="2500" dirty="0"/>
              <a:t> e </a:t>
            </a:r>
            <a:r>
              <a:rPr lang="pt-BR" sz="2500" dirty="0" err="1"/>
              <a:t>subscriber</a:t>
            </a:r>
            <a:r>
              <a:rPr lang="pt-BR" sz="2500" dirty="0"/>
              <a:t>), particionamento, grupos de consumo, entre outras características.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Pode ser implementado por várias linguagens e frameworks.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É bastante robusto, resiliente e escalável.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54478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047144"/>
            <a:ext cx="10514946" cy="45368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500" dirty="0"/>
              <a:t>No Apache Kafka, trabalharemos com alguns conceitos, tais como:</a:t>
            </a:r>
          </a:p>
          <a:p>
            <a:pPr algn="just"/>
            <a:r>
              <a:rPr lang="pt-BR" sz="2500" b="1" dirty="0"/>
              <a:t>Tópico: </a:t>
            </a:r>
            <a:r>
              <a:rPr lang="pt-BR" sz="2500" dirty="0"/>
              <a:t>é um canal de comunicação de eventos, definidos por um nome, onde produtores publicam eventos e consumidores as consomem.</a:t>
            </a:r>
          </a:p>
          <a:p>
            <a:pPr algn="just"/>
            <a:r>
              <a:rPr lang="pt-BR" sz="2500" b="1" dirty="0"/>
              <a:t>Producer: </a:t>
            </a:r>
            <a:r>
              <a:rPr lang="pt-BR" sz="2500" dirty="0"/>
              <a:t>é o componente responsável por publicar (produzir) eventos em um ou mais tópicos.</a:t>
            </a:r>
            <a:endParaRPr lang="pt-BR" sz="2500" b="1" dirty="0"/>
          </a:p>
          <a:p>
            <a:pPr algn="just"/>
            <a:r>
              <a:rPr lang="pt-BR" sz="2500" b="1" dirty="0" err="1"/>
              <a:t>Consumer</a:t>
            </a:r>
            <a:r>
              <a:rPr lang="pt-BR" sz="2500" b="1" dirty="0"/>
              <a:t>: </a:t>
            </a:r>
            <a:r>
              <a:rPr lang="pt-BR" sz="2500" dirty="0"/>
              <a:t>componente responsável por consumir eventos de um ou mais tópicos, e processá-los de acordo com a lógica de negócio do sistema.</a:t>
            </a:r>
          </a:p>
          <a:p>
            <a:pPr algn="just"/>
            <a:r>
              <a:rPr lang="pt-BR" sz="2500" b="1" dirty="0" err="1"/>
              <a:t>Consumer</a:t>
            </a:r>
            <a:r>
              <a:rPr lang="pt-BR" sz="2500" b="1" dirty="0"/>
              <a:t> </a:t>
            </a:r>
            <a:r>
              <a:rPr lang="pt-BR" sz="2500" b="1" dirty="0" err="1"/>
              <a:t>group</a:t>
            </a:r>
            <a:r>
              <a:rPr lang="pt-BR" sz="2500" b="1" dirty="0"/>
              <a:t>: </a:t>
            </a:r>
            <a:r>
              <a:rPr lang="pt-BR" sz="2500" dirty="0"/>
              <a:t>é o conjunto de consumidores que trabalham juntos para consumir eventos de um ou mais tópicos de forma coordenada, permitindo uma maior escalabilidade e tolerância a falhas na leitura de eventos do Kafka.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FA0E5A8-B991-AFD4-A657-77A275400DE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257315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CB14FD97-6C03-A05E-C884-C092E39E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82" y="1873761"/>
            <a:ext cx="4801818" cy="2924381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8" y="1873762"/>
            <a:ext cx="7114224" cy="4851503"/>
          </a:xfrm>
        </p:spPr>
        <p:txBody>
          <a:bodyPr>
            <a:noAutofit/>
          </a:bodyPr>
          <a:lstStyle/>
          <a:p>
            <a:pPr algn="just"/>
            <a:r>
              <a:rPr lang="pt-BR" sz="2300" b="1" dirty="0"/>
              <a:t>Offset:</a:t>
            </a:r>
            <a:r>
              <a:rPr lang="pt-BR" sz="2300" dirty="0"/>
              <a:t> identificador único associado a cada </a:t>
            </a:r>
            <a:r>
              <a:rPr lang="pt-BR" sz="2400" dirty="0"/>
              <a:t>evento</a:t>
            </a:r>
            <a:r>
              <a:rPr lang="pt-BR" sz="2300" dirty="0"/>
              <a:t> em um tópico, indicando a posição relativa do evento dentro do tópico. Os offsets são usados pelos consumidores para rastrear o progresso da leitura de </a:t>
            </a:r>
            <a:r>
              <a:rPr lang="pt-BR" sz="2400" dirty="0"/>
              <a:t>eventos </a:t>
            </a:r>
            <a:r>
              <a:rPr lang="pt-BR" sz="2300" dirty="0"/>
              <a:t>e retomar a partir de uma posição específica em caso de falhas ou reinicializações. Os </a:t>
            </a:r>
            <a:r>
              <a:rPr lang="pt-BR" sz="2300" b="1" dirty="0"/>
              <a:t>offsets </a:t>
            </a:r>
            <a:r>
              <a:rPr lang="pt-BR" sz="2300" dirty="0"/>
              <a:t>podem ter um reset do tipo </a:t>
            </a:r>
            <a:r>
              <a:rPr lang="pt-BR" sz="2300" b="1" dirty="0" err="1"/>
              <a:t>earliest</a:t>
            </a:r>
            <a:r>
              <a:rPr lang="pt-BR" sz="2300" dirty="0"/>
              <a:t> ou </a:t>
            </a:r>
            <a:r>
              <a:rPr lang="pt-BR" sz="2300" b="1" dirty="0" err="1"/>
              <a:t>latest</a:t>
            </a:r>
            <a:r>
              <a:rPr lang="pt-BR" sz="2300" dirty="0"/>
              <a:t>.</a:t>
            </a:r>
          </a:p>
          <a:p>
            <a:pPr algn="just"/>
            <a:r>
              <a:rPr lang="pt-BR" sz="2300" b="1" dirty="0" err="1"/>
              <a:t>Earliest</a:t>
            </a:r>
            <a:r>
              <a:rPr lang="pt-BR" sz="2300" b="1" dirty="0"/>
              <a:t>:</a:t>
            </a:r>
            <a:r>
              <a:rPr lang="pt-BR" sz="2300" dirty="0"/>
              <a:t> caso um novo consumidor seja criado ou seja feito um reset, ele reprocessará todos os eventos do tópico desde o início do offset.</a:t>
            </a:r>
          </a:p>
          <a:p>
            <a:pPr algn="just"/>
            <a:r>
              <a:rPr lang="pt-BR" sz="2300" b="1" dirty="0" err="1"/>
              <a:t>Latest</a:t>
            </a:r>
            <a:r>
              <a:rPr lang="pt-BR" sz="2300" b="1" dirty="0"/>
              <a:t>:</a:t>
            </a:r>
            <a:r>
              <a:rPr lang="pt-BR" sz="2300" dirty="0"/>
              <a:t> caso um novo consumidor seja criado ou seja feito um reset, ele reprocessará apenas o último evento no offset do tópico.</a:t>
            </a:r>
          </a:p>
          <a:p>
            <a:pPr algn="just"/>
            <a:endParaRPr lang="pt-BR" sz="23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BB5E4A3-1FBC-939D-71A4-9B4F787070EE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471207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DC48910D-50C3-2547-0F00-F2E8FA981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702" y="2128454"/>
            <a:ext cx="4906297" cy="2123621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7078572" cy="4961397"/>
          </a:xfrm>
        </p:spPr>
        <p:txBody>
          <a:bodyPr>
            <a:noAutofit/>
          </a:bodyPr>
          <a:lstStyle/>
          <a:p>
            <a:pPr algn="just"/>
            <a:r>
              <a:rPr lang="pt-BR" sz="2300" b="1" dirty="0" err="1"/>
              <a:t>Partitions</a:t>
            </a:r>
            <a:r>
              <a:rPr lang="pt-BR" sz="2300" b="1" dirty="0"/>
              <a:t>: </a:t>
            </a:r>
            <a:r>
              <a:rPr lang="pt-BR" sz="2300" dirty="0"/>
              <a:t>divisões lógicas de um tópico que permitem a distribuição e paralelização do processamento de eventos em diferentes nós de um cluster do Kafka. Cada partição é ordenada e tem um conjunto exclusivo de offsets, e várias partições podem ser usadas para aumentar a capacidade de leitura/gravação em um tópico, permitindo um alto nível de escalabilidade e desempenho no Kafka.</a:t>
            </a:r>
          </a:p>
          <a:p>
            <a:pPr algn="just"/>
            <a:r>
              <a:rPr lang="pt-BR" sz="2300" b="1" dirty="0"/>
              <a:t>Réplicas: </a:t>
            </a:r>
            <a:r>
              <a:rPr lang="pt-BR" sz="2300" dirty="0"/>
              <a:t>são cópias de uma partição de um tópico que são armazenadas em diferentes nós (brokers) dentro de um cluster Kafka. As réplicas são usadas para garantir a redundância e a alta disponibilidade dos dados.</a:t>
            </a:r>
          </a:p>
          <a:p>
            <a:pPr algn="just"/>
            <a:r>
              <a:rPr lang="pt-BR" sz="2300" dirty="0"/>
              <a:t>Ou seja, réplicas são a </a:t>
            </a:r>
            <a:r>
              <a:rPr lang="pt-BR" sz="2300" b="1" dirty="0"/>
              <a:t>nível de cluster</a:t>
            </a:r>
            <a:r>
              <a:rPr lang="pt-BR" sz="2300" dirty="0"/>
              <a:t>, e partições são a </a:t>
            </a:r>
            <a:r>
              <a:rPr lang="pt-BR" sz="2300" b="1" dirty="0"/>
              <a:t>nível de tópicos</a:t>
            </a:r>
            <a:r>
              <a:rPr lang="pt-BR" sz="2300" dirty="0"/>
              <a:t>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93B9B84-6F32-DF43-5408-EBD43038437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148131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6244929" cy="4961397"/>
          </a:xfrm>
        </p:spPr>
        <p:txBody>
          <a:bodyPr>
            <a:noAutofit/>
          </a:bodyPr>
          <a:lstStyle/>
          <a:p>
            <a:pPr algn="just"/>
            <a:r>
              <a:rPr lang="pt-BR" sz="2300" dirty="0"/>
              <a:t>Quando trabalhamos com particionamento, estamos falando a nível de tópicos. Os particionamentos dividem os envios dos eventos aos grupos de consumo (</a:t>
            </a:r>
            <a:r>
              <a:rPr lang="pt-BR" sz="2300" dirty="0" err="1"/>
              <a:t>consumer</a:t>
            </a:r>
            <a:r>
              <a:rPr lang="pt-BR" sz="2300" dirty="0"/>
              <a:t> </a:t>
            </a:r>
            <a:r>
              <a:rPr lang="pt-BR" sz="2300" dirty="0" err="1"/>
              <a:t>groups</a:t>
            </a:r>
            <a:r>
              <a:rPr lang="pt-BR" sz="2300" dirty="0"/>
              <a:t>).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Caso você tenha um tópico com 4 partições e 2 </a:t>
            </a:r>
            <a:r>
              <a:rPr lang="pt-BR" sz="2300" dirty="0" err="1"/>
              <a:t>consumers</a:t>
            </a:r>
            <a:r>
              <a:rPr lang="pt-BR" sz="2300" dirty="0"/>
              <a:t>, então 2 </a:t>
            </a:r>
            <a:r>
              <a:rPr lang="pt-BR" sz="2300" dirty="0" err="1"/>
              <a:t>consumers</a:t>
            </a:r>
            <a:r>
              <a:rPr lang="pt-BR" sz="2300" dirty="0"/>
              <a:t> receberão os eventos paralelamente de 2 das 4 partições, e o outro </a:t>
            </a:r>
            <a:r>
              <a:rPr lang="pt-BR" sz="2300" dirty="0" err="1"/>
              <a:t>consumer</a:t>
            </a:r>
            <a:r>
              <a:rPr lang="pt-BR" sz="2300" dirty="0"/>
              <a:t> receberá das demais. 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Cada partição é consumida por apenas um consumidor em um grupo de consumo em um determinado momento.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13EBB83C-7708-E679-5CD9-172B22754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86" y="1995949"/>
            <a:ext cx="5671114" cy="40017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51EE9F9-0B98-D2E5-2B23-7F14E514A26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564359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11512920" cy="4961397"/>
          </a:xfrm>
        </p:spPr>
        <p:txBody>
          <a:bodyPr>
            <a:noAutofit/>
          </a:bodyPr>
          <a:lstStyle/>
          <a:p>
            <a:pPr algn="just"/>
            <a:r>
              <a:rPr lang="pt-BR" sz="2300" dirty="0"/>
              <a:t>Outro conceito bastante importante para sabermos é relacionado à </a:t>
            </a:r>
            <a:r>
              <a:rPr lang="pt-BR" sz="2300" b="1" dirty="0" err="1"/>
              <a:t>Idempotência</a:t>
            </a:r>
            <a:r>
              <a:rPr lang="pt-BR" sz="2300" b="1" dirty="0"/>
              <a:t>.</a:t>
            </a:r>
          </a:p>
          <a:p>
            <a:pPr algn="just"/>
            <a:endParaRPr lang="pt-BR" sz="2300" b="1" dirty="0"/>
          </a:p>
          <a:p>
            <a:pPr algn="just"/>
            <a:r>
              <a:rPr lang="pt-BR" sz="2300" dirty="0"/>
              <a:t>A </a:t>
            </a:r>
            <a:r>
              <a:rPr lang="pt-BR" sz="2300" dirty="0" err="1"/>
              <a:t>idempotência</a:t>
            </a:r>
            <a:r>
              <a:rPr lang="pt-BR" sz="2300" dirty="0"/>
              <a:t> é um conceito que se aplica a operações ou ações que podem ser </a:t>
            </a:r>
            <a:r>
              <a:rPr lang="pt-BR" sz="2300" b="1" dirty="0"/>
              <a:t>repetidas várias vezes</a:t>
            </a:r>
            <a:r>
              <a:rPr lang="pt-BR" sz="2300" dirty="0"/>
              <a:t> sem causar efeitos colaterais adicionais ou alterar o resultado final além da </a:t>
            </a:r>
            <a:r>
              <a:rPr lang="pt-BR" sz="2300" b="1" dirty="0"/>
              <a:t>primeira execução</a:t>
            </a:r>
            <a:r>
              <a:rPr lang="pt-BR" sz="2300" dirty="0"/>
              <a:t>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A </a:t>
            </a:r>
            <a:r>
              <a:rPr lang="pt-BR" sz="2300" dirty="0" err="1"/>
              <a:t>idempotência</a:t>
            </a:r>
            <a:r>
              <a:rPr lang="pt-BR" sz="2300" dirty="0"/>
              <a:t> no Kafka refere-se à capacidade de produzir </a:t>
            </a:r>
            <a:r>
              <a:rPr lang="pt-BR" sz="2400" dirty="0"/>
              <a:t>eventos</a:t>
            </a:r>
            <a:r>
              <a:rPr lang="pt-BR" sz="2300" dirty="0"/>
              <a:t> de forma segura e garantir que o mesmo evento seja </a:t>
            </a:r>
            <a:r>
              <a:rPr lang="pt-BR" sz="2300" b="1" dirty="0"/>
              <a:t>processado apenas uma vez</a:t>
            </a:r>
            <a:r>
              <a:rPr lang="pt-BR" sz="2300" dirty="0"/>
              <a:t>, mesmo que seja produzido várias vezes pelo produtor.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Como o Kafka é uma ferramenta distribuída, é possível que um tópico consiga consumir um mesmo evento mais de uma vez, pense o seguinte cenário: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F10DEF0-C4B6-1375-1CBB-C3B3BB2C0375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370761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11512920" cy="4961397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Temos um tópico com 4 partições, e 2 </a:t>
            </a:r>
            <a:r>
              <a:rPr lang="pt-BR" sz="2200" dirty="0" err="1"/>
              <a:t>consumers</a:t>
            </a:r>
            <a:r>
              <a:rPr lang="pt-BR" sz="2200" dirty="0"/>
              <a:t>, que irão consumir os eventos de cada uma das 2 partições.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Neste caso, o nosso produtor quer garantir a entrega do evento, e ele sempre publicará no tópico o mesmo evento 4 vezes, para garantir que as 4 partições recebam o evento.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Se o mesmo evento for publicado nas 4 partições e cada um dos 2 </a:t>
            </a:r>
            <a:r>
              <a:rPr lang="pt-BR" sz="2200" dirty="0" err="1"/>
              <a:t>consumers</a:t>
            </a:r>
            <a:r>
              <a:rPr lang="pt-BR" sz="2200" dirty="0"/>
              <a:t> consumirem de 2 partições, então, nós iremos consumir o mesmo evento mais de uma vez.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Neste caso, mesmo criando uma chave única de publicação utilizando </a:t>
            </a:r>
            <a:r>
              <a:rPr lang="pt-BR" sz="2200" dirty="0" err="1"/>
              <a:t>key</a:t>
            </a:r>
            <a:r>
              <a:rPr lang="pt-BR" sz="2200" dirty="0"/>
              <a:t> </a:t>
            </a:r>
            <a:r>
              <a:rPr lang="pt-BR" sz="2200" dirty="0" err="1"/>
              <a:t>value</a:t>
            </a:r>
            <a:r>
              <a:rPr lang="pt-BR" sz="2200" dirty="0"/>
              <a:t>, o problema será que a </a:t>
            </a:r>
            <a:r>
              <a:rPr lang="pt-BR" sz="2200" dirty="0" err="1"/>
              <a:t>key</a:t>
            </a:r>
            <a:r>
              <a:rPr lang="pt-BR" sz="2200" dirty="0"/>
              <a:t> será sempre distinta e o </a:t>
            </a:r>
            <a:r>
              <a:rPr lang="pt-BR" sz="2200" dirty="0" err="1"/>
              <a:t>value</a:t>
            </a:r>
            <a:r>
              <a:rPr lang="pt-BR" sz="2200" dirty="0"/>
              <a:t> será sempre igual, neste caso, é interessante que a gente implemente uma estratégia para identificação de um evento idêntico, no caso, algum ID que represente aquele contexto.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436B123-6714-8470-13C1-106C0676961E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67942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D9DA4A2-BF47-6DEF-196D-B913C5A4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72" y="1706947"/>
            <a:ext cx="9293731" cy="484511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355094"/>
            <a:ext cx="8495071" cy="935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Iremos construir a seguinte arquitetura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0FEFB2E0-3B8B-0311-78AC-408D477D1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16E82A42-DD87-1109-8B37-1D92A483C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3" name="Imagem 12" descr="Uma imagem contendo Logotipo&#10;&#10;Descrição gerada automaticamente">
            <a:extLst>
              <a:ext uri="{FF2B5EF4-FFF2-40B4-BE49-F238E27FC236}">
                <a16:creationId xmlns:a16="http://schemas.microsoft.com/office/drawing/2014/main" id="{83CED293-70FB-2530-452E-7541092FCE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77" y="3471369"/>
            <a:ext cx="699710" cy="367348"/>
          </a:xfrm>
          <a:prstGeom prst="rect">
            <a:avLst/>
          </a:prstGeom>
        </p:spPr>
      </p:pic>
      <p:pic>
        <p:nvPicPr>
          <p:cNvPr id="14" name="Imagem 13" descr="Uma imagem contendo Logotipo&#10;&#10;Descrição gerada automaticamente">
            <a:extLst>
              <a:ext uri="{FF2B5EF4-FFF2-40B4-BE49-F238E27FC236}">
                <a16:creationId xmlns:a16="http://schemas.microsoft.com/office/drawing/2014/main" id="{8FBAC065-6588-D439-A9B8-361A32008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81" y="3471369"/>
            <a:ext cx="699710" cy="367348"/>
          </a:xfrm>
          <a:prstGeom prst="rect">
            <a:avLst/>
          </a:prstGeom>
        </p:spPr>
      </p:pic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938BC5F2-ADF8-9191-831C-0DE8A5466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1843246"/>
            <a:ext cx="699710" cy="367348"/>
          </a:xfrm>
          <a:prstGeom prst="rect">
            <a:avLst/>
          </a:prstGeom>
        </p:spPr>
      </p:pic>
      <p:pic>
        <p:nvPicPr>
          <p:cNvPr id="16" name="Imagem 15" descr="Uma imagem contendo Logotipo&#10;&#10;Descrição gerada automaticamente">
            <a:extLst>
              <a:ext uri="{FF2B5EF4-FFF2-40B4-BE49-F238E27FC236}">
                <a16:creationId xmlns:a16="http://schemas.microsoft.com/office/drawing/2014/main" id="{2413C98F-5154-14BA-BA6D-1BFB96DE1B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3471369"/>
            <a:ext cx="699710" cy="367348"/>
          </a:xfrm>
          <a:prstGeom prst="rect">
            <a:avLst/>
          </a:prstGeom>
        </p:spPr>
      </p:pic>
      <p:pic>
        <p:nvPicPr>
          <p:cNvPr id="17" name="Imagem 16" descr="Uma imagem contendo Logotipo&#10;&#10;Descrição gerada automaticamente">
            <a:extLst>
              <a:ext uri="{FF2B5EF4-FFF2-40B4-BE49-F238E27FC236}">
                <a16:creationId xmlns:a16="http://schemas.microsoft.com/office/drawing/2014/main" id="{73FDFD33-86FC-5287-9494-893B56131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5099493"/>
            <a:ext cx="699710" cy="367348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A36CE508-6336-D84F-68C5-4EC9C0C4C1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1779694"/>
            <a:ext cx="425900" cy="388989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1061992B-DC31-EDAA-D1C7-B1DAB671F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3392391"/>
            <a:ext cx="425900" cy="388989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339DEFFE-A14D-042A-68A8-5C1F6852D7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5005088"/>
            <a:ext cx="425900" cy="388989"/>
          </a:xfrm>
          <a:prstGeom prst="rect">
            <a:avLst/>
          </a:prstGeom>
        </p:spPr>
      </p:pic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899A4F67-8A25-AF21-E797-861DE6A9BE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13" y="5814705"/>
            <a:ext cx="1271637" cy="342746"/>
          </a:xfrm>
          <a:prstGeom prst="rect">
            <a:avLst/>
          </a:prstGeom>
        </p:spPr>
      </p:pic>
      <p:pic>
        <p:nvPicPr>
          <p:cNvPr id="30" name="Imagem 29" descr="Forma&#10;&#10;Descrição gerada automaticamente com confiança média">
            <a:extLst>
              <a:ext uri="{FF2B5EF4-FFF2-40B4-BE49-F238E27FC236}">
                <a16:creationId xmlns:a16="http://schemas.microsoft.com/office/drawing/2014/main" id="{70BEDF18-C0AD-367C-2C13-622188C36F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60" y="1842699"/>
            <a:ext cx="1655544" cy="870885"/>
          </a:xfrm>
          <a:prstGeom prst="rect">
            <a:avLst/>
          </a:prstGeom>
        </p:spPr>
      </p:pic>
      <p:pic>
        <p:nvPicPr>
          <p:cNvPr id="32" name="Imagem 31" descr="Logotipo&#10;&#10;Descrição gerada automaticamente">
            <a:extLst>
              <a:ext uri="{FF2B5EF4-FFF2-40B4-BE49-F238E27FC236}">
                <a16:creationId xmlns:a16="http://schemas.microsoft.com/office/drawing/2014/main" id="{0BD4F36E-63E9-30FB-E03E-D51C7CD968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54" y="1843246"/>
            <a:ext cx="1533294" cy="8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157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40" y="2233647"/>
            <a:ext cx="11512920" cy="4084586"/>
          </a:xfrm>
        </p:spPr>
        <p:txBody>
          <a:bodyPr>
            <a:noAutofit/>
          </a:bodyPr>
          <a:lstStyle/>
          <a:p>
            <a:pPr algn="just"/>
            <a:r>
              <a:rPr lang="pt-BR" sz="2200" dirty="0"/>
              <a:t>Para isto, podemos usar um ID que iremos persistir nos serviços para identificar que todos os eventos daquele </a:t>
            </a:r>
            <a:r>
              <a:rPr lang="pt-BR" sz="2200" dirty="0" err="1"/>
              <a:t>payload</a:t>
            </a:r>
            <a:r>
              <a:rPr lang="pt-BR" sz="2200" dirty="0"/>
              <a:t> sejam relacionados a este contexto específico.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Um exemplo do nosso projeto, sempre que gerarmos um pedido, antes dele ser comunicado aos tópicos do Kafka, nós geraremos um UUID e um </a:t>
            </a:r>
            <a:r>
              <a:rPr lang="pt-BR" sz="2200" dirty="0" err="1"/>
              <a:t>OrderID</a:t>
            </a:r>
            <a:r>
              <a:rPr lang="pt-BR" sz="2200" dirty="0"/>
              <a:t> (ID do </a:t>
            </a:r>
            <a:r>
              <a:rPr lang="pt-BR" sz="2200" dirty="0" err="1"/>
              <a:t>MongoDB</a:t>
            </a:r>
            <a:r>
              <a:rPr lang="pt-BR" sz="2200" dirty="0"/>
              <a:t>), e estes </a:t>
            </a:r>
            <a:r>
              <a:rPr lang="pt-BR" sz="2200"/>
              <a:t>2 identificadores </a:t>
            </a:r>
            <a:r>
              <a:rPr lang="pt-BR" sz="2200" dirty="0"/>
              <a:t>sempre estarão no </a:t>
            </a:r>
            <a:r>
              <a:rPr lang="pt-BR" sz="2200" dirty="0" err="1"/>
              <a:t>payload</a:t>
            </a:r>
            <a:r>
              <a:rPr lang="pt-BR" sz="2200" dirty="0"/>
              <a:t> dos eventos.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Com isso, em cada </a:t>
            </a:r>
            <a:r>
              <a:rPr lang="pt-BR" sz="2200" dirty="0" err="1"/>
              <a:t>microsserviço</a:t>
            </a:r>
            <a:r>
              <a:rPr lang="pt-BR" sz="2200" dirty="0"/>
              <a:t>, nós iremos persistir nossas ações vinculadas a esses 2 ids, e sempre iremos validar se já não existe uma interação para esses 2 ids, garantindo que nunca repita uma ação que não pode ser repetida, por exemplo, atualização de estoque dos produtos ou tentativa de realização de pagamento.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A7FF9B-A84D-1232-25AA-D3895CB210BB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2976432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8" y="1873762"/>
            <a:ext cx="10514946" cy="4961397"/>
          </a:xfrm>
        </p:spPr>
        <p:txBody>
          <a:bodyPr>
            <a:noAutofit/>
          </a:bodyPr>
          <a:lstStyle/>
          <a:p>
            <a:pPr algn="just"/>
            <a:r>
              <a:rPr lang="pt-BR" sz="2300" dirty="0"/>
              <a:t>É muito comum a confusão entre tópicos e filas, principalmente quando falamos sobre o Kafka, porém, são conceitos diferentes, o Kafka trabalha com tópicos e não filas. Inclusive é muito comum a confusão de pessoas que não conhecem o Kafka e pensam que é uma alternativa ao </a:t>
            </a:r>
            <a:r>
              <a:rPr lang="pt-BR" sz="2300" dirty="0" err="1"/>
              <a:t>RabbitMQ</a:t>
            </a:r>
            <a:r>
              <a:rPr lang="pt-BR" sz="2300" dirty="0"/>
              <a:t> e que faz a mesma coisa, mas não!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Tópicos são </a:t>
            </a:r>
            <a:r>
              <a:rPr lang="pt-BR" sz="2300" b="1" dirty="0"/>
              <a:t>canais de comunicação </a:t>
            </a:r>
            <a:r>
              <a:rPr lang="pt-BR" sz="2300" dirty="0"/>
              <a:t>que permitem a </a:t>
            </a:r>
            <a:r>
              <a:rPr lang="pt-BR" sz="2300" b="1" dirty="0"/>
              <a:t>publicação e subscrição de eventos</a:t>
            </a:r>
            <a:r>
              <a:rPr lang="pt-BR" sz="2300" dirty="0"/>
              <a:t>, enquanto filas em sistemas de mensagens tradicionais são </a:t>
            </a:r>
            <a:r>
              <a:rPr lang="pt-BR" sz="2300" b="1" dirty="0"/>
              <a:t>estruturas de armazenamento </a:t>
            </a:r>
            <a:r>
              <a:rPr lang="pt-BR" sz="2300" dirty="0"/>
              <a:t>temporário de mensagens.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Diferenças básicas dos tópicos em relação às filas são </a:t>
            </a:r>
            <a:r>
              <a:rPr lang="pt-BR" sz="2300" b="1" dirty="0"/>
              <a:t>retenção de eventos</a:t>
            </a:r>
            <a:r>
              <a:rPr lang="pt-BR" sz="2300" dirty="0"/>
              <a:t>, </a:t>
            </a:r>
            <a:r>
              <a:rPr lang="pt-BR" sz="2300" b="1" dirty="0"/>
              <a:t>persistência</a:t>
            </a:r>
            <a:r>
              <a:rPr lang="pt-BR" sz="2300" dirty="0"/>
              <a:t>, </a:t>
            </a:r>
            <a:r>
              <a:rPr lang="pt-BR" sz="2300" b="1" dirty="0"/>
              <a:t>particionamento</a:t>
            </a:r>
            <a:r>
              <a:rPr lang="pt-BR" sz="2300" dirty="0"/>
              <a:t>, </a:t>
            </a:r>
            <a:r>
              <a:rPr lang="pt-BR" sz="2300" b="1" dirty="0"/>
              <a:t>escalabilidade </a:t>
            </a:r>
            <a:r>
              <a:rPr lang="pt-BR" sz="2300" dirty="0"/>
              <a:t>e </a:t>
            </a:r>
            <a:r>
              <a:rPr lang="pt-BR" sz="2300" b="1" dirty="0"/>
              <a:t>modelos diferentes de publicação e</a:t>
            </a:r>
            <a:r>
              <a:rPr lang="pt-BR" sz="2300" dirty="0"/>
              <a:t> </a:t>
            </a:r>
            <a:r>
              <a:rPr lang="pt-BR" sz="2300" b="1" dirty="0"/>
              <a:t>subscrição</a:t>
            </a:r>
            <a:r>
              <a:rPr lang="pt-BR" sz="2300" dirty="0"/>
              <a:t>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1EE9F9-0B98-D2E5-2B23-7F14E514A26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Tópicos ou Filas?</a:t>
            </a: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5BE33FB0-ACC2-1319-9854-0D08DEF75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2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8" y="1873762"/>
            <a:ext cx="10514946" cy="4961397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Como dito, muitos acham que são apenas alternativas que fazem a mesma coisa.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Porém, o Kafka e o Rabbit se diferenciam em várias coisas, como no modelo de mensageria, enquanto o Kafka trabalha com streaming de eventos distribuídos, o </a:t>
            </a:r>
            <a:r>
              <a:rPr lang="pt-BR" sz="2000" dirty="0" err="1"/>
              <a:t>RabbitMQ</a:t>
            </a:r>
            <a:r>
              <a:rPr lang="pt-BR" sz="2000" dirty="0"/>
              <a:t> é baseado em filas, em que são armazenadas até seu consumo. O Kafka é desenhado para entregar de maneira distribuída, particionada e altamente escalável, e mesmo que o </a:t>
            </a:r>
            <a:r>
              <a:rPr lang="pt-BR" sz="2000" dirty="0" err="1"/>
              <a:t>RabbitMQ</a:t>
            </a:r>
            <a:r>
              <a:rPr lang="pt-BR" sz="2000" dirty="0"/>
              <a:t> também possa ser escalado verticalmente, ele é mais recomendado para cargas de trabalho com menor volume.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Kafka possui persistência de eventos de maneira nativa e padrão, enquanto o Rabbit não, mesmo podendo ser configurável através de plugins.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Kafka possui garantia de entrega do evento por padrão, enquanto o </a:t>
            </a:r>
            <a:r>
              <a:rPr lang="pt-BR" sz="2000" dirty="0" err="1"/>
              <a:t>RabbitMQ</a:t>
            </a:r>
            <a:r>
              <a:rPr lang="pt-BR" sz="2000" dirty="0"/>
              <a:t> mesmo tendo a possibilidade, não trabalha com esta abordagem por padrão.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1EE9F9-0B98-D2E5-2B23-7F14E514A26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ou </a:t>
            </a:r>
            <a:r>
              <a:rPr lang="pt-BR" sz="4400" dirty="0" err="1"/>
              <a:t>RabbitMQ</a:t>
            </a:r>
            <a:r>
              <a:rPr lang="pt-BR" sz="4400" dirty="0"/>
              <a:t>?</a:t>
            </a: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5BE33FB0-ACC2-1319-9854-0D08DEF75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680392" y="82630"/>
            <a:ext cx="9601200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  <a:t>Referências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1EE64-5E8E-7948-0FE0-9969F5CD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645459"/>
            <a:ext cx="10922000" cy="4338781"/>
          </a:xfrm>
        </p:spPr>
        <p:txBody>
          <a:bodyPr>
            <a:noAutofit/>
          </a:bodyPr>
          <a:lstStyle/>
          <a:p>
            <a:r>
              <a:rPr lang="pt-BR" sz="1600" b="1" dirty="0"/>
              <a:t>O que são </a:t>
            </a:r>
            <a:r>
              <a:rPr lang="pt-BR" sz="1600" b="1" dirty="0" err="1"/>
              <a:t>microsserviços</a:t>
            </a:r>
            <a:r>
              <a:rPr lang="pt-BR" sz="1600" b="1" dirty="0"/>
              <a:t>? </a:t>
            </a:r>
            <a:r>
              <a:rPr lang="pt-BR" sz="1600" dirty="0">
                <a:hlinkClick r:id="rId3"/>
              </a:rPr>
              <a:t>https://aws.amazon.com/pt/microservices/</a:t>
            </a:r>
            <a:endParaRPr lang="pt-BR" sz="1600" dirty="0"/>
          </a:p>
          <a:p>
            <a:r>
              <a:rPr lang="pt-BR" sz="1600" b="1" dirty="0" err="1"/>
              <a:t>What</a:t>
            </a:r>
            <a:r>
              <a:rPr lang="pt-BR" sz="1600" b="1" dirty="0"/>
              <a:t> are </a:t>
            </a:r>
            <a:r>
              <a:rPr lang="pt-BR" sz="1600" b="1" dirty="0" err="1"/>
              <a:t>microservices</a:t>
            </a:r>
            <a:r>
              <a:rPr lang="pt-BR" sz="1600" b="1" dirty="0"/>
              <a:t>? </a:t>
            </a:r>
            <a:r>
              <a:rPr lang="pt-BR" sz="1600" dirty="0">
                <a:hlinkClick r:id="rId4"/>
              </a:rPr>
              <a:t>https://microservices.io/</a:t>
            </a:r>
            <a:endParaRPr lang="pt-BR" sz="1600" dirty="0"/>
          </a:p>
          <a:p>
            <a:r>
              <a:rPr lang="pt-BR" sz="1600" b="1" dirty="0"/>
              <a:t>Usando Saga para garantir consistência de dados em ambientes distribuídos </a:t>
            </a:r>
            <a:r>
              <a:rPr lang="pt-BR" sz="1600" dirty="0">
                <a:hlinkClick r:id="rId5"/>
              </a:rPr>
              <a:t>https://sidhartarezende.medium.com/usando-saga-para-garantir-consist%C3%AAncia-de-dados-em-ambientes-distribu%C3%ADdos-2edad93798c7</a:t>
            </a:r>
            <a:endParaRPr lang="pt-BR" sz="1600" dirty="0"/>
          </a:p>
          <a:p>
            <a:r>
              <a:rPr lang="pt-BR" sz="1600" b="1" dirty="0"/>
              <a:t>Padrão SAGA para arquitetura de </a:t>
            </a:r>
            <a:r>
              <a:rPr lang="pt-BR" sz="1600" b="1" dirty="0" err="1"/>
              <a:t>Microsserviços</a:t>
            </a:r>
            <a:r>
              <a:rPr lang="pt-BR" sz="1600" b="1" dirty="0"/>
              <a:t>:</a:t>
            </a:r>
            <a:r>
              <a:rPr lang="pt-BR" sz="1600" dirty="0"/>
              <a:t> </a:t>
            </a:r>
            <a:r>
              <a:rPr lang="pt-BR" sz="1600" dirty="0">
                <a:hlinkClick r:id="rId6"/>
              </a:rPr>
              <a:t>https://www.zup.com.br/blog/padrao-saga-para-arquitetura-de-microsservicos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Saga </a:t>
            </a:r>
            <a:r>
              <a:rPr lang="pt-BR" sz="1600" dirty="0">
                <a:hlinkClick r:id="rId7"/>
              </a:rPr>
              <a:t>https://microservices.io/patterns/data/saga.html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Pattern</a:t>
            </a:r>
            <a:r>
              <a:rPr lang="pt-BR" sz="1600" b="1" dirty="0"/>
              <a:t> in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dirty="0">
                <a:hlinkClick r:id="rId8"/>
              </a:rPr>
              <a:t>https://www.baeldung.com/cs/saga-pattern-microservices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b="1" dirty="0" err="1"/>
              <a:t>Briefly</a:t>
            </a:r>
            <a:r>
              <a:rPr lang="pt-BR" sz="1600" b="1" dirty="0"/>
              <a:t> </a:t>
            </a:r>
            <a:r>
              <a:rPr lang="pt-BR" sz="1600" dirty="0">
                <a:hlinkClick r:id="rId9"/>
              </a:rPr>
              <a:t>https://medium.com/trendyol-tech/saga-pattern-briefly-5b6cf22dfabc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Orchestration</a:t>
            </a:r>
            <a:r>
              <a:rPr lang="pt-BR" sz="1600" b="1" dirty="0"/>
              <a:t> for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b="1" dirty="0" err="1"/>
              <a:t>Using</a:t>
            </a:r>
            <a:r>
              <a:rPr lang="pt-BR" sz="1600" b="1" dirty="0"/>
              <a:t> </a:t>
            </a:r>
            <a:r>
              <a:rPr lang="pt-BR" sz="1600" b="1" dirty="0" err="1"/>
              <a:t>the</a:t>
            </a:r>
            <a:r>
              <a:rPr lang="pt-BR" sz="1600" b="1" dirty="0"/>
              <a:t>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dirty="0">
                <a:hlinkClick r:id="rId10"/>
              </a:rPr>
              <a:t>https://www.infoq.com/articles/saga-orchestration-outbox/</a:t>
            </a:r>
            <a:endParaRPr lang="pt-BR" sz="1600" dirty="0"/>
          </a:p>
          <a:p>
            <a:r>
              <a:rPr lang="pt-BR" sz="1600" b="1" dirty="0"/>
              <a:t>[MICROSERVICES]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dirty="0">
                <a:hlinkClick r:id="rId11"/>
              </a:rPr>
              <a:t>https://medium.com/@victorhsr/microservices-outbox-pattern-a4344d8ed0b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</a:t>
            </a:r>
            <a:r>
              <a:rPr lang="pt-BR" sz="1600" b="1" dirty="0" err="1"/>
              <a:t>Transactional</a:t>
            </a:r>
            <a:r>
              <a:rPr lang="pt-BR" sz="1600" b="1" dirty="0"/>
              <a:t>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dirty="0">
                <a:hlinkClick r:id="rId12"/>
              </a:rPr>
              <a:t>https://microservices.io/patterns/data/transactional-outbox.html</a:t>
            </a:r>
            <a:endParaRPr lang="pt-BR" sz="1600" dirty="0"/>
          </a:p>
          <a:p>
            <a:r>
              <a:rPr lang="pt-BR" sz="1600" b="1" dirty="0" err="1"/>
              <a:t>Patterns</a:t>
            </a:r>
            <a:r>
              <a:rPr lang="pt-BR" sz="1600" b="1" dirty="0"/>
              <a:t> for </a:t>
            </a:r>
            <a:r>
              <a:rPr lang="pt-BR" sz="1600" b="1" dirty="0" err="1"/>
              <a:t>distributed</a:t>
            </a:r>
            <a:r>
              <a:rPr lang="pt-BR" sz="1600" b="1" dirty="0"/>
              <a:t> </a:t>
            </a:r>
            <a:r>
              <a:rPr lang="pt-BR" sz="1600" b="1" dirty="0" err="1"/>
              <a:t>transactions</a:t>
            </a:r>
            <a:r>
              <a:rPr lang="pt-BR" sz="1600" b="1" dirty="0"/>
              <a:t> </a:t>
            </a:r>
            <a:r>
              <a:rPr lang="pt-BR" sz="1600" b="1" dirty="0" err="1"/>
              <a:t>within</a:t>
            </a:r>
            <a:r>
              <a:rPr lang="pt-BR" sz="1600" b="1" dirty="0"/>
              <a:t> a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</a:t>
            </a:r>
            <a:r>
              <a:rPr lang="pt-BR" sz="1600" dirty="0">
                <a:hlinkClick r:id="rId13"/>
              </a:rPr>
              <a:t>https://developers.redhat.com/blog/2018/10/01/patterns-for-distributed-transactions-within-a-microservices-architecture</a:t>
            </a:r>
            <a:endParaRPr lang="pt-BR" sz="1600" dirty="0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2752B41B-920D-198E-2F1E-ACB9E0CCAE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31CC2473-7188-0225-265A-A1D1460A7E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0740" y="8263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631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680392" y="82630"/>
            <a:ext cx="9601200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  <a:t>Referências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1EE64-5E8E-7948-0FE0-9969F5CD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645459"/>
            <a:ext cx="10922000" cy="4338781"/>
          </a:xfrm>
        </p:spPr>
        <p:txBody>
          <a:bodyPr>
            <a:noAutofit/>
          </a:bodyPr>
          <a:lstStyle/>
          <a:p>
            <a:r>
              <a:rPr lang="pt-BR" sz="1600" b="1" dirty="0"/>
              <a:t>Apache Kafka: </a:t>
            </a:r>
            <a:r>
              <a:rPr lang="pt-BR" sz="1600" dirty="0">
                <a:hlinkClick r:id="rId3"/>
              </a:rPr>
              <a:t>https://kafka.apache.org/intro</a:t>
            </a:r>
            <a:endParaRPr lang="pt-BR" sz="1600" dirty="0"/>
          </a:p>
          <a:p>
            <a:r>
              <a:rPr lang="pt-BR" sz="1600" b="1" dirty="0"/>
              <a:t>Entendendo como o Consumidor Kafka funciona: </a:t>
            </a:r>
            <a:r>
              <a:rPr lang="pt-BR" sz="1600" dirty="0">
                <a:hlinkClick r:id="rId4"/>
              </a:rPr>
              <a:t>https://medium.com/@alvarobacelar/entendendo-como-um-consumidor-kafka-funciona-ee72237904c8</a:t>
            </a:r>
            <a:endParaRPr lang="pt-BR" sz="1600" dirty="0"/>
          </a:p>
          <a:p>
            <a:r>
              <a:rPr lang="pt-BR" sz="1600" b="1" dirty="0"/>
              <a:t>Entendendo o Apache Kafka I: </a:t>
            </a:r>
            <a:r>
              <a:rPr lang="pt-BR" sz="1600" dirty="0">
                <a:hlinkClick r:id="rId5"/>
              </a:rPr>
              <a:t>https://medium.com/luizalabs/entendendo-o-apache-kafka-i-27342ec9e29</a:t>
            </a:r>
            <a:endParaRPr lang="pt-BR" sz="1600" dirty="0"/>
          </a:p>
          <a:p>
            <a:r>
              <a:rPr lang="en-US" sz="1600" b="1" dirty="0"/>
              <a:t>How to Develop a Winning Kafka Partition Strategy: </a:t>
            </a:r>
            <a:r>
              <a:rPr lang="en-US" sz="1600" dirty="0">
                <a:hlinkClick r:id="rId6"/>
              </a:rPr>
              <a:t>https://www.openlogic.com/blog/kafka-partitions</a:t>
            </a:r>
            <a:endParaRPr lang="en-US" sz="1600" dirty="0"/>
          </a:p>
          <a:p>
            <a:r>
              <a:rPr lang="en-US" sz="1600" b="1" dirty="0"/>
              <a:t>Apache Kafka: Introduction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https://kafka.apache.org/intro</a:t>
            </a:r>
            <a:endParaRPr lang="en-US" sz="1600" dirty="0"/>
          </a:p>
          <a:p>
            <a:r>
              <a:rPr lang="pt-BR" sz="1600" b="1" dirty="0"/>
              <a:t>Event-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(EDA) em uma Arquitetura de </a:t>
            </a:r>
            <a:r>
              <a:rPr lang="pt-BR" sz="1600" b="1" dirty="0" err="1"/>
              <a:t>Microsserviços</a:t>
            </a:r>
            <a:r>
              <a:rPr lang="pt-BR" sz="1600" dirty="0"/>
              <a:t>: </a:t>
            </a:r>
            <a:r>
              <a:rPr lang="pt-BR" sz="1600" dirty="0">
                <a:hlinkClick r:id="rId7"/>
              </a:rPr>
              <a:t>https://medium.com/@marcelomg21/event-driven-architecture-eda-em-uma-arquitetura-de-micro-servi%C3%A7os-1981614cdd45</a:t>
            </a:r>
            <a:endParaRPr lang="pt-BR" sz="1600" dirty="0"/>
          </a:p>
          <a:p>
            <a:r>
              <a:rPr lang="pt-BR" sz="1600" b="1" dirty="0"/>
              <a:t>O que é uma arquitetura orientada por eventos?:</a:t>
            </a:r>
            <a:r>
              <a:rPr lang="pt-BR" sz="1600" dirty="0"/>
              <a:t> </a:t>
            </a:r>
            <a:r>
              <a:rPr lang="pt-BR" sz="1600" dirty="0">
                <a:hlinkClick r:id="rId8"/>
              </a:rPr>
              <a:t>https://aws.amazon.com/pt/event-driven-architecture/</a:t>
            </a:r>
            <a:endParaRPr lang="pt-BR" sz="1600" dirty="0"/>
          </a:p>
          <a:p>
            <a:r>
              <a:rPr lang="pt-BR" sz="1600" b="1" dirty="0"/>
              <a:t>Event-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</a:t>
            </a:r>
            <a:r>
              <a:rPr lang="pt-BR" sz="1600" b="1" dirty="0" err="1"/>
              <a:t>style</a:t>
            </a:r>
            <a:r>
              <a:rPr lang="pt-BR" sz="1600" b="1" dirty="0"/>
              <a:t>: </a:t>
            </a:r>
            <a:r>
              <a:rPr lang="pt-BR" sz="1600" dirty="0">
                <a:hlinkClick r:id="rId9"/>
              </a:rPr>
              <a:t>https://learn.microsoft.com/en-us/azure/architecture/guide/architecture-styles/event-driven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Event-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: </a:t>
            </a:r>
            <a:r>
              <a:rPr lang="pt-BR" sz="1600" dirty="0">
                <a:hlinkClick r:id="rId10"/>
              </a:rPr>
              <a:t>https://microservices.io/patterns/data/event-driven-architecture.html</a:t>
            </a:r>
            <a:endParaRPr lang="pt-BR" sz="1600" dirty="0"/>
          </a:p>
          <a:p>
            <a:endParaRPr lang="pt-BR" sz="1600" b="1" dirty="0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2752B41B-920D-198E-2F1E-ACB9E0CCAE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31CC2473-7188-0225-265A-A1D1460A7E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0740" y="8263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0540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4185074-C7FB-6389-01EC-ED738E673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369" y="2965296"/>
            <a:ext cx="6945261" cy="927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200" dirty="0">
                <a:latin typeface="Trebuchet MS"/>
                <a:ea typeface="Trebuchet MS"/>
                <a:cs typeface="Trebuchet MS"/>
                <a:sym typeface="Trebuchet MS"/>
              </a:rPr>
              <a:t>Muito obrigado!</a:t>
            </a:r>
            <a:endParaRPr lang="pt-BR" sz="7200" dirty="0"/>
          </a:p>
          <a:p>
            <a:endParaRPr lang="pt-BR" sz="7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9B60C6-E6DE-51D2-EFE7-3A9C6359B669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4E7B1708-3AE5-20AE-E886-1169B7848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C7E48522-31E3-4BE9-4655-A84931EE4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97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CEB300C7-B397-0A6F-E936-773BD417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646900" y="1111376"/>
            <a:ext cx="8603225" cy="4635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430" y="2613982"/>
            <a:ext cx="6161139" cy="16300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7200" b="1" dirty="0" err="1"/>
              <a:t>Microsserviços</a:t>
            </a:r>
            <a:endParaRPr lang="pt-BR" sz="7200" b="1" dirty="0"/>
          </a:p>
          <a:p>
            <a:pPr marL="0" indent="0" algn="ctr">
              <a:buNone/>
            </a:pPr>
            <a:r>
              <a:rPr lang="pt-BR" sz="2500" b="1" dirty="0"/>
              <a:t>Soluções e desafios que acompanham.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E3E755-1C52-484A-7C5C-3DA61D9E188A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B8655DFE-FBCC-2604-2CE8-2504C299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66BEF66A-5A08-70BD-3B16-96614489C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59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2" y="2313522"/>
            <a:ext cx="5324169" cy="4054182"/>
          </a:xfrm>
        </p:spPr>
        <p:txBody>
          <a:bodyPr>
            <a:normAutofit fontScale="92500"/>
          </a:bodyPr>
          <a:lstStyle/>
          <a:p>
            <a:pPr algn="just">
              <a:spcBef>
                <a:spcPts val="0"/>
              </a:spcBef>
            </a:pPr>
            <a:r>
              <a:rPr lang="pt-BR" sz="2800" dirty="0" err="1"/>
              <a:t>Microsserviços</a:t>
            </a:r>
            <a:r>
              <a:rPr lang="pt-BR" sz="2800" dirty="0"/>
              <a:t> são uma abordagem arquitetônica e organizacional do desenvolvimento de software na qual o software consiste em pequenos serviços independentes que se comunicam usando APIs bem definidas.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sz="2800" dirty="0"/>
              <a:t> Esses serviços pertencem a pequenas equipes autossuficientes.</a:t>
            </a:r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E87D8368-E6D1-107F-6063-6AFB102B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1FE81161-DF42-9479-21F0-C92FFE02A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6CF4D8DD-71E3-6E0D-8176-6EC78320A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735" y="1873763"/>
            <a:ext cx="4163961" cy="4131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7DCF4E6-62FE-47A4-279F-16FB164BC06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359859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605549"/>
            <a:ext cx="9851923" cy="34904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500" dirty="0"/>
              <a:t>E solucionam problemas relacionados a: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 Delimitação por domínio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Escalabilidade e alta disponibilidade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Entrega contínua</a:t>
            </a:r>
            <a:br>
              <a:rPr lang="pt-BR" sz="2500" dirty="0"/>
            </a:b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Resiliência e tolerância a falhas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6FFE6C-30EF-C01D-696D-5D74A5ED78D6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343536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565809"/>
            <a:ext cx="9851923" cy="363657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500" dirty="0"/>
              <a:t>Inovação e a possibilidade de atuar com diversas tecnologias distintas.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São altamente sustentáveis e testáveis.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Diminui o acoplamento entre os domínios de negócio.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Implantável de forma independente.</a:t>
            </a:r>
            <a:br>
              <a:rPr lang="pt-BR" sz="2500" dirty="0"/>
            </a:b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São geralmente construídos com base em especificações de domínio do negócio e são propriedade de uma pequena equipe responsável.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570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</TotalTime>
  <Words>4345</Words>
  <Application>Microsoft Office PowerPoint</Application>
  <PresentationFormat>Widescreen</PresentationFormat>
  <Paragraphs>323</Paragraphs>
  <Slides>55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Trebuchet MS</vt:lpstr>
      <vt:lpstr>Tema do Office</vt:lpstr>
      <vt:lpstr>Arquitetura de Microsserviços: Padrão Saga Orquestrado</vt:lpstr>
      <vt:lpstr>Quem sou eu?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Lord_Negrisoli</dc:creator>
  <cp:lastModifiedBy>Victor Hugo Negrisoli</cp:lastModifiedBy>
  <cp:revision>330</cp:revision>
  <dcterms:created xsi:type="dcterms:W3CDTF">2020-12-15T11:29:04Z</dcterms:created>
  <dcterms:modified xsi:type="dcterms:W3CDTF">2023-09-07T12:11:49Z</dcterms:modified>
</cp:coreProperties>
</file>