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Comforta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Ubuntu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font" Target="fonts/Ubuntu-bold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Comfortaa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Comforta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97461e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97461e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9857745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9857745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985774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985774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985774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985774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9857745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0985774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9857745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9857745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985774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985774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9857745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09857745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09857745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09857745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9857745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09857745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09857745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09857745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92d468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92d468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9857745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09857745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09857745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09857745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5af0d96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5af0d96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5af0d96f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5af0d96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af0d96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af0d96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0620498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0620498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492d468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492d468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a1de279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a1de279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492d4684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492d468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92d4684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92d4684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a1de279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a1de279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492d46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492d46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NtPc0jI21i0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Xpk67YzOn5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9025" y="2139525"/>
            <a:ext cx="8520600" cy="27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645AD"/>
                </a:solidFill>
                <a:latin typeface="Montserrat"/>
                <a:ea typeface="Montserrat"/>
                <a:cs typeface="Montserrat"/>
                <a:sym typeface="Montserrat"/>
              </a:rPr>
              <a:t>Ex 05</a:t>
            </a:r>
            <a:endParaRPr b="1">
              <a:solidFill>
                <a:srgbClr val="0645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645AD"/>
                </a:solidFill>
                <a:latin typeface="Montserrat"/>
                <a:ea typeface="Montserrat"/>
                <a:cs typeface="Montserrat"/>
                <a:sym typeface="Montserrat"/>
              </a:rPr>
              <a:t>   Characters encoding</a:t>
            </a:r>
            <a:endParaRPr b="1">
              <a:solidFill>
                <a:srgbClr val="0645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713175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Basic Engineering Course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150" y="980350"/>
            <a:ext cx="91440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Characters encoding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ssigning numbers to characters.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138" y="2044188"/>
            <a:ext cx="6970024" cy="17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1154200" y="3977500"/>
            <a:ext cx="6969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Q2: Rules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Introduction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23" name="Google Shape;123;p22"/>
          <p:cNvCxnSpPr/>
          <p:nvPr/>
        </p:nvCxnSpPr>
        <p:spPr>
          <a:xfrm flipH="1" rot="10800000">
            <a:off x="216600" y="610325"/>
            <a:ext cx="2328900" cy="1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Georgia"/>
                <a:ea typeface="Georgia"/>
                <a:cs typeface="Georgia"/>
                <a:sym typeface="Georgia"/>
              </a:rPr>
              <a:t>Simple example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29" name="Google Shape;129;p23"/>
          <p:cNvCxnSpPr/>
          <p:nvPr/>
        </p:nvCxnSpPr>
        <p:spPr>
          <a:xfrm>
            <a:off x="216600" y="626825"/>
            <a:ext cx="2852100" cy="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3"/>
          <p:cNvSpPr txBox="1"/>
          <p:nvPr/>
        </p:nvSpPr>
        <p:spPr>
          <a:xfrm>
            <a:off x="0" y="980350"/>
            <a:ext cx="91440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ssign the numbers 1-26 to the English alphabet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181350" y="1988838"/>
            <a:ext cx="49635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1  2  3  4  5  6  7  8  9</a:t>
            </a:r>
            <a:endParaRPr b="1" sz="2400">
              <a:solidFill>
                <a:srgbClr val="333333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 b  c  d  e  f  g  h  i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41750" y="3106363"/>
            <a:ext cx="5042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10 11 12 13 14 15 16 17 18</a:t>
            </a:r>
            <a:endParaRPr b="1" sz="2400">
              <a:solidFill>
                <a:srgbClr val="333333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 k  l  m  n  o  p  q  r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41750" y="4223900"/>
            <a:ext cx="5042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rgbClr val="33333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19 20 21 22 23 24 25 26</a:t>
            </a:r>
            <a:endParaRPr b="1" sz="2400">
              <a:solidFill>
                <a:srgbClr val="333333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 t  u  v  w  x  y  z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5440375" y="1988850"/>
            <a:ext cx="3486900" cy="661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o m p u t e r</a:t>
            </a:r>
            <a:endParaRPr b="1" sz="2400"/>
          </a:p>
        </p:txBody>
      </p:sp>
      <p:cxnSp>
        <p:nvCxnSpPr>
          <p:cNvPr id="135" name="Google Shape;135;p23"/>
          <p:cNvCxnSpPr/>
          <p:nvPr/>
        </p:nvCxnSpPr>
        <p:spPr>
          <a:xfrm>
            <a:off x="7183825" y="2861850"/>
            <a:ext cx="17100" cy="106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6" name="Google Shape;136;p23"/>
          <p:cNvSpPr txBox="1"/>
          <p:nvPr/>
        </p:nvSpPr>
        <p:spPr>
          <a:xfrm>
            <a:off x="5440375" y="4223900"/>
            <a:ext cx="3486900" cy="6612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3 15 13 16 21 20 5 18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Characters encoding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42" name="Google Shape;142;p24"/>
          <p:cNvCxnSpPr/>
          <p:nvPr/>
        </p:nvCxnSpPr>
        <p:spPr>
          <a:xfrm flipH="1" rot="10800000">
            <a:off x="216600" y="622325"/>
            <a:ext cx="3486900" cy="4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4"/>
          <p:cNvSpPr txBox="1"/>
          <p:nvPr/>
        </p:nvSpPr>
        <p:spPr>
          <a:xfrm>
            <a:off x="181350" y="816125"/>
            <a:ext cx="88701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completely capture the English alphabet: 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upper-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letters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lower-case letters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punctuation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Other characters: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numbers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math operators, brackets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...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Characters encoding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49" name="Google Shape;149;p25"/>
          <p:cNvCxnSpPr/>
          <p:nvPr/>
        </p:nvCxnSpPr>
        <p:spPr>
          <a:xfrm flipH="1" rot="10800000">
            <a:off x="216600" y="622325"/>
            <a:ext cx="3486900" cy="4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5"/>
          <p:cNvSpPr txBox="1"/>
          <p:nvPr/>
        </p:nvSpPr>
        <p:spPr>
          <a:xfrm>
            <a:off x="181350" y="827950"/>
            <a:ext cx="88701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Required number of characters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pl" sz="240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26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characters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pl" sz="240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26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characters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pl" sz="240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characters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: , : ‘ “ &lt; &gt; ? /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… - </a:t>
            </a:r>
            <a:r>
              <a:rPr lang="pl" sz="240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??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characters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- * /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- </a:t>
            </a:r>
            <a:r>
              <a:rPr lang="pl" sz="240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characters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 ) [ ] { } 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pl" sz="2400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characters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ASCII - Standard Code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56" name="Google Shape;156;p26"/>
          <p:cNvCxnSpPr/>
          <p:nvPr/>
        </p:nvCxnSpPr>
        <p:spPr>
          <a:xfrm>
            <a:off x="216600" y="626825"/>
            <a:ext cx="3880800" cy="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6"/>
          <p:cNvSpPr txBox="1"/>
          <p:nvPr/>
        </p:nvSpPr>
        <p:spPr>
          <a:xfrm>
            <a:off x="181350" y="2266625"/>
            <a:ext cx="88701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 u="sng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Solution</a:t>
            </a:r>
            <a:endParaRPr sz="2400" u="sng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merican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tandard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ode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nformation 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nterchange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ASCII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was created as one of the first character encoding standards for computers.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81350" y="873888"/>
            <a:ext cx="88701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 u="sng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sz="2400" u="sng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 needed more than 26 characters.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ASCII - milestones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64" name="Google Shape;164;p27"/>
          <p:cNvCxnSpPr/>
          <p:nvPr/>
        </p:nvCxnSpPr>
        <p:spPr>
          <a:xfrm flipH="1" rot="10800000">
            <a:off x="216600" y="622325"/>
            <a:ext cx="3486900" cy="4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7"/>
          <p:cNvSpPr txBox="1"/>
          <p:nvPr/>
        </p:nvSpPr>
        <p:spPr>
          <a:xfrm>
            <a:off x="117575" y="873400"/>
            <a:ext cx="894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Work on the ASCII standard began on October 6, 1960.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22222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1st edition of the standard was published in 1963.</a:t>
            </a:r>
            <a:endParaRPr sz="2400">
              <a:solidFill>
                <a:srgbClr val="22222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22222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On March 11, 1968, U.S. President Lyndon B. Johnson mandated that all computers purchased by the United States Federal Government support ASCII.</a:t>
            </a:r>
            <a:endParaRPr sz="2400">
              <a:solidFill>
                <a:srgbClr val="22222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ASCII character set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>
            <a:off x="216600" y="626825"/>
            <a:ext cx="3339900" cy="5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0" r="0" t="14929"/>
          <a:stretch/>
        </p:blipFill>
        <p:spPr>
          <a:xfrm>
            <a:off x="332938" y="1954525"/>
            <a:ext cx="8577775" cy="28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426175" y="911150"/>
            <a:ext cx="83913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32 control and 95 printable characters in the ASCII encoding scheme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ASCII control characters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79" name="Google Shape;179;p29"/>
          <p:cNvCxnSpPr/>
          <p:nvPr/>
        </p:nvCxnSpPr>
        <p:spPr>
          <a:xfrm>
            <a:off x="216600" y="626825"/>
            <a:ext cx="4053900" cy="4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88" y="832950"/>
            <a:ext cx="7546637" cy="42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ASCII control characters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86" name="Google Shape;186;p30"/>
          <p:cNvCxnSpPr/>
          <p:nvPr/>
        </p:nvCxnSpPr>
        <p:spPr>
          <a:xfrm>
            <a:off x="216600" y="626825"/>
            <a:ext cx="4053900" cy="4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38" y="761250"/>
            <a:ext cx="7531721" cy="42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ASCII control characters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>
            <a:off x="216600" y="626825"/>
            <a:ext cx="4053900" cy="4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774675"/>
            <a:ext cx="7562843" cy="420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Decimal system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 flipH="1" rot="10800000">
            <a:off x="216600" y="607025"/>
            <a:ext cx="2818500" cy="19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0473" l="14802" r="19468" t="4203"/>
          <a:stretch/>
        </p:blipFill>
        <p:spPr>
          <a:xfrm>
            <a:off x="1496050" y="779125"/>
            <a:ext cx="5955674" cy="32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0" y="4202525"/>
            <a:ext cx="9144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654321</a:t>
            </a:r>
            <a:r>
              <a:rPr baseline="-25000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×10</a:t>
            </a:r>
            <a:r>
              <a:rPr baseline="30000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1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×10</a:t>
            </a:r>
            <a:r>
              <a:rPr baseline="30000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1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×10</a:t>
            </a:r>
            <a:r>
              <a:rPr baseline="30000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1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×10</a:t>
            </a:r>
            <a:r>
              <a:rPr baseline="30000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1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×10</a:t>
            </a:r>
            <a:r>
              <a:rPr baseline="30000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1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×10</a:t>
            </a:r>
            <a:r>
              <a:rPr baseline="30000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ASCII control characters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0" name="Google Shape;200;p32"/>
          <p:cNvCxnSpPr/>
          <p:nvPr/>
        </p:nvCxnSpPr>
        <p:spPr>
          <a:xfrm>
            <a:off x="216600" y="626825"/>
            <a:ext cx="4053900" cy="4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38" y="877600"/>
            <a:ext cx="8022825" cy="17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627700" y="2807050"/>
            <a:ext cx="8022900" cy="21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 u="sng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Control characters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make up the first 32 characters of the ASCII table. These characters </a:t>
            </a:r>
            <a:r>
              <a:rPr lang="pl" sz="2400" u="sng">
                <a:solidFill>
                  <a:srgbClr val="333333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are not intended to be printed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instead they are used to send command instructions to another device, such as a printer.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ASCII printable characters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8" name="Google Shape;208;p33"/>
          <p:cNvCxnSpPr>
            <a:endCxn id="207" idx="2"/>
          </p:cNvCxnSpPr>
          <p:nvPr/>
        </p:nvCxnSpPr>
        <p:spPr>
          <a:xfrm flipH="1" rot="10800000">
            <a:off x="216600" y="622325"/>
            <a:ext cx="4355400" cy="4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41595" l="48060" r="5" t="0"/>
          <a:stretch/>
        </p:blipFill>
        <p:spPr>
          <a:xfrm>
            <a:off x="216600" y="997100"/>
            <a:ext cx="4505100" cy="42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4889050" y="1354625"/>
            <a:ext cx="41412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0 - 9 →</a:t>
            </a:r>
            <a:r>
              <a:rPr lang="pl"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30h - 39h</a:t>
            </a:r>
            <a:endParaRPr sz="2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 - Z → </a:t>
            </a:r>
            <a:r>
              <a:rPr lang="pl"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41h - 5Ah</a:t>
            </a:r>
            <a:endParaRPr sz="2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 - z →</a:t>
            </a:r>
            <a:r>
              <a:rPr lang="pl"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61h - 7Ah</a:t>
            </a:r>
            <a:endParaRPr sz="2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Verdana"/>
              <a:buChar char="●"/>
            </a:pPr>
            <a:r>
              <a:rPr lang="pl"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“ “(</a:t>
            </a:r>
            <a:r>
              <a:rPr i="1" lang="pl"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space</a:t>
            </a:r>
            <a:r>
              <a:rPr lang="pl"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→ 20h</a:t>
            </a:r>
            <a:endParaRPr sz="2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ASCII example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16" name="Google Shape;216;p34"/>
          <p:cNvCxnSpPr/>
          <p:nvPr/>
        </p:nvCxnSpPr>
        <p:spPr>
          <a:xfrm flipH="1" rot="10800000">
            <a:off x="216600" y="617225"/>
            <a:ext cx="2604900" cy="9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4"/>
          <p:cNvSpPr txBox="1"/>
          <p:nvPr/>
        </p:nvSpPr>
        <p:spPr>
          <a:xfrm>
            <a:off x="2828550" y="1209975"/>
            <a:ext cx="3486900" cy="661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o m p u t e 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Google Shape;218;p34"/>
          <p:cNvCxnSpPr/>
          <p:nvPr/>
        </p:nvCxnSpPr>
        <p:spPr>
          <a:xfrm>
            <a:off x="4572000" y="2082975"/>
            <a:ext cx="17100" cy="106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9" name="Google Shape;219;p34"/>
          <p:cNvSpPr txBox="1"/>
          <p:nvPr/>
        </p:nvSpPr>
        <p:spPr>
          <a:xfrm>
            <a:off x="2258550" y="3415625"/>
            <a:ext cx="4644000" cy="6612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63 6f 6d 70 75 74 65 72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Arduino</a:t>
            </a:r>
            <a:r>
              <a:rPr lang="pl"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25" name="Google Shape;225;p35"/>
          <p:cNvCxnSpPr/>
          <p:nvPr/>
        </p:nvCxnSpPr>
        <p:spPr>
          <a:xfrm flipH="1" rot="10800000">
            <a:off x="216600" y="610325"/>
            <a:ext cx="2764800" cy="1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5"/>
          <p:cNvSpPr txBox="1"/>
          <p:nvPr/>
        </p:nvSpPr>
        <p:spPr>
          <a:xfrm>
            <a:off x="323300" y="1936375"/>
            <a:ext cx="41442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#define BAUDRATE 115200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setup() {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Serial.begin(</a:t>
            </a:r>
            <a:r>
              <a:rPr lang="pl" sz="18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BAUDRATE</a:t>
            </a: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425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4693375" y="1278925"/>
            <a:ext cx="3991800" cy="2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loop() {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Serial.write(</a:t>
            </a:r>
            <a:r>
              <a:rPr lang="pl" sz="18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0x48</a:t>
            </a: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l" sz="1800">
                <a:solidFill>
                  <a:srgbClr val="999988"/>
                </a:solidFill>
                <a:latin typeface="Courier New"/>
                <a:ea typeface="Courier New"/>
                <a:cs typeface="Courier New"/>
                <a:sym typeface="Courier New"/>
              </a:rPr>
              <a:t>// H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Serial.write(</a:t>
            </a:r>
            <a:r>
              <a:rPr lang="pl" sz="18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0x65</a:t>
            </a: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l" sz="1800">
                <a:solidFill>
                  <a:srgbClr val="999988"/>
                </a:solidFill>
                <a:latin typeface="Courier New"/>
                <a:ea typeface="Courier New"/>
                <a:cs typeface="Courier New"/>
                <a:sym typeface="Courier New"/>
              </a:rPr>
              <a:t>// e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Serial.write(</a:t>
            </a:r>
            <a:r>
              <a:rPr lang="pl" sz="18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0x6C</a:t>
            </a: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l" sz="1800">
                <a:solidFill>
                  <a:srgbClr val="999988"/>
                </a:solidFill>
                <a:latin typeface="Courier New"/>
                <a:ea typeface="Courier New"/>
                <a:cs typeface="Courier New"/>
                <a:sym typeface="Courier New"/>
              </a:rPr>
              <a:t>// l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Serial.write(</a:t>
            </a:r>
            <a:r>
              <a:rPr lang="pl" sz="18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0x6C</a:t>
            </a: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l" sz="1800">
                <a:solidFill>
                  <a:srgbClr val="999988"/>
                </a:solidFill>
                <a:latin typeface="Courier New"/>
                <a:ea typeface="Courier New"/>
                <a:cs typeface="Courier New"/>
                <a:sym typeface="Courier New"/>
              </a:rPr>
              <a:t>// l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Serial.write(</a:t>
            </a:r>
            <a:r>
              <a:rPr lang="pl" sz="18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0x6F</a:t>
            </a: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l" sz="1800">
                <a:solidFill>
                  <a:srgbClr val="999988"/>
                </a:solidFill>
                <a:latin typeface="Courier New"/>
                <a:ea typeface="Courier New"/>
                <a:cs typeface="Courier New"/>
                <a:sym typeface="Courier New"/>
              </a:rPr>
              <a:t>// o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Serial.write(</a:t>
            </a:r>
            <a:r>
              <a:rPr lang="pl" sz="18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0x21</a:t>
            </a: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l" sz="1800">
                <a:solidFill>
                  <a:srgbClr val="999988"/>
                </a:solidFill>
                <a:latin typeface="Courier New"/>
                <a:ea typeface="Courier New"/>
                <a:cs typeface="Courier New"/>
                <a:sym typeface="Courier New"/>
              </a:rPr>
              <a:t>// !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Serial.write(</a:t>
            </a:r>
            <a:r>
              <a:rPr lang="pl" sz="18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0x0A</a:t>
            </a: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l" sz="1800">
                <a:solidFill>
                  <a:srgbClr val="999988"/>
                </a:solidFill>
                <a:latin typeface="Courier New"/>
                <a:ea typeface="Courier New"/>
                <a:cs typeface="Courier New"/>
                <a:sym typeface="Courier New"/>
              </a:rPr>
              <a:t>// \n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delay(</a:t>
            </a:r>
            <a:r>
              <a:rPr lang="pl" sz="18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l" sz="18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425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pl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Extended ASCII</a:t>
            </a:r>
            <a:r>
              <a:rPr lang="pl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33" name="Google Shape;233;p36"/>
          <p:cNvCxnSpPr/>
          <p:nvPr/>
        </p:nvCxnSpPr>
        <p:spPr>
          <a:xfrm flipH="1" rot="10800000">
            <a:off x="216600" y="610325"/>
            <a:ext cx="2764800" cy="1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6"/>
          <p:cNvSpPr txBox="1"/>
          <p:nvPr/>
        </p:nvSpPr>
        <p:spPr>
          <a:xfrm>
            <a:off x="216600" y="932100"/>
            <a:ext cx="8710800" cy="4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Extended ASCII</a:t>
            </a:r>
            <a:r>
              <a:rPr lang="pl" sz="2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character encodings are 8-bit or larger encodings that include the standard ASCII(</a:t>
            </a:r>
            <a:r>
              <a:rPr lang="pl" sz="2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7-bit</a:t>
            </a:r>
            <a:r>
              <a:rPr lang="pl" sz="2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character set + additional characters.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But </a:t>
            </a:r>
            <a:r>
              <a:rPr lang="pl" sz="2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128 additional characters is still not enough to cover all purposes, all languages, etc.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Binary</a:t>
            </a:r>
            <a:r>
              <a:rPr lang="pl">
                <a:latin typeface="Ubuntu"/>
                <a:ea typeface="Ubuntu"/>
                <a:cs typeface="Ubuntu"/>
                <a:sym typeface="Ubuntu"/>
              </a:rPr>
              <a:t> system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 flipH="1" rot="10800000">
            <a:off x="216600" y="607025"/>
            <a:ext cx="2818500" cy="19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25127" l="3374" r="3393" t="4760"/>
          <a:stretch/>
        </p:blipFill>
        <p:spPr>
          <a:xfrm>
            <a:off x="1341750" y="1006375"/>
            <a:ext cx="6237701" cy="27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0" y="4202525"/>
            <a:ext cx="9144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1010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baseline="-25000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×2</a:t>
            </a:r>
            <a:r>
              <a:rPr baseline="30000"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1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×2</a:t>
            </a:r>
            <a:r>
              <a:rPr baseline="30000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1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×2</a:t>
            </a:r>
            <a:r>
              <a:rPr baseline="30000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1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×2</a:t>
            </a:r>
            <a:r>
              <a:rPr baseline="30000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1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×2</a:t>
            </a:r>
            <a:r>
              <a:rPr baseline="30000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1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×2</a:t>
            </a:r>
            <a:r>
              <a:rPr baseline="30000" lang="pl" sz="2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Data storage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 flipH="1" rot="10800000">
            <a:off x="216600" y="610325"/>
            <a:ext cx="2328900" cy="1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75" y="868200"/>
            <a:ext cx="2667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50" y="2919925"/>
            <a:ext cx="32956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12487" l="0" r="0" t="0"/>
          <a:stretch/>
        </p:blipFill>
        <p:spPr>
          <a:xfrm>
            <a:off x="4014550" y="1247200"/>
            <a:ext cx="4830400" cy="30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gate engineer demonstrates how a hard disk drive works&#10;http://www.seagate.com/" id="85" name="Google Shape;85;p17" title="How a Hard Disk Drive Work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950" y="68200"/>
            <a:ext cx="6676124" cy="5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Conversion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1" name="Google Shape;91;p18"/>
          <p:cNvCxnSpPr/>
          <p:nvPr/>
        </p:nvCxnSpPr>
        <p:spPr>
          <a:xfrm flipH="1" rot="10800000">
            <a:off x="216600" y="607025"/>
            <a:ext cx="2818500" cy="19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4861" l="0" r="0" t="0"/>
          <a:stretch/>
        </p:blipFill>
        <p:spPr>
          <a:xfrm>
            <a:off x="423025" y="1209700"/>
            <a:ext cx="3935825" cy="29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150" y="1407300"/>
            <a:ext cx="4472376" cy="248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Number systems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9" name="Google Shape;99;p19"/>
          <p:cNvCxnSpPr/>
          <p:nvPr/>
        </p:nvCxnSpPr>
        <p:spPr>
          <a:xfrm flipH="1" rot="10800000">
            <a:off x="216600" y="614825"/>
            <a:ext cx="2970000" cy="1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00" y="1479963"/>
            <a:ext cx="76962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nt to support me?&#10;Patreon: https://www.patreon.com/H3Vtux&#10;&#10;A short explanation of binary.&#10;&#10;Upon reviewing the finished video I realized I made a mistake in some of my vocabulary. A byte can represent a number up to 255 but it can actually represent 256 different VALUES, as 0 is a value in and of itself. Rerecording and reanimating would be a painful process, so forgive me this mistake." id="105" name="Google Shape;105;p20" title="Why Do Computers Use 1s and 0s? Binary and Transistors Explained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400" y="34175"/>
            <a:ext cx="6630226" cy="49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16600" y="100925"/>
            <a:ext cx="8710800" cy="52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Ubuntu"/>
                <a:ea typeface="Ubuntu"/>
                <a:cs typeface="Ubuntu"/>
                <a:sym typeface="Ubuntu"/>
              </a:rPr>
              <a:t>Introduction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1" name="Google Shape;111;p21"/>
          <p:cNvCxnSpPr/>
          <p:nvPr/>
        </p:nvCxnSpPr>
        <p:spPr>
          <a:xfrm flipH="1" rot="10800000">
            <a:off x="216600" y="610325"/>
            <a:ext cx="2328900" cy="1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1"/>
          <p:cNvSpPr txBox="1"/>
          <p:nvPr/>
        </p:nvSpPr>
        <p:spPr>
          <a:xfrm>
            <a:off x="0" y="1020650"/>
            <a:ext cx="9144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Computers operate in binary numbers. 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24845" t="0"/>
          <a:stretch/>
        </p:blipFill>
        <p:spPr>
          <a:xfrm>
            <a:off x="2020025" y="1888538"/>
            <a:ext cx="5238251" cy="17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631175" y="3977500"/>
            <a:ext cx="7883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Q1: How are we able to store letters and words?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