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B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1981F-61C6-4430-B90E-5DB52B5F1CB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CPC: Cheche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E8D36-F6FF-451F-8D72-7C6CF2DF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1190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A3A8C-1A56-429C-8F23-2F7EBF715B2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CPC: Cheche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75F4D-EAF2-4825-8B28-EECFDE2D8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9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EE92-E2EB-441B-BB5A-CBBE28DED000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A94E-7D40-46EE-83C2-F57F7DD35EF2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A00-10F0-431D-A5CA-8BF67CADEFFC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1661-9D52-4B91-969D-CD9FE50659AB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1FC3-C509-49E9-9ACE-6A331F64B8A1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88B7-D1B6-4A52-831C-523BC1C9A8C9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8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D2B3-2C72-4FE0-AEC0-4E5488E8B296}" type="datetime1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AFC6-B806-44EB-99B3-FC30AE05A5FE}" type="datetime1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4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DB89-549F-41AA-8754-DF8DC4679CA7}" type="datetime1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0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5B5E-2F3E-4107-AED7-D9A24E0E8100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4989B-CCAF-4898-9664-7484615B94B7}" type="datetime1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2AAD-43F5-4AA3-BB7E-68529927F071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8916-FCCB-4D99-AA7F-526251F55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tocheche/ROCAM-2024/blob/eb858360d3a1fafc4d06401ccffa9e3fdd3b7654/Pyramidal.gi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heche/ROCAM-2024/blob/444f01c5e16ea7344c110d987fb68ce3f08e9d85/Torus.gi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4433/CO.3391351.v1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ocean.com/capsule/9830665/tre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5947"/>
            <a:ext cx="9144000" cy="147945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Atomistic approach of strain field in quantum </a:t>
            </a:r>
            <a:r>
              <a:rPr lang="en-US" sz="4400" b="1" dirty="0" smtClean="0">
                <a:solidFill>
                  <a:srgbClr val="0070C0"/>
                </a:solidFill>
              </a:rPr>
              <a:t>dots</a:t>
            </a:r>
            <a:r>
              <a:rPr lang="en-150" sz="4400" b="1" dirty="0" smtClean="0">
                <a:solidFill>
                  <a:srgbClr val="0070C0"/>
                </a:solidFill>
              </a:rPr>
              <a:t>*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14879"/>
            <a:ext cx="9144000" cy="14125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 smtClean="0"/>
              <a:t>Tiberius O. </a:t>
            </a:r>
            <a:r>
              <a:rPr lang="en-US" sz="2200" b="1" dirty="0" smtClean="0"/>
              <a:t>Cheche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University of Bucharest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ROCAM Bucharest, July 2024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CCE1-2EF9-44A3-A3EE-E1CE78D1D7F8}" type="datetime1">
              <a:rPr lang="en-US" smtClean="0"/>
              <a:t>7/5/2024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67940" y="4298814"/>
            <a:ext cx="7056120" cy="1612375"/>
          </a:xfrm>
        </p:spPr>
        <p:txBody>
          <a:bodyPr/>
          <a:lstStyle/>
          <a:p>
            <a:r>
              <a:rPr lang="en-150" sz="2000" b="1" dirty="0" smtClean="0">
                <a:solidFill>
                  <a:schemeClr val="tx1"/>
                </a:solidFill>
              </a:rPr>
              <a:t>*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COMPUTER </a:t>
            </a:r>
            <a:r>
              <a:rPr lang="en-US" sz="2000" b="1" dirty="0">
                <a:solidFill>
                  <a:schemeClr val="tx1"/>
                </a:solidFill>
              </a:rPr>
              <a:t>PHYSICS </a:t>
            </a:r>
            <a:r>
              <a:rPr lang="en-US" sz="2000" b="1" dirty="0" smtClean="0">
                <a:solidFill>
                  <a:schemeClr val="tx1"/>
                </a:solidFill>
              </a:rPr>
              <a:t>COMMUNICATIONS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Volume </a:t>
            </a:r>
            <a:r>
              <a:rPr lang="en-US" sz="2000" b="1" dirty="0" smtClean="0">
                <a:solidFill>
                  <a:schemeClr val="tx1"/>
                </a:solidFill>
              </a:rPr>
              <a:t>292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DOI </a:t>
            </a:r>
            <a:r>
              <a:rPr lang="en-US" sz="2000" b="1" dirty="0" smtClean="0">
                <a:solidFill>
                  <a:schemeClr val="tx1"/>
                </a:solidFill>
              </a:rPr>
              <a:t>10.1016/j.cpc.2023.108867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Article </a:t>
            </a:r>
            <a:r>
              <a:rPr lang="en-US" sz="2000" dirty="0" smtClean="0">
                <a:solidFill>
                  <a:schemeClr val="tx1"/>
                </a:solidFill>
              </a:rPr>
              <a:t>Number 108867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Published NOV </a:t>
            </a:r>
            <a:r>
              <a:rPr lang="en-US" sz="2000" dirty="0">
                <a:solidFill>
                  <a:schemeClr val="tx1"/>
                </a:solidFill>
              </a:rPr>
              <a:t>2023</a:t>
            </a:r>
          </a:p>
          <a:p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5643" y="3777474"/>
            <a:ext cx="2870073" cy="235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927379"/>
            <a:ext cx="2674620" cy="187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47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3324-ED54-4254-B843-662DDC936965}" type="datetime1">
              <a:rPr lang="en-US" smtClean="0"/>
              <a:t>7/5/2024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0421" y="427441"/>
            <a:ext cx="4238244" cy="353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8648" y="18304"/>
            <a:ext cx="3991356" cy="410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73295" y="4611747"/>
            <a:ext cx="1095623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Fig. 1 </a:t>
            </a:r>
            <a:r>
              <a:rPr lang="en-US" sz="20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Pyramidal </a:t>
            </a:r>
            <a:r>
              <a:rPr lang="en-US" sz="2000" b="1" dirty="0" err="1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InAs</a:t>
            </a:r>
            <a:r>
              <a:rPr lang="en-US" sz="2000" b="1" dirty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/GaAs </a:t>
            </a:r>
            <a:r>
              <a:rPr lang="en-US" sz="20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QD</a:t>
            </a:r>
            <a:r>
              <a:rPr lang="en-US" sz="20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nitial </a:t>
            </a:r>
            <a:r>
              <a:rPr lang="en-US" sz="20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C</a:t>
            </a:r>
            <a:r>
              <a:rPr lang="en-US" sz="20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onfiguration - </a:t>
            </a:r>
            <a:r>
              <a:rPr lang="en-US" sz="20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87 365 atoms</a:t>
            </a:r>
            <a:r>
              <a:rPr lang="en-US" sz="20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 </a:t>
            </a:r>
            <a:endParaRPr lang="en-US" sz="2000" b="1" dirty="0" smtClean="0">
              <a:solidFill>
                <a:srgbClr val="C00000"/>
              </a:solidFill>
              <a:latin typeface="Palatino Linotype" panose="02040502050505030304" pitchFamily="18" charset="0"/>
              <a:ea typeface="Calibri" panose="020F0502020204030204" pitchFamily="34" charset="0"/>
              <a:cs typeface="Courier"/>
            </a:endParaRPr>
          </a:p>
          <a:p>
            <a:pPr algn="just">
              <a:spcAft>
                <a:spcPts val="0"/>
              </a:spcAft>
            </a:pPr>
            <a:r>
              <a:rPr lang="en-US" sz="2000" b="1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1a</a:t>
            </a:r>
            <a:r>
              <a:rPr lang="en-US" sz="2000" b="1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) </a:t>
            </a:r>
            <a:r>
              <a:rPr lang="en-US" sz="2000" dirty="0" err="1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Pyramide</a:t>
            </a:r>
            <a:r>
              <a:rPr lang="en-US" sz="2000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 of </a:t>
            </a:r>
            <a:r>
              <a:rPr lang="en-US" sz="2000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base </a:t>
            </a:r>
            <a:r>
              <a:rPr lang="en-US" sz="2000" i="1" dirty="0">
                <a:latin typeface="Palatino Linotype" panose="02040502050505030304" pitchFamily="18" charset="0"/>
                <a:ea typeface="Calibri" panose="020F0502020204030204" pitchFamily="34" charset="0"/>
              </a:rPr>
              <a:t>b</a:t>
            </a:r>
            <a:r>
              <a:rPr lang="en-US" sz="2000" dirty="0">
                <a:latin typeface="Palatino Linotype" panose="02040502050505030304" pitchFamily="18" charset="0"/>
                <a:ea typeface="Calibri" panose="020F0502020204030204" pitchFamily="34" charset="0"/>
              </a:rPr>
              <a:t>=120 Å, height </a:t>
            </a:r>
            <a:r>
              <a:rPr lang="en-US" sz="2000" i="1" dirty="0">
                <a:latin typeface="Palatino Linotype" panose="02040502050505030304" pitchFamily="18" charset="0"/>
                <a:ea typeface="Calibri" panose="020F0502020204030204" pitchFamily="34" charset="0"/>
              </a:rPr>
              <a:t>h</a:t>
            </a:r>
            <a:r>
              <a:rPr lang="en-US" sz="2000" dirty="0">
                <a:latin typeface="Palatino Linotype" panose="02040502050505030304" pitchFamily="18" charset="0"/>
                <a:ea typeface="Calibri" panose="020F0502020204030204" pitchFamily="34" charset="0"/>
              </a:rPr>
              <a:t>=60 Å, </a:t>
            </a:r>
            <a:r>
              <a:rPr lang="en-US" sz="2000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WL thickness </a:t>
            </a:r>
            <a:r>
              <a:rPr lang="en-US" sz="2000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1ML=</a:t>
            </a:r>
            <a:r>
              <a:rPr lang="en-US" sz="2000" i="1" dirty="0" err="1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a</a:t>
            </a:r>
            <a:r>
              <a:rPr lang="en-US" sz="2000" i="1" baseline="-25000" dirty="0" err="1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InAs</a:t>
            </a:r>
            <a:r>
              <a:rPr lang="en-US" sz="2000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/2 </a:t>
            </a:r>
            <a:r>
              <a:rPr lang="en-150" sz="2000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–</a:t>
            </a:r>
            <a:r>
              <a:rPr lang="en-US" sz="2000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 the matrix </a:t>
            </a:r>
            <a:r>
              <a:rPr lang="en-US" sz="2000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atoms drawn as smaller </a:t>
            </a:r>
            <a:r>
              <a:rPr lang="en-US" sz="2000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size dots; </a:t>
            </a:r>
            <a:r>
              <a:rPr lang="en-US" sz="2000" b="1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1b</a:t>
            </a:r>
            <a:r>
              <a:rPr lang="en-US" sz="2000" b="1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) </a:t>
            </a:r>
            <a:r>
              <a:rPr lang="en-US" sz="2000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thin </a:t>
            </a:r>
            <a:r>
              <a:rPr lang="en-US" sz="2000" dirty="0">
                <a:latin typeface="Palatino Linotype" panose="02040502050505030304" pitchFamily="18" charset="0"/>
                <a:ea typeface="Calibri" panose="020F0502020204030204" pitchFamily="34" charset="0"/>
              </a:rPr>
              <a:t>layer of thickness </a:t>
            </a:r>
            <a:r>
              <a:rPr lang="en-US" sz="2000" i="1" dirty="0" err="1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a</a:t>
            </a:r>
            <a:r>
              <a:rPr lang="en-US" sz="2000" i="1" baseline="-25000" dirty="0" err="1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InAs</a:t>
            </a:r>
            <a:r>
              <a:rPr lang="en-US" sz="2000" i="1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/</a:t>
            </a:r>
            <a:r>
              <a:rPr lang="en-US" sz="2000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2</a:t>
            </a:r>
            <a:r>
              <a:rPr lang="en-US" sz="2000" dirty="0">
                <a:latin typeface="Palatino Linotype" panose="02040502050505030304" pitchFamily="18" charset="0"/>
                <a:ea typeface="Calibri" panose="020F0502020204030204" pitchFamily="34" charset="0"/>
              </a:rPr>
              <a:t> of </a:t>
            </a:r>
            <a:r>
              <a:rPr lang="en-US" sz="2000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the, </a:t>
            </a:r>
            <a:r>
              <a:rPr lang="en-US" sz="2000" dirty="0">
                <a:latin typeface="Palatino Linotype" panose="02040502050505030304" pitchFamily="18" charset="0"/>
                <a:ea typeface="Calibri" panose="020F0502020204030204" pitchFamily="34" charset="0"/>
              </a:rPr>
              <a:t>centered on the middle of structure and parallel to the </a:t>
            </a:r>
            <a:r>
              <a:rPr lang="en-US" sz="2000" i="1" dirty="0" err="1">
                <a:latin typeface="Palatino Linotype" panose="02040502050505030304" pitchFamily="18" charset="0"/>
                <a:ea typeface="Calibri" panose="020F0502020204030204" pitchFamily="34" charset="0"/>
              </a:rPr>
              <a:t>xz</a:t>
            </a:r>
            <a:r>
              <a:rPr lang="en-US" sz="2000" dirty="0"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plane. The unit length is 1Å.   </a:t>
            </a:r>
            <a:endParaRPr lang="en-US" sz="2000" dirty="0">
              <a:effectLst/>
              <a:latin typeface="Palatino Linotype" panose="02040502050505030304" pitchFamily="18" charset="0"/>
              <a:ea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90882" y="4019693"/>
            <a:ext cx="2200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1a) </a:t>
            </a:r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  <a:hlinkClick r:id="rId4"/>
              </a:rPr>
              <a:t>Pyramidal QD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08648" y="4131054"/>
            <a:ext cx="357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1b) </a:t>
            </a:r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Cross-section pyramidal </a:t>
            </a:r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QD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DB89-549F-41AA-8754-DF8DC4679CA7}" type="datetime1">
              <a:rPr lang="en-US" smtClean="0"/>
              <a:t>7/5/2024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78" y="345249"/>
            <a:ext cx="4097446" cy="4040537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27958" y="4885631"/>
            <a:ext cx="10956235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Fig. </a:t>
            </a:r>
            <a:r>
              <a:rPr lang="en-US" b="1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2 </a:t>
            </a:r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Semi-torus </a:t>
            </a:r>
            <a:r>
              <a:rPr lang="en-US" b="1" dirty="0" err="1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InAs</a:t>
            </a:r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/GaAs </a:t>
            </a:r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QD</a:t>
            </a:r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nitial </a:t>
            </a:r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C</a:t>
            </a:r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onfiguration </a:t>
            </a:r>
            <a:r>
              <a:rPr lang="en-US" sz="20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- </a:t>
            </a:r>
            <a:r>
              <a:rPr lang="en-150" sz="2000" dirty="0"/>
              <a:t> </a:t>
            </a:r>
            <a:r>
              <a:rPr lang="en-150" sz="20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55</a:t>
            </a:r>
            <a:r>
              <a:rPr lang="en-US" sz="20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 </a:t>
            </a:r>
            <a:r>
              <a:rPr lang="en-150" sz="20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042</a:t>
            </a:r>
            <a:r>
              <a:rPr lang="en-US" sz="20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 atoms</a:t>
            </a:r>
            <a:r>
              <a:rPr lang="en-US" sz="2000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 </a:t>
            </a:r>
            <a:endParaRPr lang="en-US" sz="2000" b="1" dirty="0" smtClean="0">
              <a:solidFill>
                <a:srgbClr val="C00000"/>
              </a:solidFill>
              <a:latin typeface="Palatino Linotype" panose="02040502050505030304" pitchFamily="18" charset="0"/>
              <a:ea typeface="Calibri" panose="020F0502020204030204" pitchFamily="34" charset="0"/>
              <a:cs typeface="Courier"/>
            </a:endParaRPr>
          </a:p>
          <a:p>
            <a:pPr algn="just">
              <a:spcAft>
                <a:spcPts val="0"/>
              </a:spcAft>
            </a:pPr>
            <a:r>
              <a:rPr lang="en-US" b="1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2</a:t>
            </a:r>
            <a:r>
              <a:rPr lang="en-US" b="1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a)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Semi-torus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of </a:t>
            </a:r>
            <a:r>
              <a:rPr lang="en-US" i="1" dirty="0" err="1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R</a:t>
            </a:r>
            <a:r>
              <a:rPr lang="en-US" i="1" baseline="-25000" dirty="0" err="1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t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=24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Å, </a:t>
            </a:r>
            <a:r>
              <a:rPr lang="en-US" i="1" dirty="0" err="1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R</a:t>
            </a:r>
            <a:r>
              <a:rPr lang="en-US" i="1" baseline="-25000" dirty="0" err="1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q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=15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Å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,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WL thickness 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1ML=</a:t>
            </a:r>
            <a:r>
              <a:rPr lang="en-US" i="1" dirty="0" err="1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a</a:t>
            </a:r>
            <a:r>
              <a:rPr lang="en-US" i="1" baseline="-25000" dirty="0" err="1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InAs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/2 </a:t>
            </a:r>
            <a:r>
              <a:rPr lang="en-150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–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 the matrix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atoms drawn as smaller 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size dots; </a:t>
            </a:r>
            <a:r>
              <a:rPr lang="en-US" b="1" dirty="0" smtClean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2b</a:t>
            </a:r>
            <a:r>
              <a:rPr lang="en-US" b="1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)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thin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layer of thickness </a:t>
            </a:r>
            <a:r>
              <a:rPr lang="en-US" i="1" dirty="0" err="1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a</a:t>
            </a:r>
            <a:r>
              <a:rPr lang="en-US" i="1" baseline="-25000" dirty="0" err="1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InAs</a:t>
            </a:r>
            <a:r>
              <a:rPr lang="en-US" i="1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/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2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 centered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on the middle of structure and parallel to the </a:t>
            </a:r>
            <a:r>
              <a:rPr lang="en-US" i="1" dirty="0" err="1">
                <a:latin typeface="Palatino Linotype" panose="02040502050505030304" pitchFamily="18" charset="0"/>
                <a:ea typeface="Calibri" panose="020F0502020204030204" pitchFamily="34" charset="0"/>
              </a:rPr>
              <a:t>xz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plane. The unit length is 1Å.   </a:t>
            </a:r>
            <a:endParaRPr lang="en-US" dirty="0">
              <a:effectLst/>
              <a:latin typeface="Palatino Linotype" panose="02040502050505030304" pitchFamily="18" charset="0"/>
              <a:ea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97879" y="4334975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2a</a:t>
            </a:r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) </a:t>
            </a:r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  <a:hlinkClick r:id="rId3"/>
              </a:rPr>
              <a:t>Semi-torus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23696" y="4320730"/>
            <a:ext cx="36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2b</a:t>
            </a:r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) </a:t>
            </a:r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Cross-section </a:t>
            </a:r>
            <a:r>
              <a:rPr lang="en-US" b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semi-torus </a:t>
            </a:r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ourier"/>
              </a:rPr>
              <a:t>QD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73" name="Group 72"/>
          <p:cNvGrpSpPr>
            <a:grpSpLocks noChangeAspect="1"/>
          </p:cNvGrpSpPr>
          <p:nvPr/>
        </p:nvGrpSpPr>
        <p:grpSpPr>
          <a:xfrm>
            <a:off x="6724388" y="195416"/>
            <a:ext cx="3934983" cy="4080723"/>
            <a:chOff x="3400806" y="633984"/>
            <a:chExt cx="5390388" cy="5590032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00806" y="633984"/>
              <a:ext cx="5390388" cy="5590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7" name="Straight Arrow Connector 66"/>
            <p:cNvCxnSpPr/>
            <p:nvPr/>
          </p:nvCxnSpPr>
          <p:spPr>
            <a:xfrm>
              <a:off x="5915406" y="3910584"/>
              <a:ext cx="960120" cy="158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Arc 67"/>
            <p:cNvSpPr/>
            <p:nvPr/>
          </p:nvSpPr>
          <p:spPr>
            <a:xfrm>
              <a:off x="6184646" y="4062984"/>
              <a:ext cx="1219200" cy="990600"/>
            </a:xfrm>
            <a:prstGeom prst="arc">
              <a:avLst>
                <a:gd name="adj1" fmla="val 10361452"/>
                <a:gd name="adj2" fmla="val 96812"/>
              </a:avLst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6870446" y="4616704"/>
              <a:ext cx="594360" cy="1588"/>
            </a:xfrm>
            <a:prstGeom prst="straightConnector1">
              <a:avLst/>
            </a:prstGeom>
            <a:ln w="381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12"/>
            <p:cNvSpPr txBox="1"/>
            <p:nvPr/>
          </p:nvSpPr>
          <p:spPr>
            <a:xfrm>
              <a:off x="6020261" y="2806683"/>
              <a:ext cx="722889" cy="744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2800" b="1" i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de-DE" sz="4400" b="1" i="1" baseline="-24000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sz="4400" b="1" i="1" baseline="-24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13"/>
            <p:cNvSpPr txBox="1"/>
            <p:nvPr/>
          </p:nvSpPr>
          <p:spPr>
            <a:xfrm>
              <a:off x="6715208" y="4508132"/>
              <a:ext cx="837075" cy="744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2800" b="1" i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de-DE" sz="4400" b="1" i="1" baseline="-25000" dirty="0" smtClean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en-US" sz="4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6128766" y="4108704"/>
              <a:ext cx="1463040" cy="158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13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DB89-549F-41AA-8754-DF8DC4679CA7}" type="datetime1">
              <a:rPr lang="en-US" smtClean="0"/>
              <a:t>7/5/2024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8885" y="2418528"/>
            <a:ext cx="1055484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Similar results obtained by </a:t>
            </a:r>
            <a:r>
              <a:rPr lang="en-US" sz="22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a)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and </a:t>
            </a:r>
            <a:r>
              <a:rPr lang="en-US" sz="22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b)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in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the limit of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</a:rPr>
              <a:t>mesoscopic size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(ten-thousand of nm).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5083" y="569931"/>
            <a:ext cx="101928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</a:rPr>
              <a:t>strain field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is due to the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</a:rPr>
              <a:t>lattice mismatch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at the QD-matrix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interface. 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995083" y="938474"/>
            <a:ext cx="1019287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Methods of the strain field calculation in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heterostructures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2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continuum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methods for structures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</a:rPr>
              <a:t>much larger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than the lattice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constants;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arenR"/>
            </a:pPr>
            <a:r>
              <a:rPr lang="en-US" sz="2200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atomistic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methods for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nano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-crystals with </a:t>
            </a:r>
            <a:r>
              <a:rPr lang="en-US" sz="2200" i="1" dirty="0">
                <a:latin typeface="Times New Roman" panose="02020603050405020304" pitchFamily="18" charset="0"/>
                <a:ea typeface="Calibri" panose="020F0502020204030204" pitchFamily="34" charset="0"/>
              </a:rPr>
              <a:t>thousands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atoms.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09800" y="3434190"/>
            <a:ext cx="73470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  <a:latin typeface="Palatino Linotype" panose="02040502050505030304" pitchFamily="18" charset="0"/>
                <a:hlinkClick r:id="rId2"/>
              </a:rPr>
              <a:t>AS_LBFG_v2</a:t>
            </a:r>
            <a:r>
              <a:rPr lang="en-US" sz="2400" dirty="0" smtClean="0">
                <a:solidFill>
                  <a:srgbClr val="002BB4"/>
                </a:solidFill>
                <a:latin typeface="Palatino Linotype" panose="02040502050505030304" pitchFamily="18" charset="0"/>
              </a:rPr>
              <a:t> </a:t>
            </a:r>
            <a:r>
              <a:rPr lang="en-150" sz="2400" dirty="0" smtClean="0">
                <a:solidFill>
                  <a:srgbClr val="002BB4"/>
                </a:solidFill>
                <a:latin typeface="Palatino Linotype" panose="02040502050505030304" pitchFamily="18" charset="0"/>
              </a:rPr>
              <a:t>–</a:t>
            </a:r>
            <a:r>
              <a:rPr lang="en-US" sz="2400" dirty="0" smtClean="0">
                <a:solidFill>
                  <a:srgbClr val="002BB4"/>
                </a:solidFill>
                <a:latin typeface="Palatino Linotype" panose="02040502050505030304" pitchFamily="18" charset="0"/>
              </a:rPr>
              <a:t> new developed </a:t>
            </a:r>
            <a:r>
              <a:rPr lang="en-US" sz="2400" i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atomistic</a:t>
            </a:r>
            <a:r>
              <a:rPr lang="en-US" sz="2400" dirty="0" smtClean="0">
                <a:solidFill>
                  <a:srgbClr val="002BB4"/>
                </a:solidFill>
                <a:latin typeface="Palatino Linotype" panose="02040502050505030304" pitchFamily="18" charset="0"/>
              </a:rPr>
              <a:t> numerical code based on the </a:t>
            </a:r>
            <a:r>
              <a:rPr lang="en-US" sz="2400" b="1" dirty="0" smtClean="0">
                <a:solidFill>
                  <a:srgbClr val="002BB4"/>
                </a:solidFill>
                <a:latin typeface="Palatino Linotype" panose="02040502050505030304" pitchFamily="18" charset="0"/>
              </a:rPr>
              <a:t>L-BFGS </a:t>
            </a:r>
            <a:r>
              <a:rPr lang="en-US" sz="2400" dirty="0" smtClean="0">
                <a:solidFill>
                  <a:srgbClr val="002BB4"/>
                </a:solidFill>
                <a:latin typeface="Palatino Linotype" panose="02040502050505030304" pitchFamily="18" charset="0"/>
              </a:rPr>
              <a:t>(</a:t>
            </a:r>
            <a:r>
              <a:rPr lang="en-US" sz="2400" dirty="0">
                <a:solidFill>
                  <a:srgbClr val="002BB4"/>
                </a:solidFill>
              </a:rPr>
              <a:t>Limited-memory </a:t>
            </a:r>
            <a:r>
              <a:rPr lang="en-US" sz="2400" dirty="0" err="1">
                <a:solidFill>
                  <a:srgbClr val="002BB4"/>
                </a:solidFill>
              </a:rPr>
              <a:t>Broyden</a:t>
            </a:r>
            <a:r>
              <a:rPr lang="en-US" sz="2400" dirty="0">
                <a:solidFill>
                  <a:srgbClr val="002BB4"/>
                </a:solidFill>
              </a:rPr>
              <a:t>–Fletcher–Goldfarb–</a:t>
            </a:r>
            <a:r>
              <a:rPr lang="en-US" sz="2400" dirty="0" err="1">
                <a:solidFill>
                  <a:srgbClr val="002BB4"/>
                </a:solidFill>
              </a:rPr>
              <a:t>Shanno</a:t>
            </a:r>
            <a:r>
              <a:rPr lang="en-US" sz="2400" dirty="0" smtClean="0">
                <a:solidFill>
                  <a:srgbClr val="002BB4"/>
                </a:solidFill>
                <a:latin typeface="Palatino Linotype" panose="02040502050505030304" pitchFamily="18" charset="0"/>
              </a:rPr>
              <a:t>) </a:t>
            </a:r>
            <a:r>
              <a:rPr lang="en-US" sz="2400" dirty="0">
                <a:solidFill>
                  <a:srgbClr val="002BB4"/>
                </a:solidFill>
                <a:latin typeface="Palatino Linotype" panose="02040502050505030304" pitchFamily="18" charset="0"/>
              </a:rPr>
              <a:t>algorithm </a:t>
            </a:r>
            <a:r>
              <a:rPr lang="en-US" sz="2400" dirty="0" smtClean="0">
                <a:solidFill>
                  <a:srgbClr val="002BB4"/>
                </a:solidFill>
                <a:latin typeface="Palatino Linotype" panose="02040502050505030304" pitchFamily="18" charset="0"/>
              </a:rPr>
              <a:t>simulates the strain field by minimizing the elastic energy of the </a:t>
            </a:r>
            <a:r>
              <a:rPr lang="en-US" sz="2400" dirty="0" err="1" smtClean="0">
                <a:solidFill>
                  <a:srgbClr val="002BB4"/>
                </a:solidFill>
                <a:latin typeface="Palatino Linotype" panose="02040502050505030304" pitchFamily="18" charset="0"/>
              </a:rPr>
              <a:t>heterostructure</a:t>
            </a:r>
            <a:r>
              <a:rPr lang="en-US" sz="2400" dirty="0" smtClean="0">
                <a:solidFill>
                  <a:srgbClr val="002BB4"/>
                </a:solidFill>
                <a:latin typeface="Palatino Linotype" panose="02040502050505030304" pitchFamily="18" charset="0"/>
              </a:rPr>
              <a:t>.</a:t>
            </a:r>
            <a:endParaRPr lang="en-US" sz="2400" dirty="0">
              <a:solidFill>
                <a:srgbClr val="002BB4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7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DB89-549F-41AA-8754-DF8DC4679CA7}" type="datetime1">
              <a:rPr lang="en-US" smtClean="0"/>
              <a:t>7/5/2024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8916-FCCB-4D99-AA7F-526251F55A85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65094" y="380627"/>
            <a:ext cx="9910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Few numerical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codes 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for atomic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relaxation in strained supercell </a:t>
            </a:r>
            <a:r>
              <a:rPr lang="en-US" dirty="0" err="1">
                <a:latin typeface="Palatino Linotype" panose="02040502050505030304" pitchFamily="18" charset="0"/>
                <a:ea typeface="Calibri" panose="020F0502020204030204" pitchFamily="34" charset="0"/>
              </a:rPr>
              <a:t>heterostructures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exist: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the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molecular dynamics package </a:t>
            </a:r>
            <a:r>
              <a:rPr lang="en-US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LAMMPS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the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crystal energy package </a:t>
            </a:r>
            <a:r>
              <a:rPr lang="en-US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GULP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742117"/>
            <a:ext cx="105156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latin typeface="Palatino Linotype" panose="02040502050505030304" pitchFamily="18" charset="0"/>
              </a:rPr>
              <a:t>The motivation for developing </a:t>
            </a:r>
            <a:r>
              <a:rPr lang="en-US" b="1" dirty="0">
                <a:latin typeface="Palatino Linotype" panose="02040502050505030304" pitchFamily="18" charset="0"/>
                <a:hlinkClick r:id="rId2"/>
              </a:rPr>
              <a:t>AS_LBFG_v2</a:t>
            </a:r>
            <a:endParaRPr lang="en-US" b="1" dirty="0">
              <a:latin typeface="Palatino Linotype" panose="0204050205050503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i="1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Periodic </a:t>
            </a:r>
            <a:r>
              <a:rPr lang="en-US" i="1" dirty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boundary conditions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PBC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) 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approach - often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used in the context of </a:t>
            </a:r>
            <a:r>
              <a:rPr lang="en-US" i="1" dirty="0">
                <a:latin typeface="Palatino Linotype" panose="02040502050505030304" pitchFamily="18" charset="0"/>
                <a:ea typeface="Calibri" panose="020F0502020204030204" pitchFamily="34" charset="0"/>
              </a:rPr>
              <a:t>ab initio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 and </a:t>
            </a:r>
            <a:r>
              <a:rPr lang="en-US" i="1" dirty="0">
                <a:latin typeface="Palatino Linotype" panose="02040502050505030304" pitchFamily="18" charset="0"/>
                <a:ea typeface="Calibri" panose="020F0502020204030204" pitchFamily="34" charset="0"/>
              </a:rPr>
              <a:t>molecular statics atomic scale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strain field simulations.</a:t>
            </a:r>
          </a:p>
          <a:p>
            <a:pPr algn="just">
              <a:spcAft>
                <a:spcPts val="0"/>
              </a:spcAft>
            </a:pP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	</a:t>
            </a:r>
            <a:r>
              <a:rPr lang="en-US" i="1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Drawbacks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 of 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PBC 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lphaLcParenR"/>
            </a:pPr>
            <a:r>
              <a:rPr lang="en-US" dirty="0" err="1" smtClean="0">
                <a:latin typeface="Palatino Linotype" panose="02040502050505030304" pitchFamily="18" charset="0"/>
                <a:ea typeface="Calibri" panose="020F0502020204030204" pitchFamily="34" charset="0"/>
              </a:rPr>
              <a:t>Apriori</a:t>
            </a:r>
            <a:r>
              <a:rPr lang="en-US" dirty="0" smtClean="0">
                <a:solidFill>
                  <a:srgbClr val="C00000"/>
                </a:solidFill>
                <a:latin typeface="Palatino Linotype" panose="02040502050505030304" pitchFamily="18" charset="0"/>
                <a:ea typeface="Calibri" panose="020F0502020204030204" pitchFamily="34" charset="0"/>
              </a:rPr>
              <a:t> PBC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induces a </a:t>
            </a:r>
            <a:r>
              <a:rPr lang="en-US" i="1" dirty="0">
                <a:latin typeface="Palatino Linotype" panose="02040502050505030304" pitchFamily="18" charset="0"/>
                <a:ea typeface="Calibri" panose="020F0502020204030204" pitchFamily="34" charset="0"/>
              </a:rPr>
              <a:t>systematic error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in calculation of the elastic energy of localized defect in a crystalline material due to the interaction between the defect and its own periodically translated 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image.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To minimize this error, </a:t>
            </a:r>
            <a:r>
              <a:rPr lang="en-US" i="1" dirty="0">
                <a:latin typeface="Palatino Linotype" panose="02040502050505030304" pitchFamily="18" charset="0"/>
                <a:ea typeface="Calibri" panose="020F0502020204030204" pitchFamily="34" charset="0"/>
              </a:rPr>
              <a:t>sufficiently large supercells are used in the molecular statics simulations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of the strain field. On the one hand, increased number of atoms results in increased computational cost (see, e.g., the calculations with </a:t>
            </a:r>
            <a:r>
              <a:rPr lang="en-US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LAMMPS</a:t>
            </a:r>
            <a:r>
              <a:rPr lang="en-US" b="1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).</a:t>
            </a:r>
            <a:r>
              <a:rPr lang="en-US" i="1" dirty="0" smtClean="0">
                <a:latin typeface="Palatino Linotype" panose="0204050205050503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On the other hand, PBC simulations require a fixed volume of the supercell (setting the displacement of the matrix at the boundary of the cell to zero), which is unphysical for closely spaced arrays [22]. In addition, large simulation cell requirement can not explain the strain tensor dependency on the capping thickness, as reported by experiment (see, e.g., ref. [3]). The limitations of PBC approach can be overcome by using a finite-sized matrix (FSM) model where a single quantum dot (QD) is embedded in a matrix of definite shape and size. Although a step forward for modeling accuracy, the FSM simulation still needs to solve the problem of </a:t>
            </a:r>
            <a:r>
              <a:rPr lang="en-US" dirty="0" err="1">
                <a:latin typeface="Palatino Linotype" panose="02040502050505030304" pitchFamily="18" charset="0"/>
                <a:ea typeface="Calibri" panose="020F0502020204030204" pitchFamily="34" charset="0"/>
              </a:rPr>
              <a:t>unpassivated</a:t>
            </a:r>
            <a:r>
              <a:rPr lang="en-US" dirty="0">
                <a:latin typeface="Palatino Linotype" panose="02040502050505030304" pitchFamily="18" charset="0"/>
                <a:ea typeface="Calibri" panose="020F0502020204030204" pitchFamily="34" charset="0"/>
              </a:rPr>
              <a:t> dangling bonds, which occur at the outer surface of structure [26].</a:t>
            </a:r>
          </a:p>
        </p:txBody>
      </p:sp>
    </p:spTree>
    <p:extLst>
      <p:ext uri="{BB962C8B-B14F-4D97-AF65-F5344CB8AC3E}">
        <p14:creationId xmlns:p14="http://schemas.microsoft.com/office/powerpoint/2010/main" val="3254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339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Palatino Linotype</vt:lpstr>
      <vt:lpstr>Times New Roman</vt:lpstr>
      <vt:lpstr>Office Theme</vt:lpstr>
      <vt:lpstr>MathType 7.0 Equation</vt:lpstr>
      <vt:lpstr>Atomistic approach of strain field in quantum dots*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Atomistic approach of strain field in quantum dots: Structure relaxation.</dc:title>
  <dc:creator>Tiberius Cheche</dc:creator>
  <cp:lastModifiedBy>Tiberius Cheche</cp:lastModifiedBy>
  <cp:revision>52</cp:revision>
  <dcterms:created xsi:type="dcterms:W3CDTF">2024-07-02T15:36:55Z</dcterms:created>
  <dcterms:modified xsi:type="dcterms:W3CDTF">2024-07-05T21:12:49Z</dcterms:modified>
</cp:coreProperties>
</file>