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68"/>
  </p:notesMasterIdLst>
  <p:sldIdLst>
    <p:sldId id="256" r:id="rId2"/>
    <p:sldId id="257" r:id="rId3"/>
    <p:sldId id="259" r:id="rId4"/>
    <p:sldId id="260" r:id="rId5"/>
    <p:sldId id="261" r:id="rId6"/>
    <p:sldId id="258" r:id="rId7"/>
    <p:sldId id="263" r:id="rId8"/>
    <p:sldId id="264" r:id="rId9"/>
    <p:sldId id="307" r:id="rId10"/>
    <p:sldId id="265" r:id="rId11"/>
    <p:sldId id="262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7" r:id="rId30"/>
    <p:sldId id="286" r:id="rId31"/>
    <p:sldId id="284" r:id="rId32"/>
    <p:sldId id="293" r:id="rId33"/>
    <p:sldId id="323" r:id="rId34"/>
    <p:sldId id="285" r:id="rId35"/>
    <p:sldId id="292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294" r:id="rId49"/>
    <p:sldId id="289" r:id="rId50"/>
    <p:sldId id="290" r:id="rId51"/>
    <p:sldId id="291" r:id="rId52"/>
    <p:sldId id="310" r:id="rId53"/>
    <p:sldId id="308" r:id="rId54"/>
    <p:sldId id="309" r:id="rId55"/>
    <p:sldId id="313" r:id="rId56"/>
    <p:sldId id="314" r:id="rId57"/>
    <p:sldId id="312" r:id="rId58"/>
    <p:sldId id="316" r:id="rId59"/>
    <p:sldId id="317" r:id="rId60"/>
    <p:sldId id="318" r:id="rId61"/>
    <p:sldId id="319" r:id="rId62"/>
    <p:sldId id="321" r:id="rId63"/>
    <p:sldId id="322" r:id="rId64"/>
    <p:sldId id="320" r:id="rId65"/>
    <p:sldId id="311" r:id="rId66"/>
    <p:sldId id="315" r:id="rId6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15" autoAdjust="0"/>
  </p:normalViewPr>
  <p:slideViewPr>
    <p:cSldViewPr>
      <p:cViewPr varScale="1">
        <p:scale>
          <a:sx n="110" d="100"/>
          <a:sy n="110" d="100"/>
        </p:scale>
        <p:origin x="-89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7E6FA-44DB-4D74-8235-E4989CB6AB76}" type="datetimeFigureOut">
              <a:rPr kumimoji="1" lang="ja-JP" altLang="en-US" smtClean="0"/>
              <a:pPr/>
              <a:t>2016/2/11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5980F-F992-4508-8F5E-C35B7DB11DF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5980F-F992-4508-8F5E-C35B7DB11DF7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5980F-F992-4508-8F5E-C35B7DB11DF7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5980F-F992-4508-8F5E-C35B7DB11DF7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5980F-F992-4508-8F5E-C35B7DB11DF7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5980F-F992-4508-8F5E-C35B7DB11DF7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タイトル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16" name="日付プレースホルダ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2016/2/11</a:t>
            </a:fld>
            <a:endParaRPr kumimoji="1" lang="ja-JP" altLang="en-US"/>
          </a:p>
        </p:txBody>
      </p:sp>
      <p:sp>
        <p:nvSpPr>
          <p:cNvPr id="2" name="フッター プレースホル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5" name="スライド番号プレースホルダ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2016/2/11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2016/2/11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27" name="コンテンツ プレースホルダ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5" name="日付プレースホル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2016/2/11</a:t>
            </a:fld>
            <a:endParaRPr kumimoji="1" lang="ja-JP" altLang="en-US"/>
          </a:p>
        </p:txBody>
      </p:sp>
      <p:sp>
        <p:nvSpPr>
          <p:cNvPr id="19" name="フッター プレースホルダ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6" name="スライド番号プレースホルダ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テキスト プレースホルダ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19" name="日付プレースホルダ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2016/2/11</a:t>
            </a:fld>
            <a:endParaRPr kumimoji="1" lang="ja-JP" altLang="en-US"/>
          </a:p>
        </p:txBody>
      </p:sp>
      <p:sp>
        <p:nvSpPr>
          <p:cNvPr id="11" name="フッター プレースホル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6" name="スライド番号プレースホル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タイトル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4" name="コンテンツ プレースホルダ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1" name="日付プレースホルダ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2016/2/11</a:t>
            </a:fld>
            <a:endParaRPr kumimoji="1" lang="ja-JP" altLang="en-US"/>
          </a:p>
        </p:txBody>
      </p:sp>
      <p:sp>
        <p:nvSpPr>
          <p:cNvPr id="10" name="フッター プレースホル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1" name="スライド番号プレースホル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タイトル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25" name="テキスト プレースホルダ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8" name="コンテンツ プレースホルダ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2016/2/11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タイトル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2" name="日付プレースホル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2016/2/11</a:t>
            </a:fld>
            <a:endParaRPr kumimoji="1" lang="ja-JP" altLang="en-US"/>
          </a:p>
        </p:txBody>
      </p:sp>
      <p:sp>
        <p:nvSpPr>
          <p:cNvPr id="21" name="フッター プレースホルダ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2016/2/11</a:t>
            </a:fld>
            <a:endParaRPr kumimoji="1" lang="ja-JP" altLang="en-US"/>
          </a:p>
        </p:txBody>
      </p:sp>
      <p:sp>
        <p:nvSpPr>
          <p:cNvPr id="24" name="フッター プレースホル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26" name="テキスト プレースホルダ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14" name="コンテンツ プレースホルダ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5" name="日付プレースホル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2016/2/11</a:t>
            </a:fld>
            <a:endParaRPr kumimoji="1" lang="ja-JP" altLang="en-US"/>
          </a:p>
        </p:txBody>
      </p:sp>
      <p:sp>
        <p:nvSpPr>
          <p:cNvPr id="29" name="フッター プレースホルダ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図プレースホルダ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2016/2/11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1" name="スライド番号プレースホル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7" name="タイトル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26" name="テキスト プレースホルダ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テキスト プレースホルダ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1" name="日付プレースホルダ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2016/2/11</a:t>
            </a:fld>
            <a:endParaRPr kumimoji="1" lang="ja-JP" altLang="en-US"/>
          </a:p>
        </p:txBody>
      </p:sp>
      <p:sp>
        <p:nvSpPr>
          <p:cNvPr id="28" name="フッター プレースホルダ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0" name="タイトル プレースホルダ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0" hangingPunct="1">
        <a:spcBef>
          <a:spcPct val="0"/>
        </a:spcBef>
        <a:buNone/>
        <a:defRPr kumimoji="1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1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1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Users\YUKIT\Downloads\nc80988.wav" TargetMode="Externa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Users\YUKIT\Downloads\nc80989.wav" TargetMode="Externa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F:\ゲーム制作\2016年春季PG勉強会\スライド素材\春季ゲームプログラマ勉強会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196752"/>
            <a:ext cx="8006992" cy="3277716"/>
          </a:xfrm>
          <a:prstGeom prst="rect">
            <a:avLst/>
          </a:prstGeom>
          <a:noFill/>
        </p:spPr>
      </p:pic>
      <p:sp>
        <p:nvSpPr>
          <p:cNvPr id="6" name="テキスト ボックス 5"/>
          <p:cNvSpPr txBox="1"/>
          <p:nvPr/>
        </p:nvSpPr>
        <p:spPr>
          <a:xfrm>
            <a:off x="1948202" y="4733770"/>
            <a:ext cx="62962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 smtClean="0">
                <a:latin typeface="イカモドキ" pitchFamily="2" charset="-128"/>
                <a:ea typeface="イカモドキ" pitchFamily="2" charset="-128"/>
              </a:rPr>
              <a:t>ダイイッカイ　</a:t>
            </a:r>
            <a:r>
              <a:rPr lang="en-US" altLang="ja-JP" sz="4000" dirty="0" smtClean="0">
                <a:latin typeface="イカモドキ" pitchFamily="2" charset="-128"/>
                <a:ea typeface="イカモドキ" pitchFamily="2" charset="-128"/>
              </a:rPr>
              <a:t>2 </a:t>
            </a:r>
            <a:r>
              <a:rPr lang="ja-JP" altLang="en-US" sz="4000" dirty="0" err="1" smtClean="0">
                <a:latin typeface="イカモドキ" pitchFamily="2" charset="-128"/>
                <a:ea typeface="イカモドキ" pitchFamily="2" charset="-128"/>
              </a:rPr>
              <a:t>がつ</a:t>
            </a:r>
            <a:r>
              <a:rPr lang="ja-JP" altLang="en-US" sz="4000" dirty="0" smtClean="0">
                <a:latin typeface="イカモドキ" pitchFamily="2" charset="-128"/>
                <a:ea typeface="イカモドキ" pitchFamily="2" charset="-128"/>
              </a:rPr>
              <a:t> </a:t>
            </a:r>
            <a:r>
              <a:rPr lang="en-US" altLang="ja-JP" sz="4000" dirty="0" smtClean="0">
                <a:latin typeface="イカモドキ" pitchFamily="2" charset="-128"/>
                <a:ea typeface="イカモドキ" pitchFamily="2" charset="-128"/>
              </a:rPr>
              <a:t>12 </a:t>
            </a:r>
            <a:r>
              <a:rPr lang="ja-JP" altLang="en-US" sz="4000" dirty="0" err="1" smtClean="0">
                <a:latin typeface="イカモドキ" pitchFamily="2" charset="-128"/>
                <a:ea typeface="イカモドキ" pitchFamily="2" charset="-128"/>
              </a:rPr>
              <a:t>にち</a:t>
            </a:r>
            <a:endParaRPr lang="en-US" altLang="ja-JP" sz="4000" dirty="0" smtClean="0">
              <a:latin typeface="イカモドキ" pitchFamily="2" charset="-128"/>
              <a:ea typeface="イカモドキ" pitchFamily="2" charset="-128"/>
            </a:endParaRPr>
          </a:p>
          <a:p>
            <a:pPr algn="ctr"/>
            <a:r>
              <a:rPr lang="ja-JP" altLang="en-US" sz="4000" dirty="0" smtClean="0">
                <a:latin typeface="イカモドキ" pitchFamily="2" charset="-128"/>
                <a:ea typeface="イカモドキ" pitchFamily="2" charset="-128"/>
              </a:rPr>
              <a:t>グループがくしゅうしつ  </a:t>
            </a:r>
            <a:r>
              <a:rPr kumimoji="1" lang="ja-JP" altLang="en-US" sz="4000" dirty="0" smtClean="0">
                <a:latin typeface="イカモドキ" pitchFamily="2" charset="-128"/>
                <a:ea typeface="イカモドキ" pitchFamily="2" charset="-128"/>
              </a:rPr>
              <a:t>にて</a:t>
            </a:r>
            <a:endParaRPr kumimoji="1" lang="ja-JP" altLang="en-US" sz="4000" dirty="0">
              <a:latin typeface="イカモドキ" pitchFamily="2" charset="-128"/>
              <a:ea typeface="イカモドキ" pitchFamily="2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483768" y="692696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AXIS Std H" pitchFamily="34" charset="-128"/>
                <a:ea typeface="AXIS Std H" pitchFamily="34" charset="-128"/>
              </a:rPr>
              <a:t>大阪ゲーム製作者コミュニティ（仮）</a:t>
            </a:r>
            <a:endParaRPr kumimoji="1" lang="ja-JP" altLang="en-US" dirty="0">
              <a:latin typeface="AXIS Std H" pitchFamily="34" charset="-128"/>
              <a:ea typeface="AXIS Std H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2051720" y="4725144"/>
            <a:ext cx="6480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latin typeface="AXIS Std B" pitchFamily="34" charset="-128"/>
                <a:ea typeface="AXIS Std B" pitchFamily="34" charset="-128"/>
              </a:rPr>
              <a:t>バージョン管理について</a:t>
            </a:r>
            <a:endParaRPr kumimoji="1" lang="ja-JP" altLang="en-US" sz="4000" dirty="0">
              <a:latin typeface="AXIS Std B" pitchFamily="34" charset="-128"/>
              <a:ea typeface="AXIS Std B" pitchFamily="34" charset="-128"/>
            </a:endParaRPr>
          </a:p>
        </p:txBody>
      </p:sp>
      <p:pic>
        <p:nvPicPr>
          <p:cNvPr id="4" name="Picture 2" descr="F:\ゲーム制作\2016年春季PG勉強会\スライド素材\春季ゲームプログラマ勉強会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79996"/>
            <a:ext cx="2376264" cy="9727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グループ開発について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そもそも皆でゲーム作るってどういうこと？</a:t>
            </a:r>
            <a:endParaRPr kumimoji="1" lang="en-US" altLang="ja-JP" dirty="0" smtClean="0"/>
          </a:p>
          <a:p>
            <a:pPr>
              <a:buNone/>
            </a:pPr>
            <a:r>
              <a:rPr lang="ja-JP" altLang="en-US" dirty="0" smtClean="0"/>
              <a:t>　ゲームはだいたいこんな構造になってます</a:t>
            </a:r>
            <a:endParaRPr lang="en-US" altLang="ja-JP" dirty="0" smtClean="0"/>
          </a:p>
          <a:p>
            <a:pPr>
              <a:buNone/>
            </a:pPr>
            <a:r>
              <a:rPr kumimoji="1" lang="ja-JP" altLang="en-US" dirty="0" smtClean="0"/>
              <a:t>　　　　→</a:t>
            </a:r>
            <a:endParaRPr kumimoji="1" lang="ja-JP" altLang="en-US" dirty="0"/>
          </a:p>
        </p:txBody>
      </p:sp>
      <p:pic>
        <p:nvPicPr>
          <p:cNvPr id="4" name="Picture 2" descr="F:\ゲーム制作\2016年春季PG勉強会\スライド素材\春季ゲームプログラマ勉強会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79996"/>
            <a:ext cx="2376264" cy="972740"/>
          </a:xfrm>
          <a:prstGeom prst="rect">
            <a:avLst/>
          </a:prstGeom>
          <a:noFill/>
        </p:spPr>
      </p:pic>
      <p:pic>
        <p:nvPicPr>
          <p:cNvPr id="4098" name="Picture 2" descr="F:\ゲーム制作\2016年春季PG勉強会\スライド素材\グループ開発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2708920"/>
            <a:ext cx="5400600" cy="3600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グループ開発について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そもそも皆でゲーム作るってどういうこと？</a:t>
            </a:r>
            <a:endParaRPr kumimoji="1" lang="en-US" altLang="ja-JP" dirty="0" smtClean="0"/>
          </a:p>
          <a:p>
            <a:pPr>
              <a:buNone/>
            </a:pPr>
            <a:r>
              <a:rPr lang="ja-JP" altLang="en-US" sz="2800" dirty="0" smtClean="0"/>
              <a:t>こういう感じになります↓</a:t>
            </a:r>
            <a:endParaRPr lang="en-US" altLang="ja-JP" sz="2800" b="1" i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altLang="ja-JP" sz="2800" dirty="0" smtClean="0"/>
          </a:p>
          <a:p>
            <a:pPr>
              <a:buNone/>
            </a:pPr>
            <a:r>
              <a:rPr lang="ja-JP" altLang="en-US" sz="2800" dirty="0" smtClean="0"/>
              <a:t>　キャラを司るプログラムを栃下が書きます。</a:t>
            </a:r>
            <a:endParaRPr lang="en-US" altLang="ja-JP" sz="2800" dirty="0" smtClean="0"/>
          </a:p>
          <a:p>
            <a:pPr>
              <a:buNone/>
            </a:pPr>
            <a:r>
              <a:rPr lang="ja-JP" altLang="en-US" sz="2800" dirty="0" smtClean="0"/>
              <a:t>ステージを司るプログラムを知主が書きます。</a:t>
            </a:r>
            <a:endParaRPr lang="en-US" altLang="ja-JP" sz="2800" dirty="0" smtClean="0"/>
          </a:p>
          <a:p>
            <a:pPr>
              <a:buNone/>
            </a:pPr>
            <a:r>
              <a:rPr lang="ja-JP" altLang="en-US" sz="2800" dirty="0" smtClean="0"/>
              <a:t>　　　敵を司るプログラムを小野が書きます。</a:t>
            </a:r>
            <a:endParaRPr lang="en-US" altLang="ja-JP" sz="2800" dirty="0" smtClean="0"/>
          </a:p>
        </p:txBody>
      </p:sp>
      <p:pic>
        <p:nvPicPr>
          <p:cNvPr id="4" name="Picture 2" descr="F:\ゲーム制作\2016年春季PG勉強会\スライド素材\春季ゲームプログラマ勉強会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79996"/>
            <a:ext cx="2376264" cy="972740"/>
          </a:xfrm>
          <a:prstGeom prst="rect">
            <a:avLst/>
          </a:prstGeom>
          <a:noFill/>
        </p:spPr>
      </p:pic>
      <p:pic>
        <p:nvPicPr>
          <p:cNvPr id="5122" name="Picture 2" descr="F:\ゲーム制作\2016年春季PG勉強会\スライド素材\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5157192"/>
            <a:ext cx="787400" cy="933450"/>
          </a:xfrm>
          <a:prstGeom prst="rect">
            <a:avLst/>
          </a:prstGeom>
          <a:noFill/>
        </p:spPr>
      </p:pic>
      <p:pic>
        <p:nvPicPr>
          <p:cNvPr id="5123" name="Picture 3" descr="F:\ゲーム制作\2016年春季PG勉強会\スライド素材\B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7864" y="5157192"/>
            <a:ext cx="546100" cy="939800"/>
          </a:xfrm>
          <a:prstGeom prst="rect">
            <a:avLst/>
          </a:prstGeom>
          <a:noFill/>
        </p:spPr>
      </p:pic>
      <p:pic>
        <p:nvPicPr>
          <p:cNvPr id="5124" name="Picture 4" descr="F:\ゲーム制作\2016年春季PG勉強会\スライド素材\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51920" y="4797152"/>
            <a:ext cx="1666156" cy="1666156"/>
          </a:xfrm>
          <a:prstGeom prst="rect">
            <a:avLst/>
          </a:prstGeom>
          <a:noFill/>
        </p:spPr>
      </p:pic>
      <p:pic>
        <p:nvPicPr>
          <p:cNvPr id="5125" name="Picture 5" descr="F:\ゲーム制作\2016年春季PG勉強会\スライド素材\2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32240" y="4653136"/>
            <a:ext cx="1666156" cy="1666156"/>
          </a:xfrm>
          <a:prstGeom prst="rect">
            <a:avLst/>
          </a:prstGeom>
          <a:noFill/>
        </p:spPr>
      </p:pic>
      <p:pic>
        <p:nvPicPr>
          <p:cNvPr id="5126" name="Picture 6" descr="F:\ゲーム制作\2016年春季PG勉強会\スライド素材\C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56176" y="5085184"/>
            <a:ext cx="546100" cy="939800"/>
          </a:xfrm>
          <a:prstGeom prst="rect">
            <a:avLst/>
          </a:prstGeom>
          <a:noFill/>
        </p:spPr>
      </p:pic>
      <p:pic>
        <p:nvPicPr>
          <p:cNvPr id="11" name="Picture 4" descr="F:\ゲーム制作\2016年春季PG勉強会\スライド素材\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31640" y="4797152"/>
            <a:ext cx="1666156" cy="1666156"/>
          </a:xfrm>
          <a:prstGeom prst="rect">
            <a:avLst/>
          </a:prstGeom>
          <a:noFill/>
        </p:spPr>
      </p:pic>
      <p:sp>
        <p:nvSpPr>
          <p:cNvPr id="12" name="テキスト ボックス 11"/>
          <p:cNvSpPr txBox="1"/>
          <p:nvPr/>
        </p:nvSpPr>
        <p:spPr>
          <a:xfrm>
            <a:off x="6804248" y="479715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（バグ</a:t>
            </a:r>
            <a:r>
              <a:rPr lang="ja-JP" altLang="en-US" dirty="0" err="1" smtClean="0"/>
              <a:t>った</a:t>
            </a:r>
            <a:r>
              <a:rPr lang="en-US" altLang="ja-JP" dirty="0" smtClean="0"/>
              <a:t>…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067944" y="479715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（いい感じだ）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547664" y="479715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（いい感じだ）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グループ開発について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ja-JP" sz="4800" dirty="0" smtClean="0"/>
          </a:p>
          <a:p>
            <a:r>
              <a:rPr lang="ja-JP" altLang="en-US" sz="4800" dirty="0" smtClean="0"/>
              <a:t>ん？ちょっと待てよ？？</a:t>
            </a:r>
            <a:endParaRPr lang="en-US" altLang="ja-JP" sz="4800" dirty="0" smtClean="0"/>
          </a:p>
          <a:p>
            <a:pPr>
              <a:buNone/>
            </a:pPr>
            <a:r>
              <a:rPr lang="ja-JP" altLang="en-US" i="1" u="sng" dirty="0" smtClean="0"/>
              <a:t>それ、オンラインストレージ使えば良く</a:t>
            </a:r>
            <a:r>
              <a:rPr lang="ja-JP" altLang="en-US" i="1" u="sng" dirty="0" err="1" smtClean="0"/>
              <a:t>ね</a:t>
            </a:r>
            <a:r>
              <a:rPr lang="ja-JP" altLang="en-US" i="1" u="sng" dirty="0" smtClean="0"/>
              <a:t>？</a:t>
            </a:r>
            <a:endParaRPr lang="en-US" altLang="ja-JP" i="1" u="sng" dirty="0" smtClean="0"/>
          </a:p>
          <a:p>
            <a:pPr>
              <a:buNone/>
            </a:pPr>
            <a:r>
              <a:rPr lang="ja-JP" altLang="en-US" sz="3600" dirty="0" smtClean="0"/>
              <a:t>（</a:t>
            </a:r>
            <a:r>
              <a:rPr lang="en-US" altLang="ja-JP" sz="3600" dirty="0" err="1" smtClean="0"/>
              <a:t>Dropbox</a:t>
            </a:r>
            <a:r>
              <a:rPr lang="ja-JP" altLang="en-US" sz="3600" dirty="0" err="1" smtClean="0"/>
              <a:t>、</a:t>
            </a:r>
            <a:r>
              <a:rPr lang="en-US" altLang="ja-JP" sz="3600" dirty="0" smtClean="0"/>
              <a:t>MS </a:t>
            </a:r>
            <a:r>
              <a:rPr lang="en-US" altLang="ja-JP" sz="3600" dirty="0" err="1" smtClean="0"/>
              <a:t>OneDrive</a:t>
            </a:r>
            <a:r>
              <a:rPr lang="ja-JP" altLang="en-US" sz="3600" dirty="0" smtClean="0"/>
              <a:t>等）</a:t>
            </a:r>
            <a:endParaRPr lang="en-US" altLang="ja-JP" sz="3600" dirty="0" smtClean="0"/>
          </a:p>
          <a:p>
            <a:pPr>
              <a:buNone/>
            </a:pPr>
            <a:endParaRPr lang="en-US" altLang="ja-JP" sz="3600" dirty="0" smtClean="0"/>
          </a:p>
        </p:txBody>
      </p:sp>
      <p:pic>
        <p:nvPicPr>
          <p:cNvPr id="4" name="Picture 2" descr="F:\ゲーム制作\2016年春季PG勉強会\スライド素材\春季ゲームプログラマ勉強会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79996"/>
            <a:ext cx="2376264" cy="972740"/>
          </a:xfrm>
          <a:prstGeom prst="rect">
            <a:avLst/>
          </a:prstGeom>
          <a:noFill/>
        </p:spPr>
      </p:pic>
      <p:sp>
        <p:nvSpPr>
          <p:cNvPr id="6" name="テキスト ボックス 5"/>
          <p:cNvSpPr txBox="1"/>
          <p:nvPr/>
        </p:nvSpPr>
        <p:spPr>
          <a:xfrm>
            <a:off x="1043608" y="5157192"/>
            <a:ext cx="60486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 smtClean="0">
                <a:latin typeface="美咲ゴシック" pitchFamily="49" charset="-128"/>
                <a:ea typeface="美咲ゴシック" pitchFamily="49" charset="-128"/>
              </a:rPr>
              <a:t>かい</a:t>
            </a:r>
            <a:r>
              <a:rPr lang="ja-JP" altLang="en-US" sz="4000" dirty="0" err="1" smtClean="0">
                <a:latin typeface="美咲ゴシック" pitchFamily="49" charset="-128"/>
                <a:ea typeface="美咲ゴシック" pitchFamily="49" charset="-128"/>
              </a:rPr>
              <a:t>しんの</a:t>
            </a:r>
            <a:r>
              <a:rPr lang="ja-JP" altLang="en-US" sz="4000" dirty="0" smtClean="0">
                <a:latin typeface="美咲ゴシック" pitchFamily="49" charset="-128"/>
                <a:ea typeface="美咲ゴシック" pitchFamily="49" charset="-128"/>
              </a:rPr>
              <a:t>　いちげき！</a:t>
            </a:r>
            <a:endParaRPr lang="en-US" altLang="ja-JP" sz="4000" dirty="0" smtClean="0">
              <a:latin typeface="美咲ゴシック" pitchFamily="49" charset="-128"/>
              <a:ea typeface="美咲ゴシック" pitchFamily="49" charset="-128"/>
            </a:endParaRPr>
          </a:p>
          <a:p>
            <a:endParaRPr kumimoji="1" lang="ja-JP" altLang="en-US" sz="4000" dirty="0"/>
          </a:p>
        </p:txBody>
      </p:sp>
      <p:pic>
        <p:nvPicPr>
          <p:cNvPr id="7" name="nc80988.wav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9396536" y="378904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58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1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グループ開発について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ja-JP" altLang="en-US" sz="3600" dirty="0" smtClean="0">
                <a:solidFill>
                  <a:schemeClr val="tx1"/>
                </a:solidFill>
                <a:latin typeface="美咲ゴシック" pitchFamily="49" charset="-128"/>
                <a:ea typeface="美咲ゴシック" pitchFamily="49" charset="-128"/>
              </a:rPr>
              <a:t>おのゆうきには　きかなかった！</a:t>
            </a:r>
            <a:endParaRPr lang="en-US" altLang="ja-JP" sz="3600" dirty="0" smtClean="0">
              <a:solidFill>
                <a:schemeClr val="tx1"/>
              </a:solidFill>
              <a:latin typeface="美咲ゴシック" pitchFamily="49" charset="-128"/>
              <a:ea typeface="美咲ゴシック" pitchFamily="49" charset="-128"/>
            </a:endParaRPr>
          </a:p>
          <a:p>
            <a:pPr>
              <a:buNone/>
            </a:pPr>
            <a:endParaRPr lang="en-US" altLang="ja-JP" sz="3600" dirty="0" smtClean="0">
              <a:solidFill>
                <a:schemeClr val="tx1"/>
              </a:solidFill>
              <a:latin typeface="美咲ゴシック" pitchFamily="49" charset="-128"/>
              <a:ea typeface="美咲ゴシック" pitchFamily="49" charset="-128"/>
            </a:endParaRPr>
          </a:p>
          <a:p>
            <a:pPr>
              <a:buNone/>
            </a:pPr>
            <a:endParaRPr lang="en-US" altLang="ja-JP" sz="3600" dirty="0" smtClean="0">
              <a:solidFill>
                <a:schemeClr val="tx1"/>
              </a:solidFill>
              <a:latin typeface="美咲ゴシック" pitchFamily="49" charset="-128"/>
              <a:ea typeface="美咲ゴシック" pitchFamily="49" charset="-128"/>
            </a:endParaRPr>
          </a:p>
        </p:txBody>
      </p:sp>
      <p:pic>
        <p:nvPicPr>
          <p:cNvPr id="4" name="Picture 2" descr="F:\ゲーム制作\2016年春季PG勉強会\スライド素材\春季ゲームプログラマ勉強会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79996"/>
            <a:ext cx="2376264" cy="972740"/>
          </a:xfrm>
          <a:prstGeom prst="rect">
            <a:avLst/>
          </a:prstGeom>
          <a:noFill/>
        </p:spPr>
      </p:pic>
      <p:sp>
        <p:nvSpPr>
          <p:cNvPr id="5" name="コンテンツ プレースホルダ 2"/>
          <p:cNvSpPr txBox="1">
            <a:spLocks/>
          </p:cNvSpPr>
          <p:nvPr/>
        </p:nvSpPr>
        <p:spPr>
          <a:xfrm>
            <a:off x="457200" y="17065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kumimoji="1" lang="en-US" altLang="ja-JP" sz="4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kumimoji="1" lang="en-US" altLang="ja-JP" sz="4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ja-JP" altLang="en-US" sz="4800" dirty="0" smtClean="0">
                <a:solidFill>
                  <a:schemeClr val="tx2"/>
                </a:solidFill>
              </a:rPr>
              <a:t>ちゃんと理由があります。</a:t>
            </a:r>
            <a:endParaRPr kumimoji="1" lang="en-US" altLang="ja-JP" sz="4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nc80989.wav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9684568" y="3645024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5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バージョン管理が</a:t>
            </a:r>
            <a:r>
              <a:rPr kumimoji="1" lang="ja-JP" altLang="en-US" dirty="0" smtClean="0">
                <a:solidFill>
                  <a:srgbClr val="C00000"/>
                </a:solidFill>
              </a:rPr>
              <a:t>ない</a:t>
            </a:r>
            <a:r>
              <a:rPr kumimoji="1" lang="ja-JP" altLang="en-US" dirty="0" smtClean="0"/>
              <a:t>と</a:t>
            </a:r>
            <a:endParaRPr kumimoji="1" lang="ja-JP" altLang="en-US" dirty="0"/>
          </a:p>
        </p:txBody>
      </p:sp>
      <p:pic>
        <p:nvPicPr>
          <p:cNvPr id="4" name="Picture 2" descr="F:\ゲーム制作\2016年春季PG勉強会\スライド素材\春季ゲームプログラマ勉強会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79996"/>
            <a:ext cx="2376264" cy="972740"/>
          </a:xfrm>
          <a:prstGeom prst="rect">
            <a:avLst/>
          </a:prstGeom>
          <a:noFill/>
        </p:spPr>
      </p:pic>
      <p:pic>
        <p:nvPicPr>
          <p:cNvPr id="6149" name="Picture 5" descr="F:\ゲーム制作\2016年春季PG勉強会\スライド素材\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4509120"/>
            <a:ext cx="927100" cy="1401763"/>
          </a:xfrm>
          <a:prstGeom prst="rect">
            <a:avLst/>
          </a:prstGeom>
          <a:noFill/>
        </p:spPr>
      </p:pic>
      <p:pic>
        <p:nvPicPr>
          <p:cNvPr id="11" name="Picture 5" descr="F:\ゲーム制作\2016年春季PG勉強会\スライド素材\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240" y="4437112"/>
            <a:ext cx="927100" cy="1401763"/>
          </a:xfrm>
          <a:prstGeom prst="rect">
            <a:avLst/>
          </a:prstGeom>
          <a:noFill/>
        </p:spPr>
      </p:pic>
      <p:sp>
        <p:nvSpPr>
          <p:cNvPr id="12" name="右矢印 11"/>
          <p:cNvSpPr/>
          <p:nvPr/>
        </p:nvSpPr>
        <p:spPr>
          <a:xfrm>
            <a:off x="3203848" y="4797152"/>
            <a:ext cx="2520280" cy="93610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下カーブ矢印 12"/>
          <p:cNvSpPr/>
          <p:nvPr/>
        </p:nvSpPr>
        <p:spPr>
          <a:xfrm flipH="1">
            <a:off x="1547664" y="3068960"/>
            <a:ext cx="5472608" cy="115212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コンテンツ プレースホルダ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ja-JP" altLang="en-US" dirty="0" smtClean="0"/>
              <a:t>「編集中に間違えてセーブをしてしまった！</a:t>
            </a:r>
            <a:endParaRPr lang="en-US" altLang="ja-JP" dirty="0" smtClean="0"/>
          </a:p>
          <a:p>
            <a:pPr>
              <a:buNone/>
            </a:pPr>
            <a:r>
              <a:rPr kumimoji="1" lang="ja-JP" altLang="en-US" dirty="0" smtClean="0"/>
              <a:t>　元に戻せないよー！助けてー！」</a:t>
            </a:r>
            <a:endParaRPr kumimoji="1" lang="en-US" altLang="ja-JP" dirty="0" smtClean="0"/>
          </a:p>
        </p:txBody>
      </p:sp>
      <p:sp>
        <p:nvSpPr>
          <p:cNvPr id="16" name="乗算記号 15"/>
          <p:cNvSpPr/>
          <p:nvPr/>
        </p:nvSpPr>
        <p:spPr>
          <a:xfrm>
            <a:off x="3635896" y="2420888"/>
            <a:ext cx="1440160" cy="1296144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バージョン管理が</a:t>
            </a:r>
            <a:r>
              <a:rPr kumimoji="1" lang="ja-JP" altLang="en-US" dirty="0" smtClean="0">
                <a:solidFill>
                  <a:srgbClr val="C00000"/>
                </a:solidFill>
              </a:rPr>
              <a:t>ない</a:t>
            </a:r>
            <a:r>
              <a:rPr kumimoji="1" lang="ja-JP" altLang="en-US" dirty="0" smtClean="0"/>
              <a:t>と</a:t>
            </a:r>
            <a:endParaRPr kumimoji="1" lang="ja-JP" altLang="en-US" dirty="0"/>
          </a:p>
        </p:txBody>
      </p:sp>
      <p:pic>
        <p:nvPicPr>
          <p:cNvPr id="4" name="Picture 2" descr="F:\ゲーム制作\2016年春季PG勉強会\スライド素材\春季ゲームプログラマ勉強会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79996"/>
            <a:ext cx="2376264" cy="972740"/>
          </a:xfrm>
          <a:prstGeom prst="rect">
            <a:avLst/>
          </a:prstGeom>
          <a:noFill/>
        </p:spPr>
      </p:pic>
      <p:pic>
        <p:nvPicPr>
          <p:cNvPr id="6149" name="Picture 5" descr="F:\ゲーム制作\2016年春季PG勉強会\スライド素材\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4509120"/>
            <a:ext cx="927100" cy="1401763"/>
          </a:xfrm>
          <a:prstGeom prst="rect">
            <a:avLst/>
          </a:prstGeom>
          <a:noFill/>
        </p:spPr>
      </p:pic>
      <p:pic>
        <p:nvPicPr>
          <p:cNvPr id="11" name="Picture 5" descr="F:\ゲーム制作\2016年春季PG勉強会\スライド素材\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240" y="4437112"/>
            <a:ext cx="927100" cy="1401763"/>
          </a:xfrm>
          <a:prstGeom prst="rect">
            <a:avLst/>
          </a:prstGeom>
          <a:noFill/>
        </p:spPr>
      </p:pic>
      <p:sp>
        <p:nvSpPr>
          <p:cNvPr id="12" name="右矢印 11"/>
          <p:cNvSpPr/>
          <p:nvPr/>
        </p:nvSpPr>
        <p:spPr>
          <a:xfrm>
            <a:off x="3203848" y="4797152"/>
            <a:ext cx="2520280" cy="93610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下カーブ矢印 12"/>
          <p:cNvSpPr/>
          <p:nvPr/>
        </p:nvSpPr>
        <p:spPr>
          <a:xfrm flipH="1">
            <a:off x="1547664" y="3068960"/>
            <a:ext cx="5472608" cy="115212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コンテンツ プレースホルダ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kumimoji="1" lang="ja-JP" altLang="en-US" sz="2800" dirty="0" smtClean="0"/>
              <a:t>「やべぇバグ</a:t>
            </a:r>
            <a:r>
              <a:rPr kumimoji="1" lang="ja-JP" altLang="en-US" sz="2800" dirty="0" err="1" smtClean="0"/>
              <a:t>った</a:t>
            </a:r>
            <a:r>
              <a:rPr lang="en-US" altLang="ja-JP" sz="2800" dirty="0" smtClean="0"/>
              <a:t>…</a:t>
            </a:r>
            <a:endParaRPr kumimoji="1" lang="en-US" altLang="ja-JP" sz="2800" dirty="0" smtClean="0"/>
          </a:p>
          <a:p>
            <a:pPr>
              <a:buNone/>
            </a:pPr>
            <a:r>
              <a:rPr kumimoji="1" lang="ja-JP" altLang="en-US" sz="2800" dirty="0" smtClean="0"/>
              <a:t>　戻したいのに前のコードを忘れちまった</a:t>
            </a:r>
            <a:r>
              <a:rPr kumimoji="1" lang="en-US" altLang="ja-JP" sz="2800" dirty="0" smtClean="0"/>
              <a:t>…</a:t>
            </a:r>
            <a:r>
              <a:rPr lang="ja-JP" altLang="en-US" sz="2800" dirty="0" smtClean="0"/>
              <a:t>」</a:t>
            </a:r>
            <a:endParaRPr kumimoji="1" lang="en-US" altLang="ja-JP" sz="2800" dirty="0" smtClean="0"/>
          </a:p>
        </p:txBody>
      </p:sp>
      <p:sp>
        <p:nvSpPr>
          <p:cNvPr id="10" name="正方形/長方形 9"/>
          <p:cNvSpPr/>
          <p:nvPr/>
        </p:nvSpPr>
        <p:spPr>
          <a:xfrm>
            <a:off x="2123728" y="2924944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？</a:t>
            </a:r>
            <a:endParaRPr lang="ja-JP" alt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7171" name="Picture 3" descr="F:\ゲーム制作\2016年春季PG勉強会\スライド素材\bu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888" y="4581128"/>
            <a:ext cx="1080890" cy="10808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バージョン管理が</a:t>
            </a:r>
            <a:r>
              <a:rPr kumimoji="1" lang="ja-JP" altLang="en-US" dirty="0" smtClean="0">
                <a:solidFill>
                  <a:srgbClr val="C00000"/>
                </a:solidFill>
              </a:rPr>
              <a:t>ない</a:t>
            </a:r>
            <a:r>
              <a:rPr kumimoji="1" lang="ja-JP" altLang="en-US" dirty="0" smtClean="0"/>
              <a:t>と</a:t>
            </a:r>
            <a:endParaRPr kumimoji="1" lang="ja-JP" altLang="en-US" dirty="0"/>
          </a:p>
        </p:txBody>
      </p:sp>
      <p:pic>
        <p:nvPicPr>
          <p:cNvPr id="4" name="Picture 2" descr="F:\ゲーム制作\2016年春季PG勉強会\スライド素材\春季ゲームプログラマ勉強会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79996"/>
            <a:ext cx="2376264" cy="972740"/>
          </a:xfrm>
          <a:prstGeom prst="rect">
            <a:avLst/>
          </a:prstGeom>
          <a:noFill/>
        </p:spPr>
      </p:pic>
      <p:sp>
        <p:nvSpPr>
          <p:cNvPr id="15" name="コンテンツ プレースホルダ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kumimoji="1" lang="ja-JP" altLang="en-US" dirty="0" smtClean="0"/>
              <a:t>「え？シャオもキャラクターのコードを</a:t>
            </a:r>
            <a:endParaRPr kumimoji="1" lang="en-US" altLang="ja-JP" dirty="0" smtClean="0"/>
          </a:p>
          <a:p>
            <a:pPr>
              <a:buNone/>
            </a:pPr>
            <a:r>
              <a:rPr lang="ja-JP" altLang="en-US" dirty="0" smtClean="0"/>
              <a:t>　</a:t>
            </a:r>
            <a:r>
              <a:rPr kumimoji="1" lang="ja-JP" altLang="en-US" dirty="0" smtClean="0"/>
              <a:t>書いてるの？</a:t>
            </a:r>
            <a:r>
              <a:rPr lang="ja-JP" altLang="en-US" dirty="0" smtClean="0"/>
              <a:t>俺の努力は一体</a:t>
            </a:r>
            <a:r>
              <a:rPr lang="en-US" altLang="ja-JP" dirty="0" smtClean="0"/>
              <a:t>…</a:t>
            </a:r>
            <a:r>
              <a:rPr lang="ja-JP" altLang="en-US" dirty="0" smtClean="0"/>
              <a:t>」</a:t>
            </a:r>
            <a:endParaRPr kumimoji="1" lang="en-US" altLang="ja-JP" dirty="0" smtClean="0"/>
          </a:p>
        </p:txBody>
      </p:sp>
      <p:pic>
        <p:nvPicPr>
          <p:cNvPr id="16" name="Picture 4" descr="F:\ゲーム制作\2016年春季PG勉強会\スライド素材\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539552" y="3284984"/>
            <a:ext cx="1666156" cy="1666156"/>
          </a:xfrm>
          <a:prstGeom prst="rect">
            <a:avLst/>
          </a:prstGeom>
          <a:noFill/>
        </p:spPr>
      </p:pic>
      <p:pic>
        <p:nvPicPr>
          <p:cNvPr id="17" name="Picture 4" descr="F:\ゲーム制作\2016年春季PG勉強会\スライド素材\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539552" y="4797152"/>
            <a:ext cx="1666156" cy="1666156"/>
          </a:xfrm>
          <a:prstGeom prst="rect">
            <a:avLst/>
          </a:prstGeom>
          <a:noFill/>
        </p:spPr>
      </p:pic>
      <p:pic>
        <p:nvPicPr>
          <p:cNvPr id="8195" name="Picture 3" descr="F:\ゲーム制作\2016年春季PG勉強会\スライド素材\A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9752" y="3789040"/>
            <a:ext cx="787400" cy="933450"/>
          </a:xfrm>
          <a:prstGeom prst="rect">
            <a:avLst/>
          </a:prstGeom>
          <a:noFill/>
        </p:spPr>
      </p:pic>
      <p:pic>
        <p:nvPicPr>
          <p:cNvPr id="8196" name="Picture 4" descr="F:\ゲーム制作\2016年春季PG勉強会\スライド素材\A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39752" y="5301208"/>
            <a:ext cx="787400" cy="933450"/>
          </a:xfrm>
          <a:prstGeom prst="rect">
            <a:avLst/>
          </a:prstGeom>
          <a:noFill/>
        </p:spPr>
      </p:pic>
      <p:sp>
        <p:nvSpPr>
          <p:cNvPr id="18" name="右矢印 17"/>
          <p:cNvSpPr/>
          <p:nvPr/>
        </p:nvSpPr>
        <p:spPr>
          <a:xfrm rot="725377">
            <a:off x="3158924" y="4110128"/>
            <a:ext cx="1737772" cy="4426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右矢印 19"/>
          <p:cNvSpPr/>
          <p:nvPr/>
        </p:nvSpPr>
        <p:spPr>
          <a:xfrm rot="21056151">
            <a:off x="3360447" y="5214487"/>
            <a:ext cx="3359212" cy="4259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乗算記号 20"/>
          <p:cNvSpPr/>
          <p:nvPr/>
        </p:nvSpPr>
        <p:spPr>
          <a:xfrm>
            <a:off x="4788024" y="4149080"/>
            <a:ext cx="1040116" cy="936104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Picture 4" descr="F:\ゲーム制作\2016年春季PG勉強会\スライド素材\A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32240" y="4581128"/>
            <a:ext cx="787400" cy="933450"/>
          </a:xfrm>
          <a:prstGeom prst="rect">
            <a:avLst/>
          </a:prstGeom>
          <a:noFill/>
        </p:spPr>
      </p:pic>
      <p:sp>
        <p:nvSpPr>
          <p:cNvPr id="23" name="テキスト ボックス 22"/>
          <p:cNvSpPr txBox="1"/>
          <p:nvPr/>
        </p:nvSpPr>
        <p:spPr>
          <a:xfrm>
            <a:off x="467544" y="321297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（ガーン</a:t>
            </a:r>
            <a:r>
              <a:rPr lang="en-US" altLang="ja-JP" dirty="0" smtClean="0"/>
              <a:t>…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11560" y="479715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あっ</a:t>
            </a:r>
            <a:r>
              <a:rPr lang="en-US" altLang="ja-JP" dirty="0" smtClean="0"/>
              <a:t>…</a:t>
            </a:r>
            <a:r>
              <a:rPr lang="ja-JP" altLang="en-US" dirty="0" smtClean="0"/>
              <a:t>（察し）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下カーブ矢印 16"/>
          <p:cNvSpPr/>
          <p:nvPr/>
        </p:nvSpPr>
        <p:spPr>
          <a:xfrm flipH="1">
            <a:off x="4067944" y="3356992"/>
            <a:ext cx="2952328" cy="872480"/>
          </a:xfrm>
          <a:prstGeom prst="curvedDown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バージョン管理が</a:t>
            </a:r>
            <a:r>
              <a:rPr lang="ja-JP" altLang="en-US" dirty="0" smtClean="0">
                <a:solidFill>
                  <a:srgbClr val="0070C0"/>
                </a:solidFill>
              </a:rPr>
              <a:t>ある</a:t>
            </a:r>
            <a:r>
              <a:rPr kumimoji="1" lang="ja-JP" altLang="en-US" dirty="0" smtClean="0"/>
              <a:t>と</a:t>
            </a:r>
            <a:endParaRPr kumimoji="1" lang="ja-JP" altLang="en-US" dirty="0"/>
          </a:p>
        </p:txBody>
      </p:sp>
      <p:pic>
        <p:nvPicPr>
          <p:cNvPr id="4" name="Picture 2" descr="F:\ゲーム制作\2016年春季PG勉強会\スライド素材\春季ゲームプログラマ勉強会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79996"/>
            <a:ext cx="2376264" cy="972740"/>
          </a:xfrm>
          <a:prstGeom prst="rect">
            <a:avLst/>
          </a:prstGeom>
          <a:noFill/>
        </p:spPr>
      </p:pic>
      <p:pic>
        <p:nvPicPr>
          <p:cNvPr id="6149" name="Picture 5" descr="F:\ゲーム制作\2016年春季PG勉強会\スライド素材\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4509120"/>
            <a:ext cx="927100" cy="1401763"/>
          </a:xfrm>
          <a:prstGeom prst="rect">
            <a:avLst/>
          </a:prstGeom>
          <a:noFill/>
        </p:spPr>
      </p:pic>
      <p:pic>
        <p:nvPicPr>
          <p:cNvPr id="11" name="Picture 5" descr="F:\ゲーム制作\2016年春季PG勉強会\スライド素材\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4509120"/>
            <a:ext cx="927100" cy="1401763"/>
          </a:xfrm>
          <a:prstGeom prst="rect">
            <a:avLst/>
          </a:prstGeom>
          <a:noFill/>
        </p:spPr>
      </p:pic>
      <p:sp>
        <p:nvSpPr>
          <p:cNvPr id="12" name="右矢印 11"/>
          <p:cNvSpPr/>
          <p:nvPr/>
        </p:nvSpPr>
        <p:spPr>
          <a:xfrm>
            <a:off x="2339752" y="4797152"/>
            <a:ext cx="1296144" cy="86409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下カーブ矢印 12"/>
          <p:cNvSpPr/>
          <p:nvPr/>
        </p:nvSpPr>
        <p:spPr>
          <a:xfrm flipH="1">
            <a:off x="1547664" y="3068960"/>
            <a:ext cx="5472608" cy="1152128"/>
          </a:xfrm>
          <a:prstGeom prst="curvedDown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コンテンツ プレースホルダ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525963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以前セーブした状態にどこまでも</a:t>
            </a: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　さかのぼってやり直せる！</a:t>
            </a:r>
            <a:endParaRPr lang="en-US" altLang="ja-JP" dirty="0" smtClean="0"/>
          </a:p>
        </p:txBody>
      </p:sp>
      <p:pic>
        <p:nvPicPr>
          <p:cNvPr id="10" name="Picture 5" descr="F:\ゲーム制作\2016年春季PG勉強会\スライド素材\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4509120"/>
            <a:ext cx="927100" cy="1401763"/>
          </a:xfrm>
          <a:prstGeom prst="rect">
            <a:avLst/>
          </a:prstGeom>
          <a:noFill/>
        </p:spPr>
      </p:pic>
      <p:sp>
        <p:nvSpPr>
          <p:cNvPr id="14" name="右矢印 13"/>
          <p:cNvSpPr/>
          <p:nvPr/>
        </p:nvSpPr>
        <p:spPr>
          <a:xfrm>
            <a:off x="5076056" y="4797152"/>
            <a:ext cx="1296144" cy="86409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3635896" y="2708920"/>
            <a:ext cx="11689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OK</a:t>
            </a:r>
            <a:endParaRPr lang="ja-JP" alt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0070C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バージョン管理が</a:t>
            </a:r>
            <a:r>
              <a:rPr lang="ja-JP" altLang="en-US" dirty="0" smtClean="0">
                <a:solidFill>
                  <a:srgbClr val="0070C0"/>
                </a:solidFill>
              </a:rPr>
              <a:t>ある</a:t>
            </a:r>
            <a:r>
              <a:rPr kumimoji="1" lang="ja-JP" altLang="en-US" dirty="0" smtClean="0"/>
              <a:t>と</a:t>
            </a:r>
            <a:endParaRPr kumimoji="1" lang="ja-JP" altLang="en-US" dirty="0"/>
          </a:p>
        </p:txBody>
      </p:sp>
      <p:pic>
        <p:nvPicPr>
          <p:cNvPr id="4" name="Picture 2" descr="F:\ゲーム制作\2016年春季PG勉強会\スライド素材\春季ゲームプログラマ勉強会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79996"/>
            <a:ext cx="2376264" cy="972740"/>
          </a:xfrm>
          <a:prstGeom prst="rect">
            <a:avLst/>
          </a:prstGeom>
          <a:noFill/>
        </p:spPr>
      </p:pic>
      <p:sp>
        <p:nvSpPr>
          <p:cNvPr id="15" name="コンテンツ プレースホルダ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525963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いろんな状態のバリエーションを</a:t>
            </a:r>
            <a:endParaRPr kumimoji="1" lang="en-US" altLang="ja-JP" dirty="0" smtClean="0"/>
          </a:p>
          <a:p>
            <a:pPr>
              <a:buNone/>
            </a:pPr>
            <a:r>
              <a:rPr lang="ja-JP" altLang="en-US" dirty="0" smtClean="0"/>
              <a:t>　保存しておいて切り替えできる！</a:t>
            </a:r>
            <a:endParaRPr kumimoji="1" lang="en-US" altLang="ja-JP" dirty="0" smtClean="0"/>
          </a:p>
        </p:txBody>
      </p:sp>
      <p:pic>
        <p:nvPicPr>
          <p:cNvPr id="9218" name="Picture 2" descr="F:\ゲーム制作\2016年春季PG勉強会\スライド素材\blank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2636912"/>
            <a:ext cx="927100" cy="1401762"/>
          </a:xfrm>
          <a:prstGeom prst="rect">
            <a:avLst/>
          </a:prstGeom>
          <a:noFill/>
        </p:spPr>
      </p:pic>
      <p:pic>
        <p:nvPicPr>
          <p:cNvPr id="9219" name="Picture 3" descr="F:\ゲーム制作\2016年春季PG勉強会\スライド素材\blank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4005064"/>
            <a:ext cx="927100" cy="1401762"/>
          </a:xfrm>
          <a:prstGeom prst="rect">
            <a:avLst/>
          </a:prstGeom>
          <a:noFill/>
        </p:spPr>
      </p:pic>
      <p:pic>
        <p:nvPicPr>
          <p:cNvPr id="9220" name="Picture 4" descr="F:\ゲーム制作\2016年春季PG勉強会\スライド素材\blank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60032" y="5339606"/>
            <a:ext cx="927100" cy="1401762"/>
          </a:xfrm>
          <a:prstGeom prst="rect">
            <a:avLst/>
          </a:prstGeom>
          <a:noFill/>
        </p:spPr>
      </p:pic>
      <p:pic>
        <p:nvPicPr>
          <p:cNvPr id="9221" name="Picture 5" descr="F:\ゲーム制作\2016年春季PG勉強会\スライド素材\blank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1560" y="3789040"/>
            <a:ext cx="927100" cy="1401763"/>
          </a:xfrm>
          <a:prstGeom prst="rect">
            <a:avLst/>
          </a:prstGeom>
          <a:noFill/>
        </p:spPr>
      </p:pic>
      <p:sp>
        <p:nvSpPr>
          <p:cNvPr id="19" name="右矢印 18"/>
          <p:cNvSpPr/>
          <p:nvPr/>
        </p:nvSpPr>
        <p:spPr>
          <a:xfrm>
            <a:off x="2051720" y="4365104"/>
            <a:ext cx="266429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右矢印 19"/>
          <p:cNvSpPr/>
          <p:nvPr/>
        </p:nvSpPr>
        <p:spPr>
          <a:xfrm rot="20905941">
            <a:off x="1857727" y="3574501"/>
            <a:ext cx="2919889" cy="3186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右矢印 20"/>
          <p:cNvSpPr/>
          <p:nvPr/>
        </p:nvSpPr>
        <p:spPr>
          <a:xfrm rot="759197">
            <a:off x="1902526" y="5181098"/>
            <a:ext cx="2890676" cy="3842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下カーブ矢印 22"/>
          <p:cNvSpPr/>
          <p:nvPr/>
        </p:nvSpPr>
        <p:spPr>
          <a:xfrm rot="5400000">
            <a:off x="5465498" y="3543614"/>
            <a:ext cx="1536679" cy="587371"/>
          </a:xfrm>
          <a:prstGeom prst="curvedDown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下カーブ矢印 24"/>
          <p:cNvSpPr/>
          <p:nvPr/>
        </p:nvSpPr>
        <p:spPr>
          <a:xfrm rot="5400000">
            <a:off x="5465498" y="5199798"/>
            <a:ext cx="1536679" cy="587371"/>
          </a:xfrm>
          <a:prstGeom prst="curvedDown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もくじ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概要説明</a:t>
            </a:r>
            <a:endParaRPr kumimoji="1" lang="en-US" altLang="ja-JP" dirty="0" smtClean="0"/>
          </a:p>
          <a:p>
            <a:r>
              <a:rPr lang="ja-JP" altLang="en-US" dirty="0" smtClean="0"/>
              <a:t>バージョン管理について</a:t>
            </a:r>
            <a:endParaRPr lang="en-US" altLang="ja-JP" dirty="0" smtClean="0"/>
          </a:p>
          <a:p>
            <a:r>
              <a:rPr lang="ja-JP" altLang="en-US" dirty="0" smtClean="0"/>
              <a:t>プログラミングについて</a:t>
            </a:r>
            <a:endParaRPr lang="en-US" altLang="ja-JP" dirty="0" smtClean="0"/>
          </a:p>
          <a:p>
            <a:r>
              <a:rPr lang="ja-JP" altLang="en-US" dirty="0" smtClean="0"/>
              <a:t>ゲームエンジンについて</a:t>
            </a:r>
            <a:endParaRPr lang="en-US" altLang="ja-JP" dirty="0" smtClean="0"/>
          </a:p>
          <a:p>
            <a:r>
              <a:rPr lang="ja-JP" altLang="en-US" dirty="0" smtClean="0"/>
              <a:t>これから</a:t>
            </a:r>
            <a:endParaRPr lang="en-US" altLang="ja-JP" dirty="0" smtClean="0"/>
          </a:p>
        </p:txBody>
      </p:sp>
      <p:pic>
        <p:nvPicPr>
          <p:cNvPr id="2050" name="Picture 2" descr="F:\ゲーム制作\2016年春季PG勉強会\スライド素材\春季ゲームプログラマ勉強会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79996"/>
            <a:ext cx="2376264" cy="9727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バージョン管理が</a:t>
            </a:r>
            <a:r>
              <a:rPr lang="ja-JP" altLang="en-US" dirty="0" smtClean="0">
                <a:solidFill>
                  <a:srgbClr val="0070C0"/>
                </a:solidFill>
              </a:rPr>
              <a:t>ある</a:t>
            </a:r>
            <a:r>
              <a:rPr kumimoji="1" lang="ja-JP" altLang="en-US" dirty="0" smtClean="0"/>
              <a:t>と</a:t>
            </a:r>
            <a:endParaRPr kumimoji="1" lang="ja-JP" altLang="en-US" dirty="0"/>
          </a:p>
        </p:txBody>
      </p:sp>
      <p:pic>
        <p:nvPicPr>
          <p:cNvPr id="4" name="Picture 2" descr="F:\ゲーム制作\2016年春季PG勉強会\スライド素材\春季ゲームプログラマ勉強会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79996"/>
            <a:ext cx="2376264" cy="972740"/>
          </a:xfrm>
          <a:prstGeom prst="rect">
            <a:avLst/>
          </a:prstGeom>
          <a:noFill/>
        </p:spPr>
      </p:pic>
      <p:sp>
        <p:nvSpPr>
          <p:cNvPr id="15" name="コンテンツ プレースホルダ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525963"/>
          </a:xfrm>
        </p:spPr>
        <p:txBody>
          <a:bodyPr>
            <a:normAutofit/>
          </a:bodyPr>
          <a:lstStyle/>
          <a:p>
            <a:r>
              <a:rPr kumimoji="1" lang="ja-JP" altLang="en-US" sz="2800" dirty="0" smtClean="0"/>
              <a:t>自分の編集箇所と他人の編集箇所を</a:t>
            </a:r>
            <a:endParaRPr kumimoji="1" lang="en-US" altLang="ja-JP" sz="2800" dirty="0" smtClean="0"/>
          </a:p>
          <a:p>
            <a:pPr>
              <a:buNone/>
            </a:pPr>
            <a:r>
              <a:rPr lang="ja-JP" altLang="en-US" sz="2800" dirty="0" smtClean="0"/>
              <a:t>　「いい感じ」に組み合わせられる！（マージ）</a:t>
            </a:r>
            <a:endParaRPr lang="en-US" altLang="ja-JP" sz="2800" dirty="0" smtClean="0"/>
          </a:p>
          <a:p>
            <a:pPr>
              <a:buNone/>
            </a:pPr>
            <a:r>
              <a:rPr kumimoji="1" lang="ja-JP" altLang="en-US" sz="2800" dirty="0" smtClean="0"/>
              <a:t>　・ただし例外アリ（後述）</a:t>
            </a:r>
            <a:endParaRPr kumimoji="1" lang="en-US" altLang="ja-JP" sz="2800" dirty="0" smtClean="0"/>
          </a:p>
        </p:txBody>
      </p:sp>
      <p:pic>
        <p:nvPicPr>
          <p:cNvPr id="9218" name="Picture 2" descr="F:\ゲーム制作\2016年春季PG勉強会\スライド素材\blank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3284984"/>
            <a:ext cx="927100" cy="1401762"/>
          </a:xfrm>
          <a:prstGeom prst="rect">
            <a:avLst/>
          </a:prstGeom>
          <a:noFill/>
        </p:spPr>
      </p:pic>
      <p:pic>
        <p:nvPicPr>
          <p:cNvPr id="9219" name="Picture 3" descr="F:\ゲーム制作\2016年春季PG勉強会\スライド素材\blank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1720" y="4869160"/>
            <a:ext cx="927100" cy="1401762"/>
          </a:xfrm>
          <a:prstGeom prst="rect">
            <a:avLst/>
          </a:prstGeom>
          <a:noFill/>
        </p:spPr>
      </p:pic>
      <p:pic>
        <p:nvPicPr>
          <p:cNvPr id="9220" name="Picture 4" descr="F:\ゲーム制作\2016年春季PG勉強会\スライド素材\blank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80312" y="4077072"/>
            <a:ext cx="927100" cy="1401762"/>
          </a:xfrm>
          <a:prstGeom prst="rect">
            <a:avLst/>
          </a:prstGeom>
          <a:noFill/>
        </p:spPr>
      </p:pic>
      <p:pic>
        <p:nvPicPr>
          <p:cNvPr id="14" name="Picture 4" descr="F:\ゲーム制作\2016年春季PG勉強会\スライド素材\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251520" y="2852936"/>
            <a:ext cx="1666156" cy="1666156"/>
          </a:xfrm>
          <a:prstGeom prst="rect">
            <a:avLst/>
          </a:prstGeom>
          <a:noFill/>
        </p:spPr>
      </p:pic>
      <p:pic>
        <p:nvPicPr>
          <p:cNvPr id="16" name="Picture 4" descr="F:\ゲーム制作\2016年春季PG勉強会\スライド素材\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251520" y="4437112"/>
            <a:ext cx="1666156" cy="1666156"/>
          </a:xfrm>
          <a:prstGeom prst="rect">
            <a:avLst/>
          </a:prstGeom>
          <a:noFill/>
        </p:spPr>
      </p:pic>
      <p:sp>
        <p:nvSpPr>
          <p:cNvPr id="17" name="右矢印 16"/>
          <p:cNvSpPr/>
          <p:nvPr/>
        </p:nvSpPr>
        <p:spPr>
          <a:xfrm rot="1315515">
            <a:off x="3072787" y="3690905"/>
            <a:ext cx="1872208" cy="432048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右矢印 21"/>
          <p:cNvSpPr/>
          <p:nvPr/>
        </p:nvSpPr>
        <p:spPr>
          <a:xfrm rot="20115951">
            <a:off x="3136347" y="5241016"/>
            <a:ext cx="1872208" cy="432048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加算記号 23"/>
          <p:cNvSpPr/>
          <p:nvPr/>
        </p:nvSpPr>
        <p:spPr>
          <a:xfrm>
            <a:off x="4716016" y="4077072"/>
            <a:ext cx="1152128" cy="1152128"/>
          </a:xfrm>
          <a:prstGeom prst="mathPlus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矢印 25"/>
          <p:cNvSpPr/>
          <p:nvPr/>
        </p:nvSpPr>
        <p:spPr>
          <a:xfrm>
            <a:off x="5940152" y="4437112"/>
            <a:ext cx="1224136" cy="432048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コンフリクト（衝突）とは</a:t>
            </a:r>
            <a:endParaRPr kumimoji="1" lang="ja-JP" altLang="en-US" dirty="0"/>
          </a:p>
        </p:txBody>
      </p:sp>
      <p:pic>
        <p:nvPicPr>
          <p:cNvPr id="4" name="Picture 2" descr="F:\ゲーム制作\2016年春季PG勉強会\スライド素材\春季ゲームプログラマ勉強会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79996"/>
            <a:ext cx="2376264" cy="972740"/>
          </a:xfrm>
          <a:prstGeom prst="rect">
            <a:avLst/>
          </a:prstGeom>
          <a:noFill/>
        </p:spPr>
      </p:pic>
      <p:sp>
        <p:nvSpPr>
          <p:cNvPr id="15" name="コンテンツ プレースホルダ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525963"/>
          </a:xfrm>
        </p:spPr>
        <p:txBody>
          <a:bodyPr>
            <a:normAutofit/>
          </a:bodyPr>
          <a:lstStyle/>
          <a:p>
            <a:r>
              <a:rPr kumimoji="1" lang="ja-JP" altLang="en-US" sz="2800" dirty="0" smtClean="0"/>
              <a:t>複数人の変更内容が同時に「かぶる」こと</a:t>
            </a:r>
            <a:endParaRPr kumimoji="1" lang="en-US" altLang="ja-JP" sz="2800" dirty="0" smtClean="0"/>
          </a:p>
        </p:txBody>
      </p:sp>
      <p:pic>
        <p:nvPicPr>
          <p:cNvPr id="9218" name="Picture 2" descr="F:\ゲーム制作\2016年春季PG勉強会\スライド素材\blank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3284984"/>
            <a:ext cx="927100" cy="1401762"/>
          </a:xfrm>
          <a:prstGeom prst="rect">
            <a:avLst/>
          </a:prstGeom>
          <a:noFill/>
        </p:spPr>
      </p:pic>
      <p:pic>
        <p:nvPicPr>
          <p:cNvPr id="9219" name="Picture 3" descr="F:\ゲーム制作\2016年春季PG勉強会\スライド素材\blank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1720" y="4869160"/>
            <a:ext cx="927100" cy="1401762"/>
          </a:xfrm>
          <a:prstGeom prst="rect">
            <a:avLst/>
          </a:prstGeom>
          <a:noFill/>
        </p:spPr>
      </p:pic>
      <p:pic>
        <p:nvPicPr>
          <p:cNvPr id="14" name="Picture 4" descr="F:\ゲーム制作\2016年春季PG勉強会\スライド素材\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251520" y="2852936"/>
            <a:ext cx="1666156" cy="1666156"/>
          </a:xfrm>
          <a:prstGeom prst="rect">
            <a:avLst/>
          </a:prstGeom>
          <a:noFill/>
        </p:spPr>
      </p:pic>
      <p:pic>
        <p:nvPicPr>
          <p:cNvPr id="16" name="Picture 4" descr="F:\ゲーム制作\2016年春季PG勉強会\スライド素材\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251520" y="4437112"/>
            <a:ext cx="1666156" cy="1666156"/>
          </a:xfrm>
          <a:prstGeom prst="rect">
            <a:avLst/>
          </a:prstGeom>
          <a:noFill/>
        </p:spPr>
      </p:pic>
      <p:sp>
        <p:nvSpPr>
          <p:cNvPr id="17" name="右矢印 16"/>
          <p:cNvSpPr/>
          <p:nvPr/>
        </p:nvSpPr>
        <p:spPr>
          <a:xfrm rot="1315515">
            <a:off x="3072788" y="3690905"/>
            <a:ext cx="1872208" cy="432048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右矢印 21"/>
          <p:cNvSpPr/>
          <p:nvPr/>
        </p:nvSpPr>
        <p:spPr>
          <a:xfrm rot="20115951">
            <a:off x="3136347" y="5241016"/>
            <a:ext cx="1872208" cy="432048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星 16 18"/>
          <p:cNvSpPr/>
          <p:nvPr/>
        </p:nvSpPr>
        <p:spPr>
          <a:xfrm>
            <a:off x="5076056" y="3861048"/>
            <a:ext cx="2304256" cy="1728192"/>
          </a:xfrm>
          <a:prstGeom prst="star1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ギャース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コンフリクト（衝突）とは</a:t>
            </a:r>
            <a:endParaRPr kumimoji="1" lang="ja-JP" altLang="en-US" dirty="0"/>
          </a:p>
        </p:txBody>
      </p:sp>
      <p:pic>
        <p:nvPicPr>
          <p:cNvPr id="4" name="Picture 2" descr="F:\ゲーム制作\2016年春季PG勉強会\スライド素材\春季ゲームプログラマ勉強会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79996"/>
            <a:ext cx="2376264" cy="972740"/>
          </a:xfrm>
          <a:prstGeom prst="rect">
            <a:avLst/>
          </a:prstGeom>
          <a:noFill/>
        </p:spPr>
      </p:pic>
      <p:sp>
        <p:nvSpPr>
          <p:cNvPr id="15" name="コンテンツ プレースホルダ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525963"/>
          </a:xfrm>
        </p:spPr>
        <p:txBody>
          <a:bodyPr>
            <a:normAutofit/>
          </a:bodyPr>
          <a:lstStyle/>
          <a:p>
            <a:r>
              <a:rPr kumimoji="1" lang="ja-JP" altLang="en-US" sz="2800" dirty="0" smtClean="0">
                <a:solidFill>
                  <a:srgbClr val="0070C0"/>
                </a:solidFill>
              </a:rPr>
              <a:t>問題ない</a:t>
            </a:r>
            <a:r>
              <a:rPr kumimoji="1" lang="ja-JP" altLang="en-US" sz="2800" dirty="0" smtClean="0"/>
              <a:t>ケース</a:t>
            </a:r>
            <a:endParaRPr kumimoji="1" lang="en-US" altLang="ja-JP" sz="2800" dirty="0" smtClean="0"/>
          </a:p>
          <a:p>
            <a:pPr lvl="1"/>
            <a:r>
              <a:rPr lang="ja-JP" altLang="en-US" sz="2400" dirty="0" smtClean="0"/>
              <a:t>小野「体力が低い！</a:t>
            </a:r>
            <a:r>
              <a:rPr lang="en-US" altLang="ja-JP" sz="2400" dirty="0" smtClean="0"/>
              <a:t>50</a:t>
            </a:r>
            <a:r>
              <a:rPr lang="ja-JP" altLang="en-US" sz="2400" dirty="0" smtClean="0"/>
              <a:t>→</a:t>
            </a:r>
            <a:r>
              <a:rPr lang="en-US" altLang="ja-JP" sz="2400" dirty="0" smtClean="0"/>
              <a:t>100</a:t>
            </a:r>
            <a:r>
              <a:rPr lang="ja-JP" altLang="en-US" sz="2400" dirty="0" smtClean="0"/>
              <a:t>へ」</a:t>
            </a:r>
            <a:endParaRPr lang="en-US" altLang="ja-JP" sz="2400" dirty="0" smtClean="0"/>
          </a:p>
          <a:p>
            <a:pPr lvl="1"/>
            <a:r>
              <a:rPr kumimoji="1" lang="ja-JP" altLang="en-US" sz="2400" dirty="0" smtClean="0"/>
              <a:t>栃下くんが小野の変更を取得して確認</a:t>
            </a:r>
            <a:endParaRPr kumimoji="1" lang="en-US" altLang="ja-JP" sz="2400" dirty="0" smtClean="0"/>
          </a:p>
          <a:p>
            <a:pPr lvl="1"/>
            <a:r>
              <a:rPr lang="ja-JP" altLang="en-US" sz="2400" dirty="0" smtClean="0"/>
              <a:t>栃下「まだ低いなぁ</a:t>
            </a:r>
            <a:r>
              <a:rPr lang="en-US" altLang="ja-JP" sz="2400" dirty="0" smtClean="0"/>
              <a:t>…100</a:t>
            </a:r>
            <a:r>
              <a:rPr lang="ja-JP" altLang="en-US" sz="2400" dirty="0" smtClean="0"/>
              <a:t>→</a:t>
            </a:r>
            <a:r>
              <a:rPr lang="en-US" altLang="ja-JP" sz="2400" dirty="0" smtClean="0"/>
              <a:t>120</a:t>
            </a:r>
            <a:r>
              <a:rPr lang="ja-JP" altLang="en-US" sz="2400" dirty="0" smtClean="0"/>
              <a:t>へ」</a:t>
            </a:r>
            <a:endParaRPr kumimoji="1" lang="en-US" altLang="ja-JP" sz="2400" dirty="0" smtClean="0"/>
          </a:p>
          <a:p>
            <a:pPr>
              <a:buNone/>
            </a:pPr>
            <a:endParaRPr kumimoji="1" lang="en-US" altLang="ja-JP" sz="2800" dirty="0" smtClean="0"/>
          </a:p>
        </p:txBody>
      </p:sp>
      <p:pic>
        <p:nvPicPr>
          <p:cNvPr id="9218" name="Picture 2" descr="F:\ゲーム制作\2016年春季PG勉強会\スライド素材\blank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1720" y="3429000"/>
            <a:ext cx="927100" cy="1401762"/>
          </a:xfrm>
          <a:prstGeom prst="rect">
            <a:avLst/>
          </a:prstGeom>
          <a:noFill/>
        </p:spPr>
      </p:pic>
      <p:pic>
        <p:nvPicPr>
          <p:cNvPr id="9219" name="Picture 3" descr="F:\ゲーム制作\2016年春季PG勉強会\スライド素材\blank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63888" y="5013176"/>
            <a:ext cx="927100" cy="1401762"/>
          </a:xfrm>
          <a:prstGeom prst="rect">
            <a:avLst/>
          </a:prstGeom>
          <a:noFill/>
        </p:spPr>
      </p:pic>
      <p:pic>
        <p:nvPicPr>
          <p:cNvPr id="14" name="Picture 4" descr="F:\ゲーム制作\2016年春季PG勉強会\スライド素材\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323528" y="3212976"/>
            <a:ext cx="1666156" cy="1666156"/>
          </a:xfrm>
          <a:prstGeom prst="rect">
            <a:avLst/>
          </a:prstGeom>
          <a:noFill/>
        </p:spPr>
      </p:pic>
      <p:pic>
        <p:nvPicPr>
          <p:cNvPr id="16" name="Picture 4" descr="F:\ゲーム制作\2016年春季PG勉強会\スライド素材\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395536" y="4725144"/>
            <a:ext cx="1666156" cy="1666156"/>
          </a:xfrm>
          <a:prstGeom prst="rect">
            <a:avLst/>
          </a:prstGeom>
          <a:noFill/>
        </p:spPr>
      </p:pic>
      <p:sp>
        <p:nvSpPr>
          <p:cNvPr id="17" name="右矢印 16"/>
          <p:cNvSpPr/>
          <p:nvPr/>
        </p:nvSpPr>
        <p:spPr>
          <a:xfrm rot="3026488">
            <a:off x="3044674" y="4172083"/>
            <a:ext cx="1013092" cy="437851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右矢印 21"/>
          <p:cNvSpPr/>
          <p:nvPr/>
        </p:nvSpPr>
        <p:spPr>
          <a:xfrm>
            <a:off x="4788024" y="5517232"/>
            <a:ext cx="1075614" cy="443864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123728" y="3645024"/>
            <a:ext cx="792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50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100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635896" y="551723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100</a:t>
            </a:r>
          </a:p>
        </p:txBody>
      </p:sp>
      <p:pic>
        <p:nvPicPr>
          <p:cNvPr id="18" name="Picture 4" descr="F:\ゲーム制作\2016年春季PG勉強会\スライド素材\blank3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228184" y="5013176"/>
            <a:ext cx="927100" cy="1401762"/>
          </a:xfrm>
          <a:prstGeom prst="rect">
            <a:avLst/>
          </a:prstGeom>
          <a:noFill/>
        </p:spPr>
      </p:pic>
      <p:sp>
        <p:nvSpPr>
          <p:cNvPr id="20" name="テキスト ボックス 19"/>
          <p:cNvSpPr txBox="1"/>
          <p:nvPr/>
        </p:nvSpPr>
        <p:spPr>
          <a:xfrm>
            <a:off x="6300192" y="5229200"/>
            <a:ext cx="792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100</a:t>
            </a:r>
          </a:p>
          <a:p>
            <a:pPr algn="ctr"/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120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コンフリクト（衝突）とは</a:t>
            </a:r>
            <a:endParaRPr kumimoji="1" lang="ja-JP" altLang="en-US" dirty="0"/>
          </a:p>
        </p:txBody>
      </p:sp>
      <p:pic>
        <p:nvPicPr>
          <p:cNvPr id="4" name="Picture 2" descr="F:\ゲーム制作\2016年春季PG勉強会\スライド素材\春季ゲームプログラマ勉強会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79996"/>
            <a:ext cx="2376264" cy="972740"/>
          </a:xfrm>
          <a:prstGeom prst="rect">
            <a:avLst/>
          </a:prstGeom>
          <a:noFill/>
        </p:spPr>
      </p:pic>
      <p:sp>
        <p:nvSpPr>
          <p:cNvPr id="15" name="コンテンツ プレースホルダ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525963"/>
          </a:xfrm>
        </p:spPr>
        <p:txBody>
          <a:bodyPr>
            <a:normAutofit/>
          </a:bodyPr>
          <a:lstStyle/>
          <a:p>
            <a:r>
              <a:rPr kumimoji="1" lang="ja-JP" altLang="en-US" sz="2800" dirty="0" smtClean="0">
                <a:solidFill>
                  <a:srgbClr val="C00000"/>
                </a:solidFill>
              </a:rPr>
              <a:t>問題</a:t>
            </a:r>
            <a:r>
              <a:rPr lang="ja-JP" altLang="en-US" sz="2800" dirty="0" smtClean="0">
                <a:solidFill>
                  <a:srgbClr val="C00000"/>
                </a:solidFill>
              </a:rPr>
              <a:t>ある</a:t>
            </a:r>
            <a:r>
              <a:rPr kumimoji="1" lang="ja-JP" altLang="en-US" sz="2800" dirty="0" smtClean="0"/>
              <a:t>ケース</a:t>
            </a:r>
            <a:endParaRPr kumimoji="1" lang="en-US" altLang="ja-JP" sz="2800" dirty="0" smtClean="0"/>
          </a:p>
          <a:p>
            <a:pPr lvl="1"/>
            <a:r>
              <a:rPr lang="ja-JP" altLang="en-US" sz="2400" dirty="0" smtClean="0"/>
              <a:t>小野「体力が低い！</a:t>
            </a:r>
            <a:r>
              <a:rPr lang="en-US" altLang="ja-JP" sz="2400" dirty="0" smtClean="0"/>
              <a:t>50</a:t>
            </a:r>
            <a:r>
              <a:rPr lang="ja-JP" altLang="en-US" sz="2400" dirty="0" smtClean="0"/>
              <a:t>→</a:t>
            </a:r>
            <a:r>
              <a:rPr lang="en-US" altLang="ja-JP" sz="2400" dirty="0" smtClean="0"/>
              <a:t>100</a:t>
            </a:r>
            <a:r>
              <a:rPr lang="ja-JP" altLang="en-US" sz="2400" dirty="0" smtClean="0"/>
              <a:t>へ」</a:t>
            </a:r>
            <a:endParaRPr lang="en-US" altLang="ja-JP" sz="2400" dirty="0" smtClean="0"/>
          </a:p>
          <a:p>
            <a:pPr lvl="1"/>
            <a:r>
              <a:rPr kumimoji="1" lang="ja-JP" altLang="en-US" sz="2400" dirty="0" smtClean="0"/>
              <a:t>栃下くんが（小野の変更を</a:t>
            </a:r>
            <a:r>
              <a:rPr lang="ja-JP" altLang="en-US" sz="2400" dirty="0" smtClean="0"/>
              <a:t>見ずに）</a:t>
            </a:r>
            <a:endParaRPr kumimoji="1" lang="en-US" altLang="ja-JP" sz="2400" dirty="0" smtClean="0"/>
          </a:p>
          <a:p>
            <a:pPr lvl="1"/>
            <a:r>
              <a:rPr lang="ja-JP" altLang="en-US" sz="2400" dirty="0" smtClean="0"/>
              <a:t>栃下「体力が低いかな。</a:t>
            </a:r>
            <a:r>
              <a:rPr lang="en-US" altLang="ja-JP" sz="2400" dirty="0" smtClean="0"/>
              <a:t>50</a:t>
            </a:r>
            <a:r>
              <a:rPr lang="ja-JP" altLang="en-US" sz="2400" dirty="0" smtClean="0"/>
              <a:t>→</a:t>
            </a:r>
            <a:r>
              <a:rPr lang="en-US" altLang="ja-JP" sz="2400" dirty="0" smtClean="0"/>
              <a:t>80</a:t>
            </a:r>
            <a:r>
              <a:rPr lang="ja-JP" altLang="en-US" sz="2400" dirty="0" smtClean="0"/>
              <a:t>へ」</a:t>
            </a:r>
            <a:endParaRPr lang="en-US" altLang="ja-JP" dirty="0" smtClean="0"/>
          </a:p>
          <a:p>
            <a:pPr lvl="1"/>
            <a:r>
              <a:rPr lang="ja-JP" altLang="en-US" sz="2400" dirty="0" smtClean="0"/>
              <a:t>小野「あれ？高くしすぎた？</a:t>
            </a:r>
            <a:r>
              <a:rPr lang="en-US" altLang="ja-JP" sz="2400" dirty="0" smtClean="0"/>
              <a:t>(100</a:t>
            </a:r>
            <a:r>
              <a:rPr lang="ja-JP" altLang="en-US" sz="2400" dirty="0" smtClean="0"/>
              <a:t>だと思ってる</a:t>
            </a:r>
            <a:r>
              <a:rPr lang="en-US" altLang="ja-JP" sz="2400" dirty="0" smtClean="0"/>
              <a:t>)</a:t>
            </a:r>
            <a:r>
              <a:rPr lang="ja-JP" altLang="en-US" sz="2400" dirty="0" smtClean="0"/>
              <a:t>」</a:t>
            </a:r>
            <a:endParaRPr lang="en-US" altLang="ja-JP" sz="2400" dirty="0" smtClean="0"/>
          </a:p>
        </p:txBody>
      </p:sp>
      <p:pic>
        <p:nvPicPr>
          <p:cNvPr id="9218" name="Picture 2" descr="F:\ゲーム制作\2016年春季PG勉強会\スライド素材\blank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760" y="3933056"/>
            <a:ext cx="927100" cy="1401762"/>
          </a:xfrm>
          <a:prstGeom prst="rect">
            <a:avLst/>
          </a:prstGeom>
          <a:noFill/>
        </p:spPr>
      </p:pic>
      <p:pic>
        <p:nvPicPr>
          <p:cNvPr id="9219" name="Picture 3" descr="F:\ゲーム制作\2016年春季PG勉強会\スライド素材\blank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11760" y="5312222"/>
            <a:ext cx="927100" cy="1401762"/>
          </a:xfrm>
          <a:prstGeom prst="rect">
            <a:avLst/>
          </a:prstGeom>
          <a:noFill/>
        </p:spPr>
      </p:pic>
      <p:pic>
        <p:nvPicPr>
          <p:cNvPr id="14" name="Picture 4" descr="F:\ゲーム制作\2016年春季PG勉強会\スライド素材\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467544" y="3573016"/>
            <a:ext cx="1666156" cy="1666156"/>
          </a:xfrm>
          <a:prstGeom prst="rect">
            <a:avLst/>
          </a:prstGeom>
          <a:noFill/>
        </p:spPr>
      </p:pic>
      <p:pic>
        <p:nvPicPr>
          <p:cNvPr id="16" name="Picture 4" descr="F:\ゲーム制作\2016年春季PG勉強会\スライド素材\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467544" y="4869160"/>
            <a:ext cx="1666156" cy="1666156"/>
          </a:xfrm>
          <a:prstGeom prst="rect">
            <a:avLst/>
          </a:prstGeom>
          <a:noFill/>
        </p:spPr>
      </p:pic>
      <p:sp>
        <p:nvSpPr>
          <p:cNvPr id="22" name="右矢印 21"/>
          <p:cNvSpPr/>
          <p:nvPr/>
        </p:nvSpPr>
        <p:spPr>
          <a:xfrm rot="19986989">
            <a:off x="3597659" y="5313286"/>
            <a:ext cx="1445678" cy="494892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483768" y="4149080"/>
            <a:ext cx="792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50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100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483768" y="5517232"/>
            <a:ext cx="792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50</a:t>
            </a:r>
          </a:p>
          <a:p>
            <a:pPr algn="ctr"/>
            <a:r>
              <a:rPr lang="ja-JP" altLang="en-US" dirty="0" smtClean="0"/>
              <a:t>↓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80</a:t>
            </a:r>
          </a:p>
        </p:txBody>
      </p:sp>
      <p:pic>
        <p:nvPicPr>
          <p:cNvPr id="18" name="Picture 4" descr="F:\ゲーム制作\2016年春季PG勉強会\スライド素材\blank3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61869" y="3900005"/>
            <a:ext cx="927100" cy="1401762"/>
          </a:xfrm>
          <a:prstGeom prst="rect">
            <a:avLst/>
          </a:prstGeom>
          <a:noFill/>
        </p:spPr>
      </p:pic>
      <p:sp>
        <p:nvSpPr>
          <p:cNvPr id="20" name="テキスト ボックス 19"/>
          <p:cNvSpPr txBox="1"/>
          <p:nvPr/>
        </p:nvSpPr>
        <p:spPr>
          <a:xfrm>
            <a:off x="5233877" y="4332053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80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コンフリクト（衝突）とは</a:t>
            </a:r>
            <a:endParaRPr kumimoji="1" lang="ja-JP" altLang="en-US" dirty="0"/>
          </a:p>
        </p:txBody>
      </p:sp>
      <p:pic>
        <p:nvPicPr>
          <p:cNvPr id="4" name="Picture 2" descr="F:\ゲーム制作\2016年春季PG勉強会\スライド素材\春季ゲームプログラマ勉強会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79996"/>
            <a:ext cx="2376264" cy="972740"/>
          </a:xfrm>
          <a:prstGeom prst="rect">
            <a:avLst/>
          </a:prstGeom>
          <a:noFill/>
        </p:spPr>
      </p:pic>
      <p:sp>
        <p:nvSpPr>
          <p:cNvPr id="15" name="コンテンツ プレースホルダ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525963"/>
          </a:xfrm>
        </p:spPr>
        <p:txBody>
          <a:bodyPr>
            <a:normAutofit/>
          </a:bodyPr>
          <a:lstStyle/>
          <a:p>
            <a:r>
              <a:rPr lang="ja-JP" altLang="en-US" sz="2400" dirty="0" smtClean="0"/>
              <a:t>ちょうど同じ箇所を、ちょうど同じタイミングで、</a:t>
            </a:r>
            <a:endParaRPr lang="en-US" altLang="ja-JP" sz="2400" dirty="0" smtClean="0"/>
          </a:p>
          <a:p>
            <a:pPr>
              <a:buNone/>
            </a:pPr>
            <a:r>
              <a:rPr lang="ja-JP" altLang="en-US" sz="2400" dirty="0" smtClean="0"/>
              <a:t>　 ふたりが同時に編集してしまうと、</a:t>
            </a:r>
            <a:endParaRPr lang="en-US" altLang="ja-JP" sz="2400" dirty="0" smtClean="0"/>
          </a:p>
          <a:p>
            <a:pPr>
              <a:buNone/>
            </a:pPr>
            <a:r>
              <a:rPr lang="ja-JP" altLang="en-US" sz="2400" dirty="0" smtClean="0"/>
              <a:t>　「どちらを採用すれば良いのか」がわからない！</a:t>
            </a:r>
            <a:endParaRPr lang="en-US" altLang="ja-JP" sz="2400" dirty="0" smtClean="0"/>
          </a:p>
          <a:p>
            <a:pPr>
              <a:buNone/>
            </a:pPr>
            <a:endParaRPr lang="en-US" altLang="ja-JP" sz="2400" dirty="0" smtClean="0"/>
          </a:p>
          <a:p>
            <a:r>
              <a:rPr lang="ja-JP" altLang="en-US" sz="2400" dirty="0" smtClean="0"/>
              <a:t>最悪のケースでは、どちらかの作業が水の泡に！</a:t>
            </a:r>
            <a:endParaRPr lang="en-US" altLang="ja-JP" sz="2400" dirty="0" smtClean="0"/>
          </a:p>
          <a:p>
            <a:r>
              <a:rPr lang="ja-JP" altLang="en-US" sz="2400" dirty="0" smtClean="0"/>
              <a:t>芽生える憎悪！広がる亀裂！チーム解散の危機！</a:t>
            </a:r>
            <a:endParaRPr lang="en-US" altLang="ja-JP" sz="2400" dirty="0" smtClean="0"/>
          </a:p>
        </p:txBody>
      </p:sp>
      <p:pic>
        <p:nvPicPr>
          <p:cNvPr id="10242" name="Picture 2" descr="F:\ゲーム制作\2016年春季PG勉強会\スライド素材\00107a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9872" y="4653136"/>
            <a:ext cx="2221704" cy="16626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コンフリクトを避けるには</a:t>
            </a:r>
            <a:endParaRPr kumimoji="1" lang="ja-JP" altLang="en-US" dirty="0"/>
          </a:p>
        </p:txBody>
      </p:sp>
      <p:pic>
        <p:nvPicPr>
          <p:cNvPr id="4" name="Picture 2" descr="F:\ゲーム制作\2016年春季PG勉強会\スライド素材\春季ゲームプログラマ勉強会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79996"/>
            <a:ext cx="2376264" cy="972740"/>
          </a:xfrm>
          <a:prstGeom prst="rect">
            <a:avLst/>
          </a:prstGeom>
          <a:noFill/>
        </p:spPr>
      </p:pic>
      <p:sp>
        <p:nvSpPr>
          <p:cNvPr id="15" name="コンテンツ プレースホルダ 2"/>
          <p:cNvSpPr>
            <a:spLocks noGrp="1"/>
          </p:cNvSpPr>
          <p:nvPr>
            <p:ph idx="1"/>
          </p:nvPr>
        </p:nvSpPr>
        <p:spPr>
          <a:xfrm>
            <a:off x="323528" y="1556792"/>
            <a:ext cx="8686800" cy="4525963"/>
          </a:xfrm>
        </p:spPr>
        <p:txBody>
          <a:bodyPr>
            <a:normAutofit/>
          </a:bodyPr>
          <a:lstStyle/>
          <a:p>
            <a:r>
              <a:rPr lang="ja-JP" altLang="en-US" sz="2800" dirty="0" smtClean="0"/>
              <a:t>未来は</a:t>
            </a:r>
            <a:r>
              <a:rPr lang="en-US" altLang="ja-JP" sz="2800" dirty="0" smtClean="0"/>
              <a:t>…</a:t>
            </a:r>
            <a:r>
              <a:rPr lang="ja-JP" altLang="en-US" sz="2800" dirty="0" smtClean="0"/>
              <a:t>変えられるんだ！（シュルク）</a:t>
            </a:r>
            <a:endParaRPr lang="en-US" altLang="ja-JP" sz="2800" dirty="0" smtClean="0"/>
          </a:p>
          <a:p>
            <a:pPr lvl="1"/>
            <a:r>
              <a:rPr lang="ja-JP" altLang="en-US" sz="2400" dirty="0" smtClean="0"/>
              <a:t>声を掛け合おう（対面時、</a:t>
            </a:r>
            <a:r>
              <a:rPr lang="en-US" altLang="ja-JP" sz="2400" dirty="0" smtClean="0"/>
              <a:t>Skype</a:t>
            </a:r>
            <a:r>
              <a:rPr lang="ja-JP" altLang="en-US" sz="2400" dirty="0" smtClean="0"/>
              <a:t>通話時）</a:t>
            </a:r>
            <a:endParaRPr lang="en-US" altLang="ja-JP" sz="2400" dirty="0" smtClean="0"/>
          </a:p>
          <a:p>
            <a:pPr lvl="1"/>
            <a:r>
              <a:rPr lang="ja-JP" altLang="en-US" sz="2400" dirty="0" smtClean="0"/>
              <a:t>一声</a:t>
            </a:r>
            <a:r>
              <a:rPr lang="en-US" altLang="ja-JP" sz="2400" dirty="0" smtClean="0"/>
              <a:t>LINE</a:t>
            </a:r>
            <a:r>
              <a:rPr lang="ja-JP" altLang="en-US" sz="2400" dirty="0" smtClean="0"/>
              <a:t>してからソースを弄ろう</a:t>
            </a:r>
            <a:endParaRPr lang="en-US" altLang="ja-JP" sz="2400" dirty="0" smtClean="0"/>
          </a:p>
        </p:txBody>
      </p:sp>
      <p:pic>
        <p:nvPicPr>
          <p:cNvPr id="17" name="Picture 2" descr="F:\ゲーム制作\2016年春季PG勉強会\スライド素材\blank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1800" y="3429000"/>
            <a:ext cx="927100" cy="1401762"/>
          </a:xfrm>
          <a:prstGeom prst="rect">
            <a:avLst/>
          </a:prstGeom>
          <a:noFill/>
        </p:spPr>
      </p:pic>
      <p:pic>
        <p:nvPicPr>
          <p:cNvPr id="19" name="Picture 3" descr="F:\ゲーム制作\2016年春季PG勉強会\スライド素材\blank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83968" y="5013176"/>
            <a:ext cx="927100" cy="1401762"/>
          </a:xfrm>
          <a:prstGeom prst="rect">
            <a:avLst/>
          </a:prstGeom>
          <a:noFill/>
        </p:spPr>
      </p:pic>
      <p:pic>
        <p:nvPicPr>
          <p:cNvPr id="21" name="Picture 4" descr="F:\ゲーム制作\2016年春季PG勉強会\スライド素材\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611560" y="3212976"/>
            <a:ext cx="1666156" cy="1666156"/>
          </a:xfrm>
          <a:prstGeom prst="rect">
            <a:avLst/>
          </a:prstGeom>
          <a:noFill/>
        </p:spPr>
      </p:pic>
      <p:pic>
        <p:nvPicPr>
          <p:cNvPr id="23" name="Picture 4" descr="F:\ゲーム制作\2016年春季PG勉強会\スライド素材\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611560" y="5013176"/>
            <a:ext cx="1666156" cy="1666156"/>
          </a:xfrm>
          <a:prstGeom prst="rect">
            <a:avLst/>
          </a:prstGeom>
          <a:noFill/>
        </p:spPr>
      </p:pic>
      <p:sp>
        <p:nvSpPr>
          <p:cNvPr id="24" name="右矢印 23"/>
          <p:cNvSpPr/>
          <p:nvPr/>
        </p:nvSpPr>
        <p:spPr>
          <a:xfrm rot="3026488">
            <a:off x="3764754" y="4172083"/>
            <a:ext cx="1013092" cy="437851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右矢印 24"/>
          <p:cNvSpPr/>
          <p:nvPr/>
        </p:nvSpPr>
        <p:spPr>
          <a:xfrm>
            <a:off x="5508104" y="5517232"/>
            <a:ext cx="1075614" cy="443864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843808" y="3645024"/>
            <a:ext cx="792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50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100</a:t>
            </a:r>
            <a:endParaRPr kumimoji="1" lang="ja-JP" altLang="en-US" dirty="0"/>
          </a:p>
        </p:txBody>
      </p:sp>
      <p:sp>
        <p:nvSpPr>
          <p:cNvPr id="27" name="円形吹き出し 26"/>
          <p:cNvSpPr/>
          <p:nvPr/>
        </p:nvSpPr>
        <p:spPr>
          <a:xfrm>
            <a:off x="899592" y="2924944"/>
            <a:ext cx="1944216" cy="57606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作業するぜ</a:t>
            </a:r>
            <a:endParaRPr kumimoji="1" lang="ja-JP" altLang="en-US" dirty="0"/>
          </a:p>
        </p:txBody>
      </p:sp>
      <p:sp>
        <p:nvSpPr>
          <p:cNvPr id="28" name="円形吹き出し 27"/>
          <p:cNvSpPr/>
          <p:nvPr/>
        </p:nvSpPr>
        <p:spPr>
          <a:xfrm>
            <a:off x="827584" y="4725144"/>
            <a:ext cx="1944216" cy="57606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わかった！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355976" y="5157192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100</a:t>
            </a:r>
            <a:endParaRPr kumimoji="1" lang="ja-JP" altLang="en-US" dirty="0"/>
          </a:p>
        </p:txBody>
      </p:sp>
      <p:sp>
        <p:nvSpPr>
          <p:cNvPr id="30" name="左右矢印 29"/>
          <p:cNvSpPr/>
          <p:nvPr/>
        </p:nvSpPr>
        <p:spPr>
          <a:xfrm>
            <a:off x="2411760" y="5517232"/>
            <a:ext cx="1512168" cy="5760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501020" y="561511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別の作業中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コンフリクトを避けるには</a:t>
            </a:r>
            <a:endParaRPr kumimoji="1" lang="ja-JP" altLang="en-US" dirty="0"/>
          </a:p>
        </p:txBody>
      </p:sp>
      <p:pic>
        <p:nvPicPr>
          <p:cNvPr id="4" name="Picture 2" descr="F:\ゲーム制作\2016年春季PG勉強会\スライド素材\春季ゲームプログラマ勉強会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79996"/>
            <a:ext cx="2376264" cy="972740"/>
          </a:xfrm>
          <a:prstGeom prst="rect">
            <a:avLst/>
          </a:prstGeom>
          <a:noFill/>
        </p:spPr>
      </p:pic>
      <p:sp>
        <p:nvSpPr>
          <p:cNvPr id="15" name="コンテンツ プレースホルダ 2"/>
          <p:cNvSpPr>
            <a:spLocks noGrp="1"/>
          </p:cNvSpPr>
          <p:nvPr>
            <p:ph idx="1"/>
          </p:nvPr>
        </p:nvSpPr>
        <p:spPr>
          <a:xfrm>
            <a:off x="323528" y="1556792"/>
            <a:ext cx="8686800" cy="4525963"/>
          </a:xfrm>
        </p:spPr>
        <p:txBody>
          <a:bodyPr>
            <a:normAutofit/>
          </a:bodyPr>
          <a:lstStyle/>
          <a:p>
            <a:r>
              <a:rPr lang="ja-JP" altLang="en-US" sz="2800" dirty="0" smtClean="0"/>
              <a:t>運命を変える！（クロム）</a:t>
            </a:r>
            <a:endParaRPr lang="en-US" altLang="ja-JP" sz="2800" dirty="0" smtClean="0"/>
          </a:p>
          <a:p>
            <a:pPr lvl="1"/>
            <a:r>
              <a:rPr lang="ja-JP" altLang="en-US" sz="2400" dirty="0" smtClean="0"/>
              <a:t>フォルダを作業者ごとに分ける</a:t>
            </a:r>
            <a:endParaRPr lang="en-US" altLang="ja-JP" sz="2400" dirty="0" smtClean="0"/>
          </a:p>
          <a:p>
            <a:pPr lvl="1"/>
            <a:r>
              <a:rPr lang="ja-JP" altLang="en-US" sz="2400" dirty="0" smtClean="0"/>
              <a:t>他の人のフォルダの中身は触らない</a:t>
            </a:r>
            <a:endParaRPr lang="en-US" altLang="ja-JP" sz="2400" dirty="0" smtClean="0"/>
          </a:p>
        </p:txBody>
      </p:sp>
      <p:pic>
        <p:nvPicPr>
          <p:cNvPr id="21" name="Picture 4" descr="F:\ゲーム制作\2016年春季PG勉強会\スライド素材\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611560" y="3212976"/>
            <a:ext cx="1666156" cy="1666156"/>
          </a:xfrm>
          <a:prstGeom prst="rect">
            <a:avLst/>
          </a:prstGeom>
          <a:noFill/>
        </p:spPr>
      </p:pic>
      <p:pic>
        <p:nvPicPr>
          <p:cNvPr id="23" name="Picture 4" descr="F:\ゲーム制作\2016年春季PG勉強会\スライド素材\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611560" y="5013176"/>
            <a:ext cx="1666156" cy="1666156"/>
          </a:xfrm>
          <a:prstGeom prst="rect">
            <a:avLst/>
          </a:prstGeom>
          <a:noFill/>
        </p:spPr>
      </p:pic>
      <p:pic>
        <p:nvPicPr>
          <p:cNvPr id="11266" name="Picture 2" descr="F:\ゲーム制作\2016年春季PG勉強会\スライド素材\fold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27784" y="3645024"/>
            <a:ext cx="558800" cy="889000"/>
          </a:xfrm>
          <a:prstGeom prst="rect">
            <a:avLst/>
          </a:prstGeom>
          <a:noFill/>
        </p:spPr>
      </p:pic>
      <p:sp>
        <p:nvSpPr>
          <p:cNvPr id="18" name="正方形/長方形 17"/>
          <p:cNvSpPr/>
          <p:nvPr/>
        </p:nvSpPr>
        <p:spPr>
          <a:xfrm>
            <a:off x="2267744" y="4293096"/>
            <a:ext cx="122413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知主用</a:t>
            </a:r>
            <a:endParaRPr kumimoji="1" lang="ja-JP" altLang="en-US" dirty="0"/>
          </a:p>
        </p:txBody>
      </p:sp>
      <p:pic>
        <p:nvPicPr>
          <p:cNvPr id="20" name="Picture 2" descr="F:\ゲーム制作\2016年春季PG勉強会\スライド素材\fold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27784" y="5229200"/>
            <a:ext cx="558800" cy="889000"/>
          </a:xfrm>
          <a:prstGeom prst="rect">
            <a:avLst/>
          </a:prstGeom>
          <a:noFill/>
        </p:spPr>
      </p:pic>
      <p:sp>
        <p:nvSpPr>
          <p:cNvPr id="22" name="正方形/長方形 21"/>
          <p:cNvSpPr/>
          <p:nvPr/>
        </p:nvSpPr>
        <p:spPr>
          <a:xfrm>
            <a:off x="2267744" y="5877272"/>
            <a:ext cx="122413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シャオ用</a:t>
            </a:r>
            <a:endParaRPr kumimoji="1" lang="ja-JP" altLang="en-US" dirty="0"/>
          </a:p>
        </p:txBody>
      </p:sp>
      <p:sp>
        <p:nvSpPr>
          <p:cNvPr id="32" name="右矢印 31"/>
          <p:cNvSpPr/>
          <p:nvPr/>
        </p:nvSpPr>
        <p:spPr>
          <a:xfrm>
            <a:off x="3707904" y="4149080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右矢印 32"/>
          <p:cNvSpPr/>
          <p:nvPr/>
        </p:nvSpPr>
        <p:spPr>
          <a:xfrm>
            <a:off x="3707904" y="5733256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267" name="Picture 3" descr="F:\ゲーム制作\2016年春季PG勉強会\スライド素材\blank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88024" y="3645024"/>
            <a:ext cx="593726" cy="897706"/>
          </a:xfrm>
          <a:prstGeom prst="rect">
            <a:avLst/>
          </a:prstGeom>
          <a:noFill/>
        </p:spPr>
      </p:pic>
      <p:pic>
        <p:nvPicPr>
          <p:cNvPr id="11268" name="Picture 4" descr="F:\ゲーム制作\2016年春季PG勉強会\スライド素材\blank2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88024" y="5229200"/>
            <a:ext cx="593726" cy="897706"/>
          </a:xfrm>
          <a:prstGeom prst="rect">
            <a:avLst/>
          </a:prstGeom>
          <a:noFill/>
        </p:spPr>
      </p:pic>
      <p:sp>
        <p:nvSpPr>
          <p:cNvPr id="34" name="正方形/長方形 33"/>
          <p:cNvSpPr/>
          <p:nvPr/>
        </p:nvSpPr>
        <p:spPr>
          <a:xfrm>
            <a:off x="4499992" y="4293096"/>
            <a:ext cx="122413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知主用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/>
        </p:nvSpPr>
        <p:spPr>
          <a:xfrm>
            <a:off x="4499992" y="5877272"/>
            <a:ext cx="122413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シャオ用</a:t>
            </a:r>
            <a:endParaRPr kumimoji="1" lang="ja-JP" altLang="en-US" dirty="0"/>
          </a:p>
        </p:txBody>
      </p:sp>
      <p:pic>
        <p:nvPicPr>
          <p:cNvPr id="38" name="Picture 2" descr="F:\ゲーム制作\2016年春季PG勉強会\スライド素材\fold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52320" y="3573016"/>
            <a:ext cx="558800" cy="889000"/>
          </a:xfrm>
          <a:prstGeom prst="rect">
            <a:avLst/>
          </a:prstGeom>
          <a:noFill/>
        </p:spPr>
      </p:pic>
      <p:sp>
        <p:nvSpPr>
          <p:cNvPr id="39" name="正方形/長方形 38"/>
          <p:cNvSpPr/>
          <p:nvPr/>
        </p:nvSpPr>
        <p:spPr>
          <a:xfrm>
            <a:off x="7092280" y="4221088"/>
            <a:ext cx="122413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知主用</a:t>
            </a:r>
            <a:endParaRPr kumimoji="1" lang="ja-JP" altLang="en-US" dirty="0"/>
          </a:p>
        </p:txBody>
      </p:sp>
      <p:pic>
        <p:nvPicPr>
          <p:cNvPr id="40" name="Picture 2" descr="F:\ゲーム制作\2016年春季PG勉強会\スライド素材\fold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40352" y="3933056"/>
            <a:ext cx="558800" cy="889000"/>
          </a:xfrm>
          <a:prstGeom prst="rect">
            <a:avLst/>
          </a:prstGeom>
          <a:noFill/>
        </p:spPr>
      </p:pic>
      <p:sp>
        <p:nvSpPr>
          <p:cNvPr id="41" name="正方形/長方形 40"/>
          <p:cNvSpPr/>
          <p:nvPr/>
        </p:nvSpPr>
        <p:spPr>
          <a:xfrm>
            <a:off x="7380312" y="4581128"/>
            <a:ext cx="122413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シャオ用</a:t>
            </a:r>
            <a:endParaRPr kumimoji="1" lang="ja-JP" altLang="en-US" dirty="0"/>
          </a:p>
        </p:txBody>
      </p:sp>
      <p:pic>
        <p:nvPicPr>
          <p:cNvPr id="42" name="Picture 2" descr="F:\ゲーム制作\2016年春季PG勉強会\スライド素材\fold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52320" y="5085184"/>
            <a:ext cx="558800" cy="889000"/>
          </a:xfrm>
          <a:prstGeom prst="rect">
            <a:avLst/>
          </a:prstGeom>
          <a:noFill/>
        </p:spPr>
      </p:pic>
      <p:sp>
        <p:nvSpPr>
          <p:cNvPr id="43" name="正方形/長方形 42"/>
          <p:cNvSpPr/>
          <p:nvPr/>
        </p:nvSpPr>
        <p:spPr>
          <a:xfrm>
            <a:off x="7092280" y="5733256"/>
            <a:ext cx="122413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知主用</a:t>
            </a:r>
            <a:endParaRPr kumimoji="1" lang="ja-JP" altLang="en-US" dirty="0"/>
          </a:p>
        </p:txBody>
      </p:sp>
      <p:pic>
        <p:nvPicPr>
          <p:cNvPr id="44" name="Picture 2" descr="F:\ゲーム制作\2016年春季PG勉強会\スライド素材\fold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40352" y="5445224"/>
            <a:ext cx="558800" cy="889000"/>
          </a:xfrm>
          <a:prstGeom prst="rect">
            <a:avLst/>
          </a:prstGeom>
          <a:noFill/>
        </p:spPr>
      </p:pic>
      <p:sp>
        <p:nvSpPr>
          <p:cNvPr id="45" name="正方形/長方形 44"/>
          <p:cNvSpPr/>
          <p:nvPr/>
        </p:nvSpPr>
        <p:spPr>
          <a:xfrm>
            <a:off x="7380312" y="6093296"/>
            <a:ext cx="122413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シャオ用</a:t>
            </a:r>
            <a:endParaRPr kumimoji="1" lang="ja-JP" altLang="en-US" dirty="0"/>
          </a:p>
        </p:txBody>
      </p:sp>
      <p:sp>
        <p:nvSpPr>
          <p:cNvPr id="46" name="右矢印 45"/>
          <p:cNvSpPr/>
          <p:nvPr/>
        </p:nvSpPr>
        <p:spPr>
          <a:xfrm rot="2788153">
            <a:off x="5811840" y="5081855"/>
            <a:ext cx="136815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右矢印 46"/>
          <p:cNvSpPr/>
          <p:nvPr/>
        </p:nvSpPr>
        <p:spPr>
          <a:xfrm rot="18872920">
            <a:off x="5817909" y="5004159"/>
            <a:ext cx="136815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5940152" y="4941168"/>
            <a:ext cx="100540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32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共有</a:t>
            </a:r>
            <a:endParaRPr lang="ja-JP" altLang="en-US" sz="32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 smtClean="0"/>
              <a:t>今回使うバージョン管理ソフトは？</a:t>
            </a:r>
            <a:endParaRPr kumimoji="1" lang="ja-JP" altLang="en-US" sz="28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GitHub</a:t>
            </a:r>
            <a:r>
              <a:rPr kumimoji="1" lang="ja-JP" altLang="en-US" dirty="0" smtClean="0"/>
              <a:t>（ぎっとはぶ）</a:t>
            </a:r>
            <a:endParaRPr kumimoji="1" lang="en-US" altLang="ja-JP" dirty="0" smtClean="0"/>
          </a:p>
          <a:p>
            <a:pPr>
              <a:buNone/>
            </a:pPr>
            <a:r>
              <a:rPr lang="ja-JP" altLang="en-US" dirty="0" smtClean="0"/>
              <a:t>特徴：分散管理型であること。</a:t>
            </a: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</p:txBody>
      </p:sp>
      <p:pic>
        <p:nvPicPr>
          <p:cNvPr id="4" name="Picture 2" descr="F:\ゲーム制作\2016年春季PG勉強会\スライド素材\春季ゲームプログラマ勉強会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79996"/>
            <a:ext cx="2376264" cy="972740"/>
          </a:xfrm>
          <a:prstGeom prst="rect">
            <a:avLst/>
          </a:prstGeom>
          <a:noFill/>
        </p:spPr>
      </p:pic>
      <p:pic>
        <p:nvPicPr>
          <p:cNvPr id="1026" name="Picture 2" descr="F:\ゲーム制作\2016年春季PG勉強会\スライド素材\fold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4437112"/>
            <a:ext cx="558800" cy="889000"/>
          </a:xfrm>
          <a:prstGeom prst="rect">
            <a:avLst/>
          </a:prstGeom>
          <a:noFill/>
        </p:spPr>
      </p:pic>
      <p:cxnSp>
        <p:nvCxnSpPr>
          <p:cNvPr id="7" name="直線コネクタ 6"/>
          <p:cNvCxnSpPr/>
          <p:nvPr/>
        </p:nvCxnSpPr>
        <p:spPr>
          <a:xfrm>
            <a:off x="4499992" y="2780928"/>
            <a:ext cx="0" cy="388843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395536" y="2780928"/>
            <a:ext cx="388843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オンラインストレージ（</a:t>
            </a:r>
            <a:r>
              <a:rPr lang="en-US" altLang="ja-JP" sz="1600" dirty="0" err="1" smtClean="0"/>
              <a:t>Dropbox</a:t>
            </a:r>
            <a:r>
              <a:rPr lang="ja-JP" altLang="en-US" sz="1600" dirty="0" smtClean="0"/>
              <a:t>）や</a:t>
            </a:r>
            <a:endParaRPr lang="en-US" altLang="ja-JP" sz="1600" dirty="0" smtClean="0"/>
          </a:p>
          <a:p>
            <a:pPr algn="ctr"/>
            <a:r>
              <a:rPr lang="en-US" altLang="ja-JP" sz="1600" dirty="0" smtClean="0"/>
              <a:t>Subversion</a:t>
            </a:r>
            <a:r>
              <a:rPr lang="ja-JP" altLang="en-US" sz="1600" dirty="0" smtClean="0"/>
              <a:t>等のバージョン管理</a:t>
            </a:r>
            <a:r>
              <a:rPr lang="ja-JP" altLang="en-US" sz="1600" dirty="0" smtClean="0"/>
              <a:t>ソフト</a:t>
            </a:r>
            <a:endParaRPr lang="ja-JP" altLang="en-US" sz="1600" dirty="0" smtClean="0"/>
          </a:p>
        </p:txBody>
      </p:sp>
      <p:sp>
        <p:nvSpPr>
          <p:cNvPr id="10" name="正方形/長方形 9"/>
          <p:cNvSpPr/>
          <p:nvPr/>
        </p:nvSpPr>
        <p:spPr>
          <a:xfrm>
            <a:off x="4716016" y="2780928"/>
            <a:ext cx="388843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err="1" smtClean="0"/>
              <a:t>GitHub</a:t>
            </a:r>
            <a:endParaRPr lang="ja-JP" altLang="en-US" sz="3600" dirty="0" smtClean="0"/>
          </a:p>
        </p:txBody>
      </p:sp>
      <p:pic>
        <p:nvPicPr>
          <p:cNvPr id="1027" name="Picture 3" descr="F:\ゲーム制作\2016年春季PG勉強会\スライド素材\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3645024"/>
            <a:ext cx="704231" cy="704231"/>
          </a:xfrm>
          <a:prstGeom prst="rect">
            <a:avLst/>
          </a:prstGeom>
          <a:noFill/>
        </p:spPr>
      </p:pic>
      <p:pic>
        <p:nvPicPr>
          <p:cNvPr id="12" name="Picture 3" descr="F:\ゲーム制作\2016年春季PG勉強会\スライド素材\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1680" y="5949280"/>
            <a:ext cx="704231" cy="704231"/>
          </a:xfrm>
          <a:prstGeom prst="rect">
            <a:avLst/>
          </a:prstGeom>
          <a:noFill/>
        </p:spPr>
      </p:pic>
      <p:pic>
        <p:nvPicPr>
          <p:cNvPr id="13" name="Picture 3" descr="F:\ゲーム制作\2016年春季PG勉強会\スライド素材\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5816" y="3645024"/>
            <a:ext cx="704231" cy="704231"/>
          </a:xfrm>
          <a:prstGeom prst="rect">
            <a:avLst/>
          </a:prstGeom>
          <a:noFill/>
        </p:spPr>
      </p:pic>
      <p:pic>
        <p:nvPicPr>
          <p:cNvPr id="14" name="Picture 3" descr="F:\ゲーム制作\2016年春季PG勉強会\スライド素材\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5157192"/>
            <a:ext cx="704231" cy="704231"/>
          </a:xfrm>
          <a:prstGeom prst="rect">
            <a:avLst/>
          </a:prstGeom>
          <a:noFill/>
        </p:spPr>
      </p:pic>
      <p:pic>
        <p:nvPicPr>
          <p:cNvPr id="1028" name="Picture 4" descr="F:\ゲーム制作\2016年春季PG勉強会\スライド素材\6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59832" y="5373216"/>
            <a:ext cx="648072" cy="648072"/>
          </a:xfrm>
          <a:prstGeom prst="rect">
            <a:avLst/>
          </a:prstGeom>
          <a:noFill/>
        </p:spPr>
      </p:pic>
      <p:cxnSp>
        <p:nvCxnSpPr>
          <p:cNvPr id="19" name="直線矢印コネクタ 18"/>
          <p:cNvCxnSpPr/>
          <p:nvPr/>
        </p:nvCxnSpPr>
        <p:spPr>
          <a:xfrm>
            <a:off x="1187624" y="4221088"/>
            <a:ext cx="432048" cy="2880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H="1" flipV="1">
            <a:off x="1043608" y="4365104"/>
            <a:ext cx="432048" cy="2880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>
            <a:off x="2555776" y="5229200"/>
            <a:ext cx="432048" cy="2880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flipH="1" flipV="1">
            <a:off x="2411760" y="5373216"/>
            <a:ext cx="432048" cy="2880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flipV="1">
            <a:off x="971600" y="4941168"/>
            <a:ext cx="504056" cy="36004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H="1">
            <a:off x="1043608" y="5085184"/>
            <a:ext cx="504056" cy="36004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flipV="1">
            <a:off x="2483768" y="4149080"/>
            <a:ext cx="504056" cy="36004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 flipH="1">
            <a:off x="2555776" y="4293096"/>
            <a:ext cx="504056" cy="36004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 flipV="1">
            <a:off x="2051720" y="5301208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>
            <a:off x="2267744" y="5373216"/>
            <a:ext cx="0" cy="5040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2" descr="F:\ゲーム制作\2016年春季PG勉強会\スライド素材\fold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00" y="4509120"/>
            <a:ext cx="558800" cy="889000"/>
          </a:xfrm>
          <a:prstGeom prst="rect">
            <a:avLst/>
          </a:prstGeom>
          <a:noFill/>
        </p:spPr>
      </p:pic>
      <p:pic>
        <p:nvPicPr>
          <p:cNvPr id="43" name="Picture 3" descr="F:\ゲーム制作\2016年春季PG勉強会\スライド素材\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3717032"/>
            <a:ext cx="704231" cy="704231"/>
          </a:xfrm>
          <a:prstGeom prst="rect">
            <a:avLst/>
          </a:prstGeom>
          <a:noFill/>
        </p:spPr>
      </p:pic>
      <p:pic>
        <p:nvPicPr>
          <p:cNvPr id="44" name="Picture 3" descr="F:\ゲーム制作\2016年春季PG勉強会\スライド素材\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2160" y="5949280"/>
            <a:ext cx="704231" cy="704231"/>
          </a:xfrm>
          <a:prstGeom prst="rect">
            <a:avLst/>
          </a:prstGeom>
          <a:noFill/>
        </p:spPr>
      </p:pic>
      <p:pic>
        <p:nvPicPr>
          <p:cNvPr id="45" name="Picture 3" descr="F:\ゲーム制作\2016年春季PG勉強会\スライド素材\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68344" y="3717032"/>
            <a:ext cx="704231" cy="704231"/>
          </a:xfrm>
          <a:prstGeom prst="rect">
            <a:avLst/>
          </a:prstGeom>
          <a:noFill/>
        </p:spPr>
      </p:pic>
      <p:pic>
        <p:nvPicPr>
          <p:cNvPr id="46" name="Picture 3" descr="F:\ゲーム制作\2016年春季PG勉強会\スライド素材\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5301208"/>
            <a:ext cx="704231" cy="704231"/>
          </a:xfrm>
          <a:prstGeom prst="rect">
            <a:avLst/>
          </a:prstGeom>
          <a:noFill/>
        </p:spPr>
      </p:pic>
      <p:pic>
        <p:nvPicPr>
          <p:cNvPr id="47" name="Picture 4" descr="F:\ゲーム制作\2016年春季PG勉強会\スライド素材\6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84368" y="5589240"/>
            <a:ext cx="648072" cy="648072"/>
          </a:xfrm>
          <a:prstGeom prst="rect">
            <a:avLst/>
          </a:prstGeom>
          <a:noFill/>
        </p:spPr>
      </p:pic>
      <p:cxnSp>
        <p:nvCxnSpPr>
          <p:cNvPr id="48" name="直線矢印コネクタ 47"/>
          <p:cNvCxnSpPr/>
          <p:nvPr/>
        </p:nvCxnSpPr>
        <p:spPr>
          <a:xfrm>
            <a:off x="5724128" y="4293096"/>
            <a:ext cx="432048" cy="2880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 flipH="1" flipV="1">
            <a:off x="5580112" y="4437112"/>
            <a:ext cx="432048" cy="2880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>
            <a:off x="7092280" y="5301208"/>
            <a:ext cx="432048" cy="2880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>
          <a:xfrm flipH="1" flipV="1">
            <a:off x="6948264" y="5445224"/>
            <a:ext cx="432048" cy="2880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/>
          <p:nvPr/>
        </p:nvCxnSpPr>
        <p:spPr>
          <a:xfrm flipV="1">
            <a:off x="5508104" y="5013176"/>
            <a:ext cx="504056" cy="36004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 flipH="1">
            <a:off x="5580112" y="5157192"/>
            <a:ext cx="504056" cy="36004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/>
          <p:nvPr/>
        </p:nvCxnSpPr>
        <p:spPr>
          <a:xfrm flipV="1">
            <a:off x="7020272" y="4221088"/>
            <a:ext cx="504056" cy="36004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>
          <a:xfrm flipH="1">
            <a:off x="7092280" y="4365104"/>
            <a:ext cx="504056" cy="36004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 flipV="1">
            <a:off x="6588224" y="5373216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>
            <a:off x="6804248" y="5445224"/>
            <a:ext cx="0" cy="5040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2" descr="F:\ゲーム制作\2016年春季PG勉強会\スライド素材\folde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92080" y="4077072"/>
            <a:ext cx="216024" cy="343675"/>
          </a:xfrm>
          <a:prstGeom prst="rect">
            <a:avLst/>
          </a:prstGeom>
          <a:noFill/>
        </p:spPr>
      </p:pic>
      <p:pic>
        <p:nvPicPr>
          <p:cNvPr id="59" name="Picture 2" descr="F:\ゲーム制作\2016年春季PG勉強会\スライド素材\folde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92080" y="5445224"/>
            <a:ext cx="216024" cy="343675"/>
          </a:xfrm>
          <a:prstGeom prst="rect">
            <a:avLst/>
          </a:prstGeom>
          <a:noFill/>
        </p:spPr>
      </p:pic>
      <p:pic>
        <p:nvPicPr>
          <p:cNvPr id="60" name="Picture 2" descr="F:\ゲーム制作\2016年春季PG勉強会\スライド素材\folde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96336" y="4005064"/>
            <a:ext cx="216024" cy="343675"/>
          </a:xfrm>
          <a:prstGeom prst="rect">
            <a:avLst/>
          </a:prstGeom>
          <a:noFill/>
        </p:spPr>
      </p:pic>
      <p:pic>
        <p:nvPicPr>
          <p:cNvPr id="61" name="Picture 2" descr="F:\ゲーム制作\2016年春季PG勉強会\スライド素材\folde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96336" y="5661248"/>
            <a:ext cx="216024" cy="343675"/>
          </a:xfrm>
          <a:prstGeom prst="rect">
            <a:avLst/>
          </a:prstGeom>
          <a:noFill/>
        </p:spPr>
      </p:pic>
      <p:pic>
        <p:nvPicPr>
          <p:cNvPr id="62" name="Picture 2" descr="F:\ゲーム制作\2016年春季PG勉強会\スライド素材\folde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60232" y="6021288"/>
            <a:ext cx="216024" cy="343675"/>
          </a:xfrm>
          <a:prstGeom prst="rect">
            <a:avLst/>
          </a:prstGeom>
          <a:noFill/>
        </p:spPr>
      </p:pic>
      <p:sp>
        <p:nvSpPr>
          <p:cNvPr id="63" name="テキスト ボックス 62"/>
          <p:cNvSpPr txBox="1"/>
          <p:nvPr/>
        </p:nvSpPr>
        <p:spPr>
          <a:xfrm>
            <a:off x="1691680" y="414908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メイン</a:t>
            </a:r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6228184" y="414908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メイン</a:t>
            </a:r>
            <a:endParaRPr kumimoji="1" lang="ja-JP" altLang="en-US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7308304" y="3717032"/>
            <a:ext cx="7200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ローカル</a:t>
            </a:r>
            <a:endParaRPr kumimoji="1" lang="ja-JP" altLang="en-US" sz="1050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5076056" y="5733256"/>
            <a:ext cx="7200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ローカル</a:t>
            </a:r>
            <a:endParaRPr kumimoji="1" lang="ja-JP" altLang="en-US" sz="1050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7380312" y="6021288"/>
            <a:ext cx="7200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ローカル</a:t>
            </a:r>
            <a:endParaRPr kumimoji="1" lang="ja-JP" altLang="en-US" sz="1050" dirty="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5004048" y="3933056"/>
            <a:ext cx="7200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ローカル</a:t>
            </a:r>
            <a:endParaRPr kumimoji="1" lang="ja-JP" altLang="en-US" sz="1050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6372200" y="6309320"/>
            <a:ext cx="7200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ローカル</a:t>
            </a:r>
            <a:endParaRPr kumimoji="1" lang="ja-JP" alt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 smtClean="0"/>
              <a:t>用語説明</a:t>
            </a:r>
            <a:endParaRPr kumimoji="1" lang="ja-JP" altLang="en-US" sz="28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メインリポジトリ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GitHub</a:t>
            </a:r>
            <a:r>
              <a:rPr lang="ja-JP" altLang="en-US" dirty="0" smtClean="0"/>
              <a:t>のサーバにある。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全員が参照出来る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r>
              <a:rPr lang="ja-JP" altLang="en-US" dirty="0" smtClean="0"/>
              <a:t>ローカルリポジトリ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皆が編集する個別のリポジトリ。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メインリポジトリからコピーを受け取る。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メインリポジトリに内容を反映する。</a:t>
            </a:r>
            <a:endParaRPr lang="en-US" altLang="ja-JP" dirty="0" smtClean="0"/>
          </a:p>
          <a:p>
            <a:endParaRPr lang="en-US" altLang="ja-JP" dirty="0" smtClean="0"/>
          </a:p>
        </p:txBody>
      </p:sp>
      <p:pic>
        <p:nvPicPr>
          <p:cNvPr id="4" name="Picture 2" descr="F:\ゲーム制作\2016年春季PG勉強会\スライド素材\春季ゲームプログラマ勉強会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79996"/>
            <a:ext cx="2376264" cy="972740"/>
          </a:xfrm>
          <a:prstGeom prst="rect">
            <a:avLst/>
          </a:prstGeom>
          <a:noFill/>
        </p:spPr>
      </p:pic>
      <p:pic>
        <p:nvPicPr>
          <p:cNvPr id="2051" name="Picture 3" descr="F:\ゲーム制作\2016年春季PG勉強会\スライド素材\fold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1844824"/>
            <a:ext cx="558800" cy="889000"/>
          </a:xfrm>
          <a:prstGeom prst="rect">
            <a:avLst/>
          </a:prstGeom>
          <a:noFill/>
        </p:spPr>
      </p:pic>
      <p:pic>
        <p:nvPicPr>
          <p:cNvPr id="8" name="Picture 3" descr="F:\ゲーム制作\2016年春季PG勉強会\スライド素材\fold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52320" y="3717032"/>
            <a:ext cx="360040" cy="572791"/>
          </a:xfrm>
          <a:prstGeom prst="rect">
            <a:avLst/>
          </a:prstGeom>
          <a:noFill/>
        </p:spPr>
      </p:pic>
      <p:sp>
        <p:nvSpPr>
          <p:cNvPr id="9" name="下カーブ矢印 8"/>
          <p:cNvSpPr/>
          <p:nvPr/>
        </p:nvSpPr>
        <p:spPr>
          <a:xfrm rot="2793156">
            <a:off x="6536744" y="2504665"/>
            <a:ext cx="1668804" cy="57606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下カーブ矢印 9"/>
          <p:cNvSpPr/>
          <p:nvPr/>
        </p:nvSpPr>
        <p:spPr>
          <a:xfrm rot="2793156" flipH="1" flipV="1">
            <a:off x="5435296" y="3364516"/>
            <a:ext cx="1866849" cy="60250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 smtClean="0"/>
              <a:t>用語説明</a:t>
            </a:r>
            <a:endParaRPr kumimoji="1" lang="ja-JP" altLang="en-US" sz="28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56792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kumimoji="1" lang="en-US" altLang="ja-JP" sz="1600" dirty="0" smtClean="0"/>
              <a:t>	</a:t>
            </a:r>
            <a:r>
              <a:rPr kumimoji="1" lang="en-US" altLang="ja-JP" sz="1600" dirty="0" smtClean="0"/>
              <a:t>		</a:t>
            </a:r>
            <a:r>
              <a:rPr kumimoji="1" lang="ja-JP" altLang="en-US" sz="1600" dirty="0" smtClean="0"/>
              <a:t>　　</a:t>
            </a:r>
            <a:r>
              <a:rPr lang="ja-JP" altLang="en-US" sz="1600" dirty="0" smtClean="0"/>
              <a:t>ローカルリポジトリに作業コピーの変更内容を展開、反映すること。</a:t>
            </a:r>
            <a:endParaRPr kumimoji="1" lang="en-US" altLang="ja-JP" sz="1600" dirty="0" smtClean="0"/>
          </a:p>
          <a:p>
            <a:pPr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smtClean="0"/>
              <a:t>		</a:t>
            </a:r>
            <a:r>
              <a:rPr lang="ja-JP" altLang="en-US" sz="1600" dirty="0" smtClean="0"/>
              <a:t>　　</a:t>
            </a:r>
            <a:endParaRPr lang="en-US" altLang="ja-JP" sz="1600" dirty="0" smtClean="0"/>
          </a:p>
          <a:p>
            <a:pPr>
              <a:buNone/>
            </a:pPr>
            <a:r>
              <a:rPr kumimoji="1" lang="en-US" altLang="ja-JP" sz="1600" dirty="0" smtClean="0"/>
              <a:t>	</a:t>
            </a:r>
            <a:r>
              <a:rPr kumimoji="1" lang="en-US" altLang="ja-JP" sz="1600" dirty="0" smtClean="0"/>
              <a:t>		</a:t>
            </a:r>
            <a:r>
              <a:rPr kumimoji="1" lang="ja-JP" altLang="en-US" sz="1600" dirty="0" smtClean="0"/>
              <a:t>　　ローカルリポジトリの内容を作業コピーに展開、反映すること。</a:t>
            </a:r>
            <a:endParaRPr kumimoji="1" lang="en-US" altLang="ja-JP" sz="1600" dirty="0" smtClean="0"/>
          </a:p>
          <a:p>
            <a:pPr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smtClean="0"/>
              <a:t>		</a:t>
            </a:r>
            <a:r>
              <a:rPr lang="ja-JP" altLang="en-US" sz="1600" dirty="0" smtClean="0"/>
              <a:t>　</a:t>
            </a:r>
            <a:endParaRPr lang="en-US" altLang="ja-JP" sz="1600" dirty="0" smtClean="0"/>
          </a:p>
          <a:p>
            <a:pPr>
              <a:buNone/>
            </a:pPr>
            <a:r>
              <a:rPr kumimoji="1" lang="en-US" altLang="ja-JP" sz="1600" dirty="0" smtClean="0"/>
              <a:t>			</a:t>
            </a:r>
            <a:r>
              <a:rPr kumimoji="1" lang="ja-JP" altLang="en-US" sz="1600" dirty="0" smtClean="0"/>
              <a:t>　　ローカルリポジトリの内容をメインリポジトリに反映すること。</a:t>
            </a:r>
            <a:endParaRPr kumimoji="1" lang="en-US" altLang="ja-JP" sz="1600" dirty="0" smtClean="0"/>
          </a:p>
          <a:p>
            <a:pPr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smtClean="0"/>
              <a:t>		</a:t>
            </a:r>
          </a:p>
          <a:p>
            <a:pPr>
              <a:buNone/>
            </a:pPr>
            <a:r>
              <a:rPr kumimoji="1" lang="en-US" altLang="ja-JP" sz="1600" dirty="0" smtClean="0"/>
              <a:t>	</a:t>
            </a:r>
            <a:r>
              <a:rPr kumimoji="1" lang="en-US" altLang="ja-JP" sz="1600" dirty="0" smtClean="0"/>
              <a:t>		</a:t>
            </a:r>
            <a:r>
              <a:rPr kumimoji="1" lang="ja-JP" altLang="en-US" sz="1600" dirty="0" smtClean="0"/>
              <a:t>　　メインリポジトリをコピーしローカルリポジトリを作成すること。</a:t>
            </a:r>
            <a:endParaRPr kumimoji="1" lang="en-US" altLang="ja-JP" sz="1600" dirty="0" smtClean="0"/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r>
              <a:rPr kumimoji="1" lang="en-US" altLang="ja-JP" sz="1600" dirty="0" smtClean="0"/>
              <a:t>			</a:t>
            </a:r>
            <a:r>
              <a:rPr kumimoji="1" lang="ja-JP" altLang="en-US" sz="1600" dirty="0" smtClean="0"/>
              <a:t>　</a:t>
            </a:r>
            <a:r>
              <a:rPr lang="ja-JP" altLang="en-US" sz="1600" dirty="0" smtClean="0"/>
              <a:t>　</a:t>
            </a:r>
            <a:r>
              <a:rPr lang="ja-JP" altLang="en-US" sz="1600" dirty="0" smtClean="0"/>
              <a:t>メインリポジトリの更新をローカルリポジトリに取り込むこと。</a:t>
            </a:r>
            <a:endParaRPr lang="en-US" altLang="ja-JP" sz="1600" dirty="0" smtClean="0"/>
          </a:p>
          <a:p>
            <a:pPr>
              <a:buNone/>
            </a:pPr>
            <a:endParaRPr kumimoji="1" lang="en-US" altLang="ja-JP" sz="1600" dirty="0" smtClean="0"/>
          </a:p>
          <a:p>
            <a:pPr>
              <a:buNone/>
            </a:pPr>
            <a:endParaRPr lang="en-US" altLang="ja-JP" sz="3600" dirty="0" smtClean="0"/>
          </a:p>
          <a:p>
            <a:pPr>
              <a:buNone/>
            </a:pPr>
            <a:r>
              <a:rPr lang="en-US" altLang="ja-JP" dirty="0" smtClean="0"/>
              <a:t>			</a:t>
            </a:r>
            <a:r>
              <a:rPr lang="ja-JP" altLang="en-US" dirty="0" smtClean="0"/>
              <a:t>　　</a:t>
            </a:r>
            <a:endParaRPr lang="en-US" altLang="ja-JP" dirty="0" smtClean="0"/>
          </a:p>
        </p:txBody>
      </p:sp>
      <p:pic>
        <p:nvPicPr>
          <p:cNvPr id="4" name="Picture 2" descr="F:\ゲーム制作\2016年春季PG勉強会\スライド素材\春季ゲームプログラマ勉強会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79996"/>
            <a:ext cx="2376264" cy="972740"/>
          </a:xfrm>
          <a:prstGeom prst="rect">
            <a:avLst/>
          </a:prstGeom>
          <a:noFill/>
        </p:spPr>
      </p:pic>
      <p:pic>
        <p:nvPicPr>
          <p:cNvPr id="2050" name="Picture 2" descr="F:\ゲーム制作\2016年春季PG勉強会\スライド素材\cha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628801"/>
            <a:ext cx="2124417" cy="2736304"/>
          </a:xfrm>
          <a:prstGeom prst="rect">
            <a:avLst/>
          </a:prstGeom>
          <a:noFill/>
        </p:spPr>
      </p:pic>
      <p:sp>
        <p:nvSpPr>
          <p:cNvPr id="6" name="テキスト ボックス 5"/>
          <p:cNvSpPr txBox="1"/>
          <p:nvPr/>
        </p:nvSpPr>
        <p:spPr>
          <a:xfrm>
            <a:off x="2555776" y="5157192"/>
            <a:ext cx="439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 smtClean="0">
                <a:solidFill>
                  <a:schemeClr val="tx2"/>
                </a:solidFill>
              </a:rPr>
              <a:t>何のこっちゃ？</a:t>
            </a:r>
            <a:endParaRPr kumimoji="1" lang="ja-JP" altLang="en-US" sz="4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2051720" y="4725144"/>
            <a:ext cx="4968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latin typeface="AXIS Std B" pitchFamily="34" charset="-128"/>
                <a:ea typeface="AXIS Std B" pitchFamily="34" charset="-128"/>
              </a:rPr>
              <a:t>概要説明</a:t>
            </a:r>
            <a:endParaRPr kumimoji="1" lang="ja-JP" altLang="en-US" sz="4000" dirty="0">
              <a:latin typeface="AXIS Std B" pitchFamily="34" charset="-128"/>
              <a:ea typeface="AXIS Std B" pitchFamily="34" charset="-128"/>
            </a:endParaRPr>
          </a:p>
        </p:txBody>
      </p:sp>
      <p:pic>
        <p:nvPicPr>
          <p:cNvPr id="4" name="Picture 2" descr="F:\ゲーム制作\2016年春季PG勉強会\スライド素材\春季ゲームプログラマ勉強会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79996"/>
            <a:ext cx="2376264" cy="9727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4800" y="404664"/>
            <a:ext cx="8686800" cy="838200"/>
          </a:xfrm>
        </p:spPr>
        <p:txBody>
          <a:bodyPr>
            <a:normAutofit/>
          </a:bodyPr>
          <a:lstStyle/>
          <a:p>
            <a:r>
              <a:rPr kumimoji="1" lang="ja-JP" altLang="en-US" sz="4000" dirty="0" smtClean="0"/>
              <a:t>流れ</a:t>
            </a:r>
            <a:endParaRPr kumimoji="1" lang="ja-JP" altLang="en-US" sz="4000" dirty="0"/>
          </a:p>
        </p:txBody>
      </p:sp>
      <p:pic>
        <p:nvPicPr>
          <p:cNvPr id="4" name="Picture 2" descr="F:\ゲーム制作\2016年春季PG勉強会\スライド素材\春季ゲームプログラマ勉強会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79996"/>
            <a:ext cx="2376264" cy="972740"/>
          </a:xfrm>
          <a:prstGeom prst="rect">
            <a:avLst/>
          </a:prstGeom>
          <a:noFill/>
        </p:spPr>
      </p:pic>
      <p:pic>
        <p:nvPicPr>
          <p:cNvPr id="3074" name="Picture 2" descr="F:\ゲーム制作\2016年春季PG勉強会\スライド素材\fold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1412776"/>
            <a:ext cx="864096" cy="1374698"/>
          </a:xfrm>
          <a:prstGeom prst="rect">
            <a:avLst/>
          </a:prstGeom>
          <a:noFill/>
        </p:spPr>
      </p:pic>
      <p:sp>
        <p:nvSpPr>
          <p:cNvPr id="6" name="テキスト ボックス 5"/>
          <p:cNvSpPr txBox="1"/>
          <p:nvPr/>
        </p:nvSpPr>
        <p:spPr>
          <a:xfrm>
            <a:off x="5364088" y="184482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メインリポジトリ</a:t>
            </a:r>
            <a:endParaRPr kumimoji="1" lang="ja-JP" altLang="en-US" dirty="0"/>
          </a:p>
        </p:txBody>
      </p:sp>
      <p:pic>
        <p:nvPicPr>
          <p:cNvPr id="7" name="Picture 3" descr="F:\ゲーム制作\2016年春季PG勉強会\スライド素材\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3768" y="4869160"/>
            <a:ext cx="1512168" cy="1512168"/>
          </a:xfrm>
          <a:prstGeom prst="rect">
            <a:avLst/>
          </a:prstGeom>
          <a:noFill/>
        </p:spPr>
      </p:pic>
      <p:pic>
        <p:nvPicPr>
          <p:cNvPr id="8" name="Picture 2" descr="F:\ゲーム制作\2016年春季PG勉強会\スライド素材\fold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5373216"/>
            <a:ext cx="432048" cy="687350"/>
          </a:xfrm>
          <a:prstGeom prst="rect">
            <a:avLst/>
          </a:prstGeom>
          <a:noFill/>
        </p:spPr>
      </p:pic>
      <p:sp>
        <p:nvSpPr>
          <p:cNvPr id="10" name="テキスト ボックス 9"/>
          <p:cNvSpPr txBox="1"/>
          <p:nvPr/>
        </p:nvSpPr>
        <p:spPr>
          <a:xfrm>
            <a:off x="5436096" y="2924944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Clone</a:t>
            </a:r>
            <a:r>
              <a:rPr kumimoji="1" lang="ja-JP" altLang="en-US" dirty="0" smtClean="0"/>
              <a:t>（作成）（一度目）</a:t>
            </a:r>
            <a:endParaRPr kumimoji="1" lang="en-US" altLang="ja-JP" dirty="0" smtClean="0"/>
          </a:p>
          <a:p>
            <a:r>
              <a:rPr lang="en-US" altLang="ja-JP" dirty="0" smtClean="0">
                <a:solidFill>
                  <a:srgbClr val="002060"/>
                </a:solidFill>
              </a:rPr>
              <a:t>Pull</a:t>
            </a:r>
            <a:r>
              <a:rPr lang="ja-JP" altLang="en-US" dirty="0" smtClean="0">
                <a:solidFill>
                  <a:srgbClr val="002060"/>
                </a:solidFill>
              </a:rPr>
              <a:t>　（更新）（二度目以降）</a:t>
            </a:r>
            <a:endParaRPr kumimoji="1" lang="ja-JP" altLang="en-US" dirty="0">
              <a:solidFill>
                <a:srgbClr val="00206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932040" y="530120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ローカル</a:t>
            </a:r>
            <a:r>
              <a:rPr kumimoji="1" lang="ja-JP" altLang="en-US" dirty="0" smtClean="0"/>
              <a:t>リポジトリ</a:t>
            </a:r>
            <a:endParaRPr kumimoji="1" lang="ja-JP" altLang="en-US" dirty="0"/>
          </a:p>
        </p:txBody>
      </p:sp>
      <p:pic>
        <p:nvPicPr>
          <p:cNvPr id="12" name="Picture 2" descr="F:\ゲーム制作\2016年春季PG勉強会\スライド素材\fold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5301208"/>
            <a:ext cx="432048" cy="687350"/>
          </a:xfrm>
          <a:prstGeom prst="rect">
            <a:avLst/>
          </a:prstGeom>
          <a:noFill/>
        </p:spPr>
      </p:pic>
      <p:sp>
        <p:nvSpPr>
          <p:cNvPr id="13" name="右矢印 12"/>
          <p:cNvSpPr/>
          <p:nvPr/>
        </p:nvSpPr>
        <p:spPr>
          <a:xfrm flipH="1">
            <a:off x="2483768" y="5229200"/>
            <a:ext cx="1512168" cy="432048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835696" y="472514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002060"/>
                </a:solidFill>
              </a:rPr>
              <a:t>Checkout</a:t>
            </a:r>
            <a:r>
              <a:rPr kumimoji="1" lang="ja-JP" altLang="en-US" dirty="0" smtClean="0">
                <a:solidFill>
                  <a:srgbClr val="002060"/>
                </a:solidFill>
              </a:rPr>
              <a:t>（</a:t>
            </a:r>
            <a:r>
              <a:rPr lang="ja-JP" altLang="en-US" dirty="0" smtClean="0">
                <a:solidFill>
                  <a:srgbClr val="002060"/>
                </a:solidFill>
              </a:rPr>
              <a:t>再更新</a:t>
            </a:r>
            <a:r>
              <a:rPr kumimoji="1" lang="ja-JP" altLang="en-US" dirty="0" smtClean="0">
                <a:solidFill>
                  <a:srgbClr val="002060"/>
                </a:solidFill>
              </a:rPr>
              <a:t>）</a:t>
            </a:r>
            <a:endParaRPr kumimoji="1" lang="ja-JP" altLang="en-US" dirty="0">
              <a:solidFill>
                <a:srgbClr val="00206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51520" y="544522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作業コピー</a:t>
            </a:r>
            <a:endParaRPr kumimoji="1" lang="ja-JP" altLang="en-US" dirty="0"/>
          </a:p>
        </p:txBody>
      </p:sp>
      <p:sp>
        <p:nvSpPr>
          <p:cNvPr id="16" name="左カーブ矢印 15"/>
          <p:cNvSpPr/>
          <p:nvPr/>
        </p:nvSpPr>
        <p:spPr>
          <a:xfrm>
            <a:off x="4860032" y="2852936"/>
            <a:ext cx="648072" cy="1728192"/>
          </a:xfrm>
          <a:prstGeom prst="curvedLef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左カーブ矢印 16"/>
          <p:cNvSpPr/>
          <p:nvPr/>
        </p:nvSpPr>
        <p:spPr>
          <a:xfrm flipH="1" flipV="1">
            <a:off x="3779912" y="2780928"/>
            <a:ext cx="584448" cy="1800200"/>
          </a:xfrm>
          <a:prstGeom prst="curved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835696" y="615601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C00000"/>
                </a:solidFill>
              </a:rPr>
              <a:t>Commit</a:t>
            </a:r>
            <a:r>
              <a:rPr kumimoji="1" lang="ja-JP" altLang="en-US" dirty="0" smtClean="0">
                <a:solidFill>
                  <a:srgbClr val="C00000"/>
                </a:solidFill>
              </a:rPr>
              <a:t>（変更の反映）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19" name="右矢印 18"/>
          <p:cNvSpPr/>
          <p:nvPr/>
        </p:nvSpPr>
        <p:spPr>
          <a:xfrm>
            <a:off x="2483768" y="5733256"/>
            <a:ext cx="151216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547664" y="3284984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C00000"/>
                </a:solidFill>
              </a:rPr>
              <a:t>Push</a:t>
            </a:r>
            <a:r>
              <a:rPr kumimoji="1" lang="ja-JP" altLang="en-US" dirty="0" smtClean="0">
                <a:solidFill>
                  <a:srgbClr val="C00000"/>
                </a:solidFill>
              </a:rPr>
              <a:t>（変更の反映）</a:t>
            </a:r>
            <a:endParaRPr lang="en-US" altLang="ja-JP" dirty="0" smtClean="0">
              <a:solidFill>
                <a:srgbClr val="C00000"/>
              </a:solidFill>
            </a:endParaRPr>
          </a:p>
          <a:p>
            <a:r>
              <a:rPr kumimoji="1" lang="ja-JP" altLang="en-US" dirty="0" smtClean="0">
                <a:solidFill>
                  <a:srgbClr val="C00000"/>
                </a:solidFill>
              </a:rPr>
              <a:t>（</a:t>
            </a:r>
            <a:r>
              <a:rPr kumimoji="1" lang="en-US" altLang="ja-JP" dirty="0" smtClean="0">
                <a:solidFill>
                  <a:srgbClr val="C00000"/>
                </a:solidFill>
              </a:rPr>
              <a:t>Publish</a:t>
            </a:r>
            <a:r>
              <a:rPr kumimoji="1" lang="ja-JP" altLang="en-US" dirty="0" smtClean="0">
                <a:solidFill>
                  <a:srgbClr val="C00000"/>
                </a:solidFill>
              </a:rPr>
              <a:t>とも言う）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cxnSp>
        <p:nvCxnSpPr>
          <p:cNvPr id="23" name="直線コネクタ 22"/>
          <p:cNvCxnSpPr/>
          <p:nvPr/>
        </p:nvCxnSpPr>
        <p:spPr>
          <a:xfrm>
            <a:off x="0" y="4653136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/>
          <p:cNvSpPr/>
          <p:nvPr/>
        </p:nvSpPr>
        <p:spPr>
          <a:xfrm>
            <a:off x="5652120" y="5589240"/>
            <a:ext cx="2967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ローカル</a:t>
            </a:r>
            <a:endParaRPr lang="ja-JP" alt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0" y="1700808"/>
            <a:ext cx="414568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インターネット</a:t>
            </a:r>
            <a:endParaRPr lang="ja-JP" altLang="en-US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4800" y="404664"/>
            <a:ext cx="8686800" cy="8382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まぁなんしか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kumimoji="1" lang="ja-JP" altLang="en-US" dirty="0" smtClean="0"/>
              <a:t>やってみようぜ！</a:t>
            </a:r>
            <a:endParaRPr kumimoji="1" lang="en-US" altLang="ja-JP" dirty="0" smtClean="0"/>
          </a:p>
          <a:p>
            <a:r>
              <a:rPr lang="en-US" altLang="ja-JP" dirty="0" err="1" smtClean="0"/>
              <a:t>GitHub</a:t>
            </a:r>
            <a:r>
              <a:rPr lang="en-US" altLang="ja-JP" dirty="0" smtClean="0"/>
              <a:t> for Windows</a:t>
            </a:r>
            <a:r>
              <a:rPr lang="ja-JP" altLang="en-US" dirty="0" smtClean="0"/>
              <a:t>というものを使います。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本来は</a:t>
            </a:r>
            <a:r>
              <a:rPr kumimoji="1" lang="en-US" altLang="ja-JP" dirty="0" smtClean="0"/>
              <a:t>CUI</a:t>
            </a:r>
            <a:r>
              <a:rPr kumimoji="1" lang="ja-JP" altLang="en-US" dirty="0" smtClean="0"/>
              <a:t>でコマンドを打ち込まないといけません。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でも「</a:t>
            </a:r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init</a:t>
            </a:r>
            <a:r>
              <a:rPr kumimoji="1" lang="ja-JP" altLang="en-US" dirty="0" smtClean="0"/>
              <a:t>」とか「</a:t>
            </a:r>
            <a:r>
              <a:rPr lang="en-US" altLang="ja-JP" dirty="0" smtClean="0"/>
              <a:t> diff --</a:t>
            </a:r>
            <a:r>
              <a:rPr lang="en-US" altLang="ja-JP" dirty="0" err="1" smtClean="0"/>
              <a:t>git</a:t>
            </a:r>
            <a:r>
              <a:rPr lang="en-US" altLang="ja-JP" dirty="0" smtClean="0"/>
              <a:t> a/test.txt b/test.txt </a:t>
            </a:r>
            <a:r>
              <a:rPr kumimoji="1" lang="ja-JP" altLang="en-US" dirty="0" smtClean="0"/>
              <a:t>」とか</a:t>
            </a:r>
            <a:r>
              <a:rPr kumimoji="1" lang="ja-JP" altLang="en-US" dirty="0" err="1" smtClean="0"/>
              <a:t>書くの</a:t>
            </a:r>
            <a:r>
              <a:rPr kumimoji="1" lang="ja-JP" altLang="en-US" dirty="0" smtClean="0"/>
              <a:t>面倒だしよくわからん！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そんな人のための</a:t>
            </a:r>
            <a:r>
              <a:rPr kumimoji="1" lang="en-US" altLang="ja-JP" dirty="0" err="1" smtClean="0"/>
              <a:t>GitHub</a:t>
            </a:r>
            <a:r>
              <a:rPr kumimoji="1" lang="en-US" altLang="ja-JP" dirty="0" smtClean="0"/>
              <a:t> for Windows</a:t>
            </a:r>
            <a:r>
              <a:rPr kumimoji="1" lang="ja-JP" altLang="en-US" dirty="0" smtClean="0"/>
              <a:t>です！</a:t>
            </a:r>
            <a:endParaRPr kumimoji="1" lang="en-US" altLang="ja-JP" dirty="0" smtClean="0"/>
          </a:p>
          <a:p>
            <a:pPr lvl="2"/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　　　　　　　　　　　←こんな感じね。</a:t>
            </a:r>
            <a:r>
              <a:rPr lang="en-US" altLang="ja-JP" dirty="0" smtClean="0"/>
              <a:t>GUI</a:t>
            </a:r>
            <a:r>
              <a:rPr lang="ja-JP" altLang="en-US" dirty="0" err="1" smtClean="0"/>
              <a:t>ですよ</a:t>
            </a:r>
            <a:endParaRPr kumimoji="1" lang="en-US" altLang="ja-JP" dirty="0" smtClean="0"/>
          </a:p>
          <a:p>
            <a:pPr lvl="2">
              <a:buNone/>
            </a:pPr>
            <a:endParaRPr kumimoji="1" lang="en-US" altLang="ja-JP" dirty="0" smtClean="0"/>
          </a:p>
        </p:txBody>
      </p:sp>
      <p:pic>
        <p:nvPicPr>
          <p:cNvPr id="4" name="Picture 2" descr="F:\ゲーム制作\2016年春季PG勉強会\スライド素材\春季ゲームプログラマ勉強会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79996"/>
            <a:ext cx="2376264" cy="972740"/>
          </a:xfrm>
          <a:prstGeom prst="rect">
            <a:avLst/>
          </a:prstGeom>
          <a:noFill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4437112"/>
            <a:ext cx="3888432" cy="213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4800" y="404664"/>
            <a:ext cx="8686800" cy="8382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お知らせ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このスライドとか、色んな資料とかは</a:t>
            </a:r>
            <a:endParaRPr kumimoji="1" lang="en-US" altLang="ja-JP" dirty="0" smtClean="0"/>
          </a:p>
          <a:p>
            <a:pPr>
              <a:buNone/>
            </a:pPr>
            <a:r>
              <a:rPr lang="ja-JP" altLang="en-US" dirty="0" smtClean="0"/>
              <a:t>　</a:t>
            </a:r>
            <a:r>
              <a:rPr lang="en-US" altLang="ja-JP" dirty="0" err="1" smtClean="0"/>
              <a:t>GitHub</a:t>
            </a:r>
            <a:r>
              <a:rPr lang="ja-JP" altLang="en-US" dirty="0" smtClean="0"/>
              <a:t>上で共有をしようと思っています。</a:t>
            </a:r>
            <a:endParaRPr lang="en-US" altLang="ja-JP" dirty="0" smtClean="0"/>
          </a:p>
          <a:p>
            <a:pPr>
              <a:buNone/>
            </a:pPr>
            <a:r>
              <a:rPr kumimoji="1" lang="ja-JP" altLang="en-US" dirty="0" smtClean="0"/>
              <a:t>　ので、</a:t>
            </a:r>
            <a:r>
              <a:rPr kumimoji="1" lang="en-US" altLang="ja-JP" dirty="0" err="1" smtClean="0"/>
              <a:t>GitHub</a:t>
            </a:r>
            <a:r>
              <a:rPr kumimoji="1" lang="ja-JP" altLang="en-US" dirty="0" smtClean="0"/>
              <a:t>さえ使えるようになって</a:t>
            </a:r>
            <a:endParaRPr kumimoji="1" lang="en-US" altLang="ja-JP" dirty="0" smtClean="0"/>
          </a:p>
          <a:p>
            <a:pPr>
              <a:buNone/>
            </a:pPr>
            <a:r>
              <a:rPr lang="ja-JP" altLang="en-US" dirty="0" smtClean="0"/>
              <a:t>　いれば、</a:t>
            </a:r>
            <a:r>
              <a:rPr lang="en-US" altLang="ja-JP" dirty="0" smtClean="0"/>
              <a:t>Skype</a:t>
            </a:r>
            <a:r>
              <a:rPr lang="ja-JP" altLang="en-US" dirty="0" smtClean="0"/>
              <a:t>で通話しながらでも</a:t>
            </a: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　</a:t>
            </a:r>
            <a:r>
              <a:rPr lang="ja-JP" altLang="en-US" dirty="0" smtClean="0"/>
              <a:t>円滑に事を運べるかと思います。</a:t>
            </a:r>
            <a:endParaRPr kumimoji="1" lang="ja-JP" altLang="en-US" dirty="0"/>
          </a:p>
        </p:txBody>
      </p:sp>
      <p:pic>
        <p:nvPicPr>
          <p:cNvPr id="4" name="Picture 2" descr="F:\ゲーム制作\2016年春季PG勉強会\スライド素材\春季ゲームプログラマ勉強会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79996"/>
            <a:ext cx="2376264" cy="9727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4800" y="404664"/>
            <a:ext cx="8686800" cy="8382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質疑応答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何か質問あったらどうぞ。</a:t>
            </a:r>
            <a:endParaRPr kumimoji="1" lang="ja-JP" altLang="en-US" dirty="0"/>
          </a:p>
        </p:txBody>
      </p:sp>
      <p:pic>
        <p:nvPicPr>
          <p:cNvPr id="4" name="Picture 2" descr="F:\ゲーム制作\2016年春季PG勉強会\スライド素材\春季ゲームプログラマ勉強会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79996"/>
            <a:ext cx="2376264" cy="9727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2051720" y="4725144"/>
            <a:ext cx="6480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 smtClean="0">
                <a:latin typeface="AXIS Std B" pitchFamily="34" charset="-128"/>
                <a:ea typeface="AXIS Std B" pitchFamily="34" charset="-128"/>
              </a:rPr>
              <a:t>プログラミング</a:t>
            </a:r>
            <a:r>
              <a:rPr kumimoji="1" lang="ja-JP" altLang="en-US" sz="4000" dirty="0" smtClean="0">
                <a:latin typeface="AXIS Std B" pitchFamily="34" charset="-128"/>
                <a:ea typeface="AXIS Std B" pitchFamily="34" charset="-128"/>
              </a:rPr>
              <a:t>について</a:t>
            </a:r>
            <a:endParaRPr kumimoji="1" lang="ja-JP" altLang="en-US" sz="4000" dirty="0">
              <a:latin typeface="AXIS Std B" pitchFamily="34" charset="-128"/>
              <a:ea typeface="AXIS Std B" pitchFamily="34" charset="-128"/>
            </a:endParaRPr>
          </a:p>
        </p:txBody>
      </p:sp>
      <p:pic>
        <p:nvPicPr>
          <p:cNvPr id="4" name="Picture 2" descr="F:\ゲーム制作\2016年春季PG勉強会\スライド素材\春季ゲームプログラマ勉強会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79996"/>
            <a:ext cx="2376264" cy="9727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4800" y="404664"/>
            <a:ext cx="8686800" cy="838200"/>
          </a:xfrm>
        </p:spPr>
        <p:txBody>
          <a:bodyPr>
            <a:normAutofit/>
          </a:bodyPr>
          <a:lstStyle/>
          <a:p>
            <a:r>
              <a:rPr kumimoji="1" lang="en-US" altLang="ja-JP" sz="4800" dirty="0" smtClean="0"/>
              <a:t>C</a:t>
            </a:r>
            <a:r>
              <a:rPr lang="en-US" altLang="ja-JP" sz="4800" dirty="0" smtClean="0"/>
              <a:t>#</a:t>
            </a:r>
            <a:r>
              <a:rPr lang="ja-JP" altLang="en-US" dirty="0" smtClean="0"/>
              <a:t>とは？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Microsoft</a:t>
            </a:r>
            <a:r>
              <a:rPr kumimoji="1" lang="ja-JP" altLang="en-US" dirty="0" smtClean="0"/>
              <a:t>が開発したプログラミング言語。</a:t>
            </a:r>
            <a:endParaRPr kumimoji="1" lang="en-US" altLang="ja-JP" dirty="0" smtClean="0"/>
          </a:p>
          <a:p>
            <a:r>
              <a:rPr kumimoji="1" lang="en-US" altLang="ja-JP" dirty="0" smtClean="0"/>
              <a:t>C++</a:t>
            </a:r>
            <a:r>
              <a:rPr kumimoji="1" lang="ja-JP" altLang="en-US" dirty="0" smtClean="0"/>
              <a:t>の一種の進化系でもあり、</a:t>
            </a:r>
            <a:endParaRPr kumimoji="1" lang="en-US" altLang="ja-JP" dirty="0" smtClean="0"/>
          </a:p>
          <a:p>
            <a:pPr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Java</a:t>
            </a:r>
            <a:r>
              <a:rPr lang="ja-JP" altLang="en-US" dirty="0" smtClean="0"/>
              <a:t>の影響を大きく受けている言語。</a:t>
            </a:r>
            <a:endParaRPr kumimoji="1" lang="en-US" altLang="ja-JP" dirty="0" smtClean="0"/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多分</a:t>
            </a:r>
            <a:r>
              <a:rPr lang="en-US" altLang="ja-JP" dirty="0" smtClean="0"/>
              <a:t>C#</a:t>
            </a:r>
            <a:r>
              <a:rPr lang="ja-JP" altLang="en-US" dirty="0" smtClean="0"/>
              <a:t>書けたら</a:t>
            </a:r>
            <a:r>
              <a:rPr lang="en-US" altLang="ja-JP" dirty="0" smtClean="0"/>
              <a:t>Java</a:t>
            </a:r>
            <a:r>
              <a:rPr lang="ja-JP" altLang="en-US" dirty="0" smtClean="0"/>
              <a:t>は余裕で書ける。</a:t>
            </a:r>
            <a:endParaRPr lang="en-US" altLang="ja-JP" dirty="0" smtClean="0"/>
          </a:p>
          <a:p>
            <a:pPr>
              <a:buNone/>
            </a:pPr>
            <a:r>
              <a:rPr kumimoji="1" lang="en-US" altLang="ja-JP" dirty="0" smtClean="0"/>
              <a:t>C</a:t>
            </a:r>
            <a:r>
              <a:rPr kumimoji="1" lang="en-US" altLang="ja-JP" dirty="0" smtClean="0"/>
              <a:t>++</a:t>
            </a:r>
            <a:r>
              <a:rPr kumimoji="1" lang="ja-JP" altLang="en-US" dirty="0" smtClean="0"/>
              <a:t>も少し勉強したら書ける。</a:t>
            </a:r>
            <a:endParaRPr kumimoji="1" lang="en-US" altLang="ja-JP" dirty="0" smtClean="0"/>
          </a:p>
          <a:p>
            <a:pPr>
              <a:buNone/>
            </a:pPr>
            <a:r>
              <a:rPr lang="en-US" altLang="ja-JP" dirty="0" smtClean="0"/>
              <a:t>C</a:t>
            </a:r>
            <a:r>
              <a:rPr lang="ja-JP" altLang="en-US" dirty="0" smtClean="0"/>
              <a:t>言語とは根本的にレベルが違う</a:t>
            </a: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（多機能、そして複雑）</a:t>
            </a:r>
            <a:endParaRPr kumimoji="1" lang="en-US" altLang="ja-JP" dirty="0" smtClean="0"/>
          </a:p>
        </p:txBody>
      </p:sp>
      <p:pic>
        <p:nvPicPr>
          <p:cNvPr id="4" name="Picture 2" descr="F:\ゲーム制作\2016年春季PG勉強会\スライド素材\春季ゲームプログラマ勉強会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79996"/>
            <a:ext cx="2376264" cy="9727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4800" y="404664"/>
            <a:ext cx="8686800" cy="8382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今回つかう環境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SharpDevelop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本来開発する時に使う環境は、</a:t>
            </a:r>
            <a:endParaRPr lang="en-US" altLang="ja-JP" dirty="0" smtClean="0"/>
          </a:p>
          <a:p>
            <a:pPr lvl="1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Unity</a:t>
            </a:r>
            <a:r>
              <a:rPr lang="ja-JP" altLang="en-US" dirty="0" smtClean="0"/>
              <a:t>内蔵の「</a:t>
            </a:r>
            <a:r>
              <a:rPr lang="en-US" altLang="ja-JP" dirty="0" err="1" smtClean="0"/>
              <a:t>MonoDevelop</a:t>
            </a:r>
            <a:r>
              <a:rPr lang="ja-JP" altLang="en-US" dirty="0" smtClean="0"/>
              <a:t>」もしくは</a:t>
            </a:r>
            <a:endParaRPr lang="en-US" altLang="ja-JP" dirty="0" smtClean="0"/>
          </a:p>
          <a:p>
            <a:pPr lvl="1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Microsoft</a:t>
            </a:r>
            <a:r>
              <a:rPr lang="ja-JP" altLang="en-US" dirty="0" smtClean="0"/>
              <a:t>の「</a:t>
            </a:r>
            <a:r>
              <a:rPr lang="en-US" altLang="ja-JP" dirty="0" smtClean="0"/>
              <a:t>Visual Studio</a:t>
            </a:r>
            <a:r>
              <a:rPr lang="ja-JP" altLang="en-US" dirty="0" smtClean="0"/>
              <a:t>」です。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ただ、動作が重いので今回の勉強会では</a:t>
            </a:r>
            <a:endParaRPr kumimoji="1" lang="en-US" altLang="ja-JP" dirty="0" smtClean="0"/>
          </a:p>
          <a:p>
            <a:pPr lvl="1">
              <a:buNone/>
            </a:pPr>
            <a:r>
              <a:rPr kumimoji="1" lang="ja-JP" altLang="en-US" dirty="0" smtClean="0"/>
              <a:t>　</a:t>
            </a:r>
            <a:r>
              <a:rPr lang="en-US" altLang="ja-JP" dirty="0" err="1" smtClean="0"/>
              <a:t>SharpDevelop</a:t>
            </a:r>
            <a:r>
              <a:rPr lang="ja-JP" altLang="en-US" dirty="0" smtClean="0"/>
              <a:t>というもの</a:t>
            </a:r>
            <a:r>
              <a:rPr kumimoji="1" lang="ja-JP" altLang="en-US" dirty="0" smtClean="0"/>
              <a:t>を使います。</a:t>
            </a:r>
            <a:endParaRPr kumimoji="1" lang="ja-JP" altLang="en-US" dirty="0"/>
          </a:p>
        </p:txBody>
      </p:sp>
      <p:pic>
        <p:nvPicPr>
          <p:cNvPr id="4" name="Picture 2" descr="F:\ゲーム制作\2016年春季PG勉強会\スライド素材\春季ゲームプログラマ勉強会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79996"/>
            <a:ext cx="2376264" cy="9727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4800" y="404664"/>
            <a:ext cx="8686800" cy="8382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大事なお知らせ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スライドを用意できかったので、</a:t>
            </a:r>
            <a:endParaRPr kumimoji="1" lang="en-US" altLang="ja-JP" dirty="0" smtClean="0"/>
          </a:p>
          <a:p>
            <a:pPr>
              <a:buNone/>
            </a:pPr>
            <a:r>
              <a:rPr lang="ja-JP" altLang="en-US" dirty="0" smtClean="0"/>
              <a:t>　「直接！」教えることになります。</a:t>
            </a: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　</a:t>
            </a:r>
            <a:r>
              <a:rPr lang="ja-JP" altLang="en-US" dirty="0" smtClean="0"/>
              <a:t>僕がライブコーディングしながら</a:t>
            </a: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　</a:t>
            </a:r>
            <a:r>
              <a:rPr lang="ja-JP" altLang="en-US" dirty="0" smtClean="0"/>
              <a:t>色んな機能を説明していきます。←ムズイ</a:t>
            </a:r>
            <a:endParaRPr lang="en-US" altLang="ja-JP" dirty="0" smtClean="0"/>
          </a:p>
          <a:p>
            <a:endParaRPr kumimoji="1" lang="ja-JP" altLang="en-US" dirty="0"/>
          </a:p>
        </p:txBody>
      </p:sp>
      <p:pic>
        <p:nvPicPr>
          <p:cNvPr id="4" name="Picture 2" descr="F:\ゲーム制作\2016年春季PG勉強会\スライド素材\春季ゲームプログラマ勉強会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79996"/>
            <a:ext cx="2376264" cy="9727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4800" y="404664"/>
            <a:ext cx="8686800" cy="838200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C</a:t>
            </a:r>
            <a:r>
              <a:rPr lang="en-US" altLang="ja-JP" dirty="0" smtClean="0"/>
              <a:t>#</a:t>
            </a:r>
            <a:r>
              <a:rPr kumimoji="1" lang="ja-JP" altLang="en-US" dirty="0" smtClean="0"/>
              <a:t>を書くための基本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Picture 2" descr="F:\ゲーム制作\2016年春季PG勉強会\スライド素材\春季ゲームプログラマ勉強会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79996"/>
            <a:ext cx="2376264" cy="9727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4800" y="404664"/>
            <a:ext cx="8686800" cy="8382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値と変数の使い方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Picture 2" descr="F:\ゲーム制作\2016年春季PG勉強会\スライド素材\春季ゲームプログラマ勉強会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79996"/>
            <a:ext cx="2376264" cy="9727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今回の趣旨</a:t>
            </a:r>
            <a:endParaRPr kumimoji="1" lang="ja-JP" altLang="en-US" dirty="0"/>
          </a:p>
        </p:txBody>
      </p:sp>
      <p:pic>
        <p:nvPicPr>
          <p:cNvPr id="4" name="Picture 2" descr="F:\ゲーム制作\2016年春季PG勉強会\スライド素材\春季ゲームプログラマ勉強会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79996"/>
            <a:ext cx="2376264" cy="972740"/>
          </a:xfrm>
          <a:prstGeom prst="rect">
            <a:avLst/>
          </a:prstGeom>
          <a:noFill/>
        </p:spPr>
      </p:pic>
      <p:pic>
        <p:nvPicPr>
          <p:cNvPr id="3074" name="Picture 2" descr="C:\Users\YUKIT\Desktop\001078_2-thumb-620xauto-823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5085184"/>
            <a:ext cx="2176414" cy="1628800"/>
          </a:xfrm>
          <a:prstGeom prst="rect">
            <a:avLst/>
          </a:prstGeom>
          <a:noFill/>
        </p:spPr>
      </p:pic>
      <p:sp>
        <p:nvSpPr>
          <p:cNvPr id="6" name="コンテンツ プレースホルダ 2"/>
          <p:cNvSpPr txBox="1">
            <a:spLocks/>
          </p:cNvSpPr>
          <p:nvPr/>
        </p:nvSpPr>
        <p:spPr>
          <a:xfrm>
            <a:off x="323528" y="155679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1" lang="ja-JP" altLang="en-US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「</a:t>
            </a:r>
            <a:r>
              <a:rPr kumimoji="1" lang="en-US" altLang="ja-JP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2016</a:t>
            </a:r>
            <a:r>
              <a:rPr kumimoji="1" lang="ja-JP" altLang="en-US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年の</a:t>
            </a:r>
            <a:r>
              <a:rPr kumimoji="1" lang="en-US" altLang="ja-JP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1" lang="ja-JP" altLang="en-US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月～</a:t>
            </a:r>
            <a:r>
              <a:rPr kumimoji="1" lang="en-US" altLang="ja-JP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1" lang="ja-JP" altLang="en-US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月にゲームを作ります」</a:t>
            </a:r>
            <a:endParaRPr kumimoji="1" lang="en-US" altLang="ja-JP" sz="3200" b="1" i="1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lang="en-US" altLang="ja-JP" sz="3200" dirty="0" smtClean="0">
                <a:solidFill>
                  <a:schemeClr val="tx2"/>
                </a:solidFill>
              </a:rPr>
              <a:t>					</a:t>
            </a:r>
            <a:r>
              <a:rPr lang="ja-JP" altLang="en-US" sz="3200" dirty="0" smtClean="0">
                <a:solidFill>
                  <a:schemeClr val="tx2"/>
                </a:solidFill>
              </a:rPr>
              <a:t> </a:t>
            </a:r>
            <a:r>
              <a:rPr lang="ja-JP" altLang="en-US" sz="3200" dirty="0" smtClean="0">
                <a:solidFill>
                  <a:schemeClr val="tx2"/>
                </a:solidFill>
              </a:rPr>
              <a:t> ↓</a:t>
            </a:r>
            <a:endParaRPr kumimoji="1" lang="en-US" altLang="ja-JP" sz="320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	</a:t>
            </a:r>
            <a:r>
              <a:rPr kumimoji="1" lang="ja-JP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　</a:t>
            </a:r>
            <a:endParaRPr kumimoji="1" lang="en-US" altLang="ja-JP" sz="3200" b="1" i="1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コンテンツ プレースホルダ 2"/>
          <p:cNvSpPr txBox="1">
            <a:spLocks/>
          </p:cNvSpPr>
          <p:nvPr/>
        </p:nvSpPr>
        <p:spPr>
          <a:xfrm>
            <a:off x="475928" y="170919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	</a:t>
            </a:r>
            <a:r>
              <a:rPr kumimoji="1" lang="ja-JP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　</a:t>
            </a:r>
            <a:endParaRPr kumimoji="1" lang="en-US" altLang="ja-JP" sz="3200" b="1" i="1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コンテンツ プレースホルダ 2"/>
          <p:cNvSpPr txBox="1">
            <a:spLocks/>
          </p:cNvSpPr>
          <p:nvPr/>
        </p:nvSpPr>
        <p:spPr>
          <a:xfrm>
            <a:off x="179512" y="2564904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  <a:r>
              <a:rPr kumimoji="1" lang="ja-JP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でもいきなり作れるの？</a:t>
            </a:r>
            <a:r>
              <a:rPr kumimoji="1" lang="en-US" altLang="ja-JP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			</a:t>
            </a:r>
            <a:r>
              <a:rPr kumimoji="1" lang="ja-JP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　↓</a:t>
            </a:r>
            <a:endParaRPr kumimoji="1" lang="en-US" altLang="ja-JP" sz="3200" b="1" i="1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コンテンツ プレースホルダ 2"/>
          <p:cNvSpPr txBox="1">
            <a:spLocks/>
          </p:cNvSpPr>
          <p:nvPr/>
        </p:nvSpPr>
        <p:spPr>
          <a:xfrm>
            <a:off x="179512" y="3573016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1" lang="ja-JP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　　ちょっと先に勉強しようか。</a:t>
            </a:r>
            <a:endParaRPr kumimoji="1" lang="en-US" altLang="ja-JP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1" lang="en-US" altLang="ja-JP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</a:t>
            </a:r>
            <a:r>
              <a:rPr kumimoji="1" lang="ja-JP" altLang="en-US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　↓</a:t>
            </a:r>
            <a:endParaRPr kumimoji="1" lang="en-US" altLang="ja-JP" sz="3200" b="1" i="1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kumimoji="1" lang="en-US" altLang="ja-JP" sz="3200" b="1" i="1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4800" y="404664"/>
            <a:ext cx="8686800" cy="8382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計算の基本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Picture 2" descr="F:\ゲーム制作\2016年春季PG勉強会\スライド素材\春季ゲームプログラマ勉強会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79996"/>
            <a:ext cx="2376264" cy="9727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4800" y="404664"/>
            <a:ext cx="8686800" cy="8382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制御構文を覚えよう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Picture 2" descr="F:\ゲーム制作\2016年春季PG勉強会\スライド素材\春季ゲームプログラマ勉強会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79996"/>
            <a:ext cx="2376264" cy="9727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4800" y="404664"/>
            <a:ext cx="8686800" cy="8382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配列を使おう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Picture 2" descr="F:\ゲーム制作\2016年春季PG勉強会\スライド素材\春季ゲームプログラマ勉強会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79996"/>
            <a:ext cx="2376264" cy="9727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4800" y="404664"/>
            <a:ext cx="8686800" cy="8382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ミニゲームを作ってみよう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Picture 2" descr="F:\ゲーム制作\2016年春季PG勉強会\スライド素材\春季ゲームプログラマ勉強会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79996"/>
            <a:ext cx="2376264" cy="9727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4800" y="404664"/>
            <a:ext cx="8686800" cy="8382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クラスをマスターしよう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Picture 2" descr="F:\ゲーム制作\2016年春季PG勉強会\スライド素材\春季ゲームプログラマ勉強会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79996"/>
            <a:ext cx="2376264" cy="9727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4800" y="404664"/>
            <a:ext cx="8686800" cy="8382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クラスの機能を掘り下げる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Picture 2" descr="F:\ゲーム制作\2016年春季PG勉強会\スライド素材\春季ゲームプログラマ勉強会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79996"/>
            <a:ext cx="2376264" cy="9727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4800" y="404664"/>
            <a:ext cx="8686800" cy="8382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継承をマスターしよう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Picture 2" descr="F:\ゲーム制作\2016年春季PG勉強会\スライド素材\春季ゲームプログラマ勉強会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79996"/>
            <a:ext cx="2376264" cy="9727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4800" y="404664"/>
            <a:ext cx="8686800" cy="8382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まだまだあるクラスの機能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Picture 2" descr="F:\ゲーム制作\2016年春季PG勉強会\スライド素材\春季ゲームプログラマ勉強会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79996"/>
            <a:ext cx="2376264" cy="9727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4800" y="404664"/>
            <a:ext cx="8686800" cy="8382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質疑応答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何か質問あったらどうぞ。</a:t>
            </a:r>
            <a:endParaRPr kumimoji="1" lang="ja-JP" altLang="en-US" dirty="0"/>
          </a:p>
        </p:txBody>
      </p:sp>
      <p:pic>
        <p:nvPicPr>
          <p:cNvPr id="4" name="Picture 2" descr="F:\ゲーム制作\2016年春季PG勉強会\スライド素材\春季ゲームプログラマ勉強会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79996"/>
            <a:ext cx="2376264" cy="9727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2051720" y="4725144"/>
            <a:ext cx="6480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latin typeface="AXIS Std B" pitchFamily="34" charset="-128"/>
                <a:ea typeface="AXIS Std B" pitchFamily="34" charset="-128"/>
              </a:rPr>
              <a:t>ゲームエンジンについて</a:t>
            </a:r>
            <a:endParaRPr kumimoji="1" lang="ja-JP" altLang="en-US" sz="4000" dirty="0">
              <a:latin typeface="AXIS Std B" pitchFamily="34" charset="-128"/>
              <a:ea typeface="AXIS Std B" pitchFamily="34" charset="-128"/>
            </a:endParaRPr>
          </a:p>
        </p:txBody>
      </p:sp>
      <p:pic>
        <p:nvPicPr>
          <p:cNvPr id="4" name="Picture 2" descr="F:\ゲーム制作\2016年春季PG勉強会\スライド素材\春季ゲームプログラマ勉強会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79996"/>
            <a:ext cx="2376264" cy="9727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今回の目的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ja-JP" altLang="en-US" dirty="0" smtClean="0"/>
              <a:t>目的は大きく</a:t>
            </a:r>
            <a:r>
              <a:rPr lang="en-US" altLang="ja-JP" dirty="0" smtClean="0"/>
              <a:t>3</a:t>
            </a:r>
            <a:r>
              <a:rPr lang="ja-JP" altLang="en-US" dirty="0" err="1" smtClean="0"/>
              <a:t>つに</a:t>
            </a:r>
            <a:r>
              <a:rPr lang="ja-JP" altLang="en-US" dirty="0" smtClean="0"/>
              <a:t>分けて、</a:t>
            </a: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</p:txBody>
      </p:sp>
      <p:pic>
        <p:nvPicPr>
          <p:cNvPr id="4" name="Picture 2" descr="F:\ゲーム制作\2016年春季PG勉強会\スライド素材\春季ゲームプログラマ勉強会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79996"/>
            <a:ext cx="2376264" cy="972740"/>
          </a:xfrm>
          <a:prstGeom prst="rect">
            <a:avLst/>
          </a:prstGeom>
          <a:noFill/>
        </p:spPr>
      </p:pic>
      <p:sp>
        <p:nvSpPr>
          <p:cNvPr id="5" name="コンテンツ プレースホルダ 2"/>
          <p:cNvSpPr txBox="1">
            <a:spLocks/>
          </p:cNvSpPr>
          <p:nvPr/>
        </p:nvSpPr>
        <p:spPr>
          <a:xfrm>
            <a:off x="323528" y="1484784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kumimoji="1" lang="en-US" altLang="ja-JP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kumimoji="1" lang="en-US" altLang="ja-JP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1" lang="ja-JP" alt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「</a:t>
            </a:r>
            <a:r>
              <a:rPr kumimoji="1" lang="ja-JP" alt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バージョン管理ソフトの使い方を学ぶ</a:t>
            </a:r>
            <a:r>
              <a:rPr kumimoji="1" lang="ja-JP" alt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」</a:t>
            </a:r>
            <a:endParaRPr kumimoji="1" lang="en-US" altLang="ja-JP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1" lang="ja-JP" alt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「</a:t>
            </a:r>
            <a:r>
              <a:rPr kumimoji="1" lang="en-US" altLang="ja-JP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C#</a:t>
            </a:r>
            <a:r>
              <a:rPr kumimoji="1" lang="ja-JP" alt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のプログラミングに少し触れる</a:t>
            </a:r>
            <a:r>
              <a:rPr kumimoji="1" lang="ja-JP" alt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」</a:t>
            </a:r>
            <a:endParaRPr kumimoji="1" lang="en-US" altLang="ja-JP" sz="3200" b="0" i="1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1" lang="ja-JP" alt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「</a:t>
            </a:r>
            <a:r>
              <a:rPr kumimoji="1" lang="ja-JP" alt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ゲームエンジンの概要について勉強する</a:t>
            </a:r>
            <a:r>
              <a:rPr kumimoji="1" lang="ja-JP" alt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」</a:t>
            </a:r>
            <a:endParaRPr kumimoji="1" lang="en-US" altLang="ja-JP" sz="3200" b="0" i="1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kumimoji="1" lang="en-US" altLang="ja-JP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1" lang="ja-JP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以上３本立てとなっております。</a:t>
            </a:r>
            <a:endParaRPr kumimoji="1" lang="en-US" altLang="ja-JP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4800" y="404664"/>
            <a:ext cx="8686800" cy="838200"/>
          </a:xfrm>
        </p:spPr>
        <p:txBody>
          <a:bodyPr>
            <a:normAutofit/>
          </a:bodyPr>
          <a:lstStyle/>
          <a:p>
            <a:r>
              <a:rPr lang="en-US" altLang="ja-JP" sz="4800" cap="none" dirty="0" smtClean="0"/>
              <a:t>Unity</a:t>
            </a:r>
            <a:r>
              <a:rPr lang="ja-JP" altLang="en-US" cap="none" dirty="0" smtClean="0"/>
              <a:t>（ユニティ）</a:t>
            </a:r>
            <a:r>
              <a:rPr lang="ja-JP" altLang="en-US" dirty="0" smtClean="0"/>
              <a:t>と</a:t>
            </a:r>
            <a:r>
              <a:rPr lang="ja-JP" altLang="en-US" dirty="0" smtClean="0"/>
              <a:t>は？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統合開発環境を内蔵し、</a:t>
            </a:r>
            <a:endParaRPr kumimoji="1" lang="en-US" altLang="ja-JP" dirty="0" smtClean="0"/>
          </a:p>
          <a:p>
            <a:pPr>
              <a:buNone/>
            </a:pPr>
            <a:r>
              <a:rPr kumimoji="1" lang="ja-JP" altLang="en-US" dirty="0" smtClean="0"/>
              <a:t>　複数のプラットフォームに対応する</a:t>
            </a:r>
            <a:endParaRPr kumimoji="1" lang="en-US" altLang="ja-JP" dirty="0" smtClean="0"/>
          </a:p>
          <a:p>
            <a:pPr>
              <a:buNone/>
            </a:pPr>
            <a:r>
              <a:rPr lang="ja-JP" altLang="en-US" dirty="0" smtClean="0"/>
              <a:t>　</a:t>
            </a:r>
            <a:r>
              <a:rPr lang="ja-JP" altLang="en-US" dirty="0" smtClean="0"/>
              <a:t>ゲームエンジンのことです。</a:t>
            </a:r>
            <a:endParaRPr lang="en-US" altLang="ja-JP" dirty="0" smtClean="0"/>
          </a:p>
          <a:p>
            <a:pPr>
              <a:buNone/>
            </a:pPr>
            <a:endParaRPr kumimoji="1" lang="en-US" altLang="ja-JP" dirty="0" smtClean="0"/>
          </a:p>
          <a:p>
            <a:pPr>
              <a:buNone/>
            </a:pPr>
            <a:r>
              <a:rPr kumimoji="1" lang="ja-JP" altLang="en-US" dirty="0" smtClean="0"/>
              <a:t>↓対応プラットフォーム一覧。すごくない？</a:t>
            </a:r>
            <a:endParaRPr kumimoji="1" lang="ja-JP" altLang="en-US" dirty="0"/>
          </a:p>
        </p:txBody>
      </p:sp>
      <p:pic>
        <p:nvPicPr>
          <p:cNvPr id="4" name="Picture 2" descr="F:\ゲーム制作\2016年春季PG勉強会\スライド素材\春季ゲームプログラマ勉強会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79996"/>
            <a:ext cx="2376264" cy="972740"/>
          </a:xfrm>
          <a:prstGeom prst="rect">
            <a:avLst/>
          </a:prstGeom>
          <a:noFill/>
        </p:spPr>
      </p:pic>
      <p:pic>
        <p:nvPicPr>
          <p:cNvPr id="4098" name="Picture 2" descr="F:\ゲーム制作\2016年春季PG勉強会\スライド素材\unity-3d-logo-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0272" y="1628800"/>
            <a:ext cx="1796033" cy="1796033"/>
          </a:xfrm>
          <a:prstGeom prst="rect">
            <a:avLst/>
          </a:prstGeom>
          <a:noFill/>
        </p:spPr>
      </p:pic>
      <p:pic>
        <p:nvPicPr>
          <p:cNvPr id="4099" name="Picture 3" descr="F:\ゲーム制作\2016年春季PG勉強会\スライド素材\名称未設定-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71" y="4653136"/>
            <a:ext cx="9134729" cy="17281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4800" y="404664"/>
            <a:ext cx="8686800" cy="8382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とりあえず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時間がないのでまた今度説明します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pPr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		</a:t>
            </a:r>
            <a:r>
              <a:rPr lang="ja-JP" altLang="en-US" dirty="0" smtClean="0"/>
              <a:t>＜　</a:t>
            </a:r>
            <a:r>
              <a:rPr lang="ja-JP" altLang="en-US" dirty="0" err="1" smtClean="0"/>
              <a:t>ま</a:t>
            </a:r>
            <a:r>
              <a:rPr lang="ja-JP" altLang="en-US" dirty="0" smtClean="0"/>
              <a:t>じかよ</a:t>
            </a:r>
            <a:endParaRPr kumimoji="1" lang="en-US" altLang="ja-JP" dirty="0" smtClean="0"/>
          </a:p>
        </p:txBody>
      </p:sp>
      <p:pic>
        <p:nvPicPr>
          <p:cNvPr id="4" name="Picture 2" descr="F:\ゲーム制作\2016年春季PG勉強会\スライド素材\春季ゲームプログラマ勉強会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79996"/>
            <a:ext cx="2376264" cy="972740"/>
          </a:xfrm>
          <a:prstGeom prst="rect">
            <a:avLst/>
          </a:prstGeom>
          <a:noFill/>
        </p:spPr>
      </p:pic>
      <p:pic>
        <p:nvPicPr>
          <p:cNvPr id="4098" name="Picture 2" descr="F:\ゲーム制作\2016年春季PG勉強会\スライド素材\unity-3d-logo-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3284984"/>
            <a:ext cx="1796033" cy="17960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4800" y="404664"/>
            <a:ext cx="8686800" cy="8382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だいたいこんな感じの画面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pic>
        <p:nvPicPr>
          <p:cNvPr id="4" name="Picture 2" descr="F:\ゲーム制作\2016年春季PG勉強会\スライド素材\春季ゲームプログラマ勉強会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79996"/>
            <a:ext cx="2376264" cy="972740"/>
          </a:xfrm>
          <a:prstGeom prst="rect">
            <a:avLst/>
          </a:prstGeom>
          <a:noFill/>
        </p:spPr>
      </p:pic>
      <p:pic>
        <p:nvPicPr>
          <p:cNvPr id="6146" name="Picture 2" descr="F:\ゲーム制作\2016年春季PG勉強会\スライド素材\unity-interfac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556792"/>
            <a:ext cx="7524328" cy="496788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2051720" y="4725144"/>
            <a:ext cx="6480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latin typeface="AXIS Std B" pitchFamily="34" charset="-128"/>
                <a:ea typeface="AXIS Std B" pitchFamily="34" charset="-128"/>
              </a:rPr>
              <a:t>これから</a:t>
            </a:r>
            <a:endParaRPr kumimoji="1" lang="ja-JP" altLang="en-US" sz="4000" dirty="0">
              <a:latin typeface="AXIS Std B" pitchFamily="34" charset="-128"/>
              <a:ea typeface="AXIS Std B" pitchFamily="34" charset="-128"/>
            </a:endParaRPr>
          </a:p>
        </p:txBody>
      </p:sp>
      <p:pic>
        <p:nvPicPr>
          <p:cNvPr id="4" name="Picture 2" descr="F:\ゲーム制作\2016年春季PG勉強会\スライド素材\春季ゲームプログラマ勉強会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79996"/>
            <a:ext cx="2376264" cy="9727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4800" y="404664"/>
            <a:ext cx="8686800" cy="8382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これからの予定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 smtClean="0"/>
              <a:t>２月、３月</a:t>
            </a:r>
            <a:endParaRPr lang="en-US" altLang="ja-JP" sz="2800" dirty="0" smtClean="0"/>
          </a:p>
          <a:p>
            <a:pPr lvl="1"/>
            <a:r>
              <a:rPr lang="ja-JP" altLang="en-US" sz="2400" dirty="0" smtClean="0"/>
              <a:t>ゲームの作成</a:t>
            </a:r>
            <a:endParaRPr lang="en-US" altLang="ja-JP" sz="2400" dirty="0" smtClean="0"/>
          </a:p>
          <a:p>
            <a:pPr lvl="2"/>
            <a:r>
              <a:rPr lang="ja-JP" altLang="en-US" sz="2000" dirty="0" smtClean="0"/>
              <a:t>ゲームの原案募集</a:t>
            </a:r>
            <a:endParaRPr lang="en-US" altLang="ja-JP" sz="2000" dirty="0" smtClean="0"/>
          </a:p>
          <a:p>
            <a:pPr lvl="2"/>
            <a:r>
              <a:rPr lang="ja-JP" altLang="en-US" sz="2000" dirty="0" smtClean="0"/>
              <a:t>ゲームプランニング（企画書作成）</a:t>
            </a:r>
            <a:endParaRPr lang="en-US" altLang="ja-JP" sz="2000" dirty="0" smtClean="0"/>
          </a:p>
          <a:p>
            <a:pPr lvl="2"/>
            <a:r>
              <a:rPr lang="ja-JP" altLang="en-US" sz="2000" dirty="0" smtClean="0"/>
              <a:t>プログラマ始動。必要に応じてサウンドとグラフィック要請</a:t>
            </a:r>
            <a:endParaRPr lang="en-US" altLang="ja-JP" sz="2000" dirty="0" smtClean="0"/>
          </a:p>
          <a:p>
            <a:pPr lvl="2"/>
            <a:r>
              <a:rPr lang="ja-JP" altLang="en-US" sz="2000" dirty="0" smtClean="0"/>
              <a:t>ゲーム完成</a:t>
            </a:r>
            <a:endParaRPr lang="en-US" altLang="ja-JP" sz="2000" dirty="0" smtClean="0"/>
          </a:p>
          <a:p>
            <a:pPr lvl="1"/>
            <a:r>
              <a:rPr lang="ja-JP" altLang="en-US" sz="2400" dirty="0" smtClean="0"/>
              <a:t>公式</a:t>
            </a:r>
            <a:r>
              <a:rPr lang="en-US" altLang="ja-JP" sz="2400" dirty="0" smtClean="0"/>
              <a:t>Web</a:t>
            </a:r>
            <a:r>
              <a:rPr lang="ja-JP" altLang="en-US" sz="2400" dirty="0" smtClean="0"/>
              <a:t>サイト（ティザー）の準備</a:t>
            </a:r>
            <a:endParaRPr lang="en-US" altLang="ja-JP" sz="2400" dirty="0" smtClean="0"/>
          </a:p>
          <a:p>
            <a:pPr lvl="2"/>
            <a:r>
              <a:rPr lang="ja-JP" altLang="en-US" sz="2000" dirty="0" smtClean="0"/>
              <a:t>恐らくデザインとコーディングは小野担当</a:t>
            </a:r>
            <a:endParaRPr lang="en-US" altLang="ja-JP" sz="2000" dirty="0" smtClean="0"/>
          </a:p>
          <a:p>
            <a:pPr lvl="2"/>
            <a:r>
              <a:rPr lang="ja-JP" altLang="en-US" sz="2000" dirty="0" smtClean="0"/>
              <a:t>ゲームの紹介、配布を行う</a:t>
            </a:r>
            <a:endParaRPr lang="en-US" altLang="ja-JP" sz="2000" dirty="0" smtClean="0"/>
          </a:p>
          <a:p>
            <a:pPr lvl="2"/>
            <a:r>
              <a:rPr lang="ja-JP" altLang="en-US" sz="2000" dirty="0" smtClean="0"/>
              <a:t>外部メンバーの募集も行う（大阪に顔を出せる人のみ）</a:t>
            </a:r>
            <a:endParaRPr lang="en-US" altLang="ja-JP" sz="2000" dirty="0" smtClean="0"/>
          </a:p>
          <a:p>
            <a:pPr lvl="2"/>
            <a:endParaRPr lang="en-US" altLang="ja-JP" sz="2000" dirty="0" smtClean="0"/>
          </a:p>
          <a:p>
            <a:pPr lvl="1"/>
            <a:endParaRPr lang="en-US" altLang="ja-JP" sz="2000" dirty="0" smtClean="0"/>
          </a:p>
          <a:p>
            <a:endParaRPr lang="en-US" altLang="ja-JP" sz="2800" dirty="0" smtClean="0"/>
          </a:p>
        </p:txBody>
      </p:sp>
      <p:pic>
        <p:nvPicPr>
          <p:cNvPr id="4" name="Picture 2" descr="F:\ゲーム制作\2016年春季PG勉強会\スライド素材\春季ゲームプログラマ勉強会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79996"/>
            <a:ext cx="2376264" cy="9727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4800" y="404664"/>
            <a:ext cx="8686800" cy="8382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これからの予定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sz="2800" dirty="0" smtClean="0"/>
              <a:t>４月以降</a:t>
            </a:r>
            <a:endParaRPr lang="en-US" altLang="ja-JP" sz="2800" dirty="0" smtClean="0"/>
          </a:p>
          <a:p>
            <a:pPr lvl="1"/>
            <a:r>
              <a:rPr lang="ja-JP" altLang="en-US" sz="2400" dirty="0" smtClean="0"/>
              <a:t>公式</a:t>
            </a:r>
            <a:r>
              <a:rPr lang="en-US" altLang="ja-JP" sz="2400" dirty="0" smtClean="0"/>
              <a:t>Web</a:t>
            </a:r>
            <a:r>
              <a:rPr lang="ja-JP" altLang="en-US" sz="2400" dirty="0" smtClean="0"/>
              <a:t>サイト（ティザー）のオープン</a:t>
            </a:r>
            <a:endParaRPr lang="en-US" altLang="ja-JP" sz="2400" dirty="0" smtClean="0"/>
          </a:p>
          <a:p>
            <a:pPr lvl="1"/>
            <a:r>
              <a:rPr lang="ja-JP" altLang="en-US" sz="2400" dirty="0" smtClean="0"/>
              <a:t>参加者の募集</a:t>
            </a:r>
            <a:endParaRPr lang="en-US" altLang="ja-JP" sz="2400" dirty="0" smtClean="0"/>
          </a:p>
          <a:p>
            <a:pPr lvl="2"/>
            <a:r>
              <a:rPr lang="ja-JP" altLang="en-US" sz="2000" dirty="0" smtClean="0"/>
              <a:t>人が増えたらオフ会とかやりたいね！</a:t>
            </a:r>
            <a:endParaRPr lang="en-US" altLang="ja-JP" sz="2000" dirty="0" smtClean="0"/>
          </a:p>
          <a:p>
            <a:pPr lvl="1"/>
            <a:r>
              <a:rPr lang="ja-JP" altLang="en-US" sz="2400" dirty="0" smtClean="0"/>
              <a:t>次のゲームの製作</a:t>
            </a:r>
            <a:endParaRPr lang="en-US" altLang="ja-JP" sz="2400" dirty="0" smtClean="0"/>
          </a:p>
          <a:p>
            <a:pPr lvl="2"/>
            <a:r>
              <a:rPr lang="ja-JP" altLang="en-US" sz="2000" dirty="0" smtClean="0"/>
              <a:t>また今度考えましょう</a:t>
            </a:r>
            <a:endParaRPr lang="en-US" altLang="ja-JP" sz="2000" dirty="0" smtClean="0"/>
          </a:p>
          <a:p>
            <a:pPr lvl="1"/>
            <a:r>
              <a:rPr lang="ja-JP" altLang="en-US" sz="2400" dirty="0" smtClean="0"/>
              <a:t>配布</a:t>
            </a:r>
            <a:r>
              <a:rPr lang="ja-JP" altLang="en-US" sz="2400" dirty="0" smtClean="0"/>
              <a:t>した</a:t>
            </a:r>
            <a:r>
              <a:rPr lang="ja-JP" altLang="en-US" sz="2400" dirty="0" smtClean="0"/>
              <a:t>ゲーム</a:t>
            </a:r>
            <a:endParaRPr lang="en-US" altLang="ja-JP" sz="2400" dirty="0" smtClean="0"/>
          </a:p>
          <a:p>
            <a:pPr lvl="2"/>
            <a:r>
              <a:rPr lang="ja-JP" altLang="en-US" sz="2000" dirty="0" smtClean="0"/>
              <a:t>ユーザーの反応を聞いて反省会</a:t>
            </a:r>
            <a:endParaRPr lang="en-US" altLang="ja-JP" sz="2000" dirty="0" smtClean="0"/>
          </a:p>
          <a:p>
            <a:pPr lvl="2"/>
            <a:r>
              <a:rPr lang="ja-JP" altLang="en-US" sz="2000" dirty="0" smtClean="0"/>
              <a:t>バージョンアップ対応</a:t>
            </a:r>
            <a:endParaRPr lang="en-US" altLang="ja-JP" sz="2000" dirty="0" smtClean="0"/>
          </a:p>
          <a:p>
            <a:pPr lvl="1"/>
            <a:r>
              <a:rPr lang="ja-JP" altLang="en-US" sz="2400" dirty="0" smtClean="0"/>
              <a:t>その他、皆が考えたプロジェクト等々</a:t>
            </a:r>
            <a:endParaRPr lang="en-US" altLang="ja-JP" sz="2400" dirty="0" smtClean="0"/>
          </a:p>
          <a:p>
            <a:pPr lvl="2"/>
            <a:r>
              <a:rPr lang="ja-JP" altLang="en-US" sz="2000" dirty="0" smtClean="0"/>
              <a:t>皆色々提案してください！積極的に行きましょう</a:t>
            </a:r>
            <a:endParaRPr lang="en-US" altLang="ja-JP" sz="2000" dirty="0" smtClean="0"/>
          </a:p>
        </p:txBody>
      </p:sp>
      <p:pic>
        <p:nvPicPr>
          <p:cNvPr id="4" name="Picture 2" descr="F:\ゲーム制作\2016年春季PG勉強会\スライド素材\春季ゲームプログラマ勉強会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79996"/>
            <a:ext cx="2376264" cy="9727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4800" y="404664"/>
            <a:ext cx="8686800" cy="8382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今更ながら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ja-JP" altLang="en-US" sz="2800" dirty="0" smtClean="0"/>
              <a:t>一応確認しておきます。</a:t>
            </a:r>
            <a:endParaRPr lang="en-US" altLang="ja-JP" sz="2800" dirty="0" smtClean="0"/>
          </a:p>
          <a:p>
            <a:pPr>
              <a:buNone/>
            </a:pPr>
            <a:r>
              <a:rPr lang="ja-JP" altLang="en-US" sz="2800" dirty="0" smtClean="0"/>
              <a:t>この組織の名前は現時点では</a:t>
            </a:r>
            <a:endParaRPr lang="en-US" altLang="ja-JP" sz="2800" dirty="0" smtClean="0"/>
          </a:p>
          <a:p>
            <a:pPr>
              <a:buNone/>
            </a:pPr>
            <a:endParaRPr lang="en-US" altLang="ja-JP" sz="2800" dirty="0" smtClean="0"/>
          </a:p>
          <a:p>
            <a:pPr>
              <a:buNone/>
            </a:pPr>
            <a:r>
              <a:rPr kumimoji="1" lang="ja-JP" altLang="en-US" sz="2800" dirty="0" smtClean="0"/>
              <a:t>「大阪ゲーム製作者コミュニティ（仮）」です。</a:t>
            </a:r>
            <a:endParaRPr kumimoji="1" lang="en-US" altLang="ja-JP" sz="2800" dirty="0" smtClean="0"/>
          </a:p>
          <a:p>
            <a:pPr>
              <a:buNone/>
            </a:pPr>
            <a:endParaRPr lang="en-US" altLang="ja-JP" sz="2800" dirty="0" smtClean="0"/>
          </a:p>
          <a:p>
            <a:pPr>
              <a:buNone/>
            </a:pPr>
            <a:r>
              <a:rPr lang="ja-JP" altLang="en-US" sz="2800" dirty="0" smtClean="0"/>
              <a:t>札幌ゲーム</a:t>
            </a:r>
            <a:r>
              <a:rPr lang="ja-JP" altLang="en-US" sz="2800" dirty="0" smtClean="0"/>
              <a:t>製</a:t>
            </a:r>
            <a:r>
              <a:rPr lang="ja-JP" altLang="en-US" sz="2800" dirty="0" smtClean="0"/>
              <a:t>作者コミュニティ「</a:t>
            </a:r>
            <a:r>
              <a:rPr lang="en-US" altLang="ja-JP" sz="2800" dirty="0" err="1" smtClean="0"/>
              <a:t>Kawaz</a:t>
            </a:r>
            <a:r>
              <a:rPr lang="ja-JP" altLang="en-US" sz="2800" dirty="0" smtClean="0"/>
              <a:t>」に</a:t>
            </a:r>
            <a:endParaRPr lang="en-US" altLang="ja-JP" sz="2800" dirty="0" smtClean="0"/>
          </a:p>
          <a:p>
            <a:pPr>
              <a:buNone/>
            </a:pPr>
            <a:r>
              <a:rPr lang="ja-JP" altLang="en-US" sz="2800" dirty="0" smtClean="0"/>
              <a:t>倣ってつけてます。正式名称随時募集！！</a:t>
            </a:r>
            <a:endParaRPr lang="en-US" altLang="ja-JP" sz="2800" dirty="0" smtClean="0"/>
          </a:p>
        </p:txBody>
      </p:sp>
      <p:pic>
        <p:nvPicPr>
          <p:cNvPr id="4" name="Picture 2" descr="F:\ゲーム制作\2016年春季PG勉強会\スライド素材\春季ゲームプログラマ勉強会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79996"/>
            <a:ext cx="2376264" cy="9727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4800" y="404664"/>
            <a:ext cx="8686800" cy="8382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現時点でのメンバー確認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ja-JP" altLang="en-US" sz="2800" dirty="0" smtClean="0"/>
              <a:t>小野　代表</a:t>
            </a:r>
            <a:r>
              <a:rPr lang="en-US" altLang="ja-JP" sz="2800" dirty="0" smtClean="0"/>
              <a:t>/</a:t>
            </a:r>
            <a:r>
              <a:rPr lang="ja-JP" altLang="en-US" sz="2800" dirty="0" smtClean="0"/>
              <a:t>プランナー</a:t>
            </a:r>
            <a:r>
              <a:rPr lang="en-US" altLang="ja-JP" sz="2800" dirty="0" smtClean="0"/>
              <a:t>/</a:t>
            </a:r>
            <a:r>
              <a:rPr lang="ja-JP" altLang="en-US" sz="2800" dirty="0" smtClean="0"/>
              <a:t>プログラマー</a:t>
            </a:r>
            <a:endParaRPr lang="en-US" altLang="ja-JP" sz="2800" dirty="0" smtClean="0"/>
          </a:p>
          <a:p>
            <a:pPr>
              <a:buFont typeface="Wingdings" pitchFamily="2" charset="2"/>
              <a:buChar char="l"/>
            </a:pPr>
            <a:r>
              <a:rPr lang="ja-JP" altLang="en-US" sz="2800" dirty="0" smtClean="0"/>
              <a:t>馬場　プログラマー</a:t>
            </a:r>
            <a:endParaRPr lang="en-US" altLang="ja-JP" sz="2800" dirty="0" smtClean="0"/>
          </a:p>
          <a:p>
            <a:pPr>
              <a:buFont typeface="Wingdings" pitchFamily="2" charset="2"/>
              <a:buChar char="l"/>
            </a:pPr>
            <a:r>
              <a:rPr lang="ja-JP" altLang="en-US" sz="2800" dirty="0" smtClean="0"/>
              <a:t>安田　プログラマー</a:t>
            </a:r>
            <a:endParaRPr lang="en-US" altLang="ja-JP" sz="2800" dirty="0" smtClean="0"/>
          </a:p>
          <a:p>
            <a:pPr>
              <a:buFont typeface="Wingdings" pitchFamily="2" charset="2"/>
              <a:buChar char="l"/>
            </a:pPr>
            <a:r>
              <a:rPr lang="ja-JP" altLang="en-US" sz="2800" dirty="0" smtClean="0"/>
              <a:t>栃下　プログラマー</a:t>
            </a:r>
            <a:endParaRPr lang="en-US" altLang="ja-JP" sz="2800" dirty="0" smtClean="0"/>
          </a:p>
          <a:p>
            <a:pPr>
              <a:buFont typeface="Wingdings" pitchFamily="2" charset="2"/>
              <a:buChar char="l"/>
            </a:pPr>
            <a:r>
              <a:rPr lang="ja-JP" altLang="en-US" sz="2800" dirty="0" smtClean="0"/>
              <a:t>中松　サウンドコンポーザー</a:t>
            </a:r>
            <a:r>
              <a:rPr lang="en-US" altLang="ja-JP" sz="2800" dirty="0" smtClean="0"/>
              <a:t>/</a:t>
            </a:r>
            <a:r>
              <a:rPr lang="ja-JP" altLang="en-US" sz="2800" dirty="0" smtClean="0"/>
              <a:t>プログラマ</a:t>
            </a:r>
            <a:endParaRPr lang="en-US" altLang="ja-JP" sz="2800" dirty="0" smtClean="0"/>
          </a:p>
          <a:p>
            <a:pPr>
              <a:buFont typeface="Wingdings" pitchFamily="2" charset="2"/>
              <a:buChar char="l"/>
            </a:pPr>
            <a:r>
              <a:rPr lang="ja-JP" altLang="en-US" sz="2800" dirty="0" smtClean="0"/>
              <a:t>松岡　サウンドコンポーザー</a:t>
            </a:r>
            <a:endParaRPr lang="en-US" altLang="ja-JP" sz="2800" dirty="0" smtClean="0"/>
          </a:p>
          <a:p>
            <a:pPr>
              <a:buFont typeface="Wingdings" pitchFamily="2" charset="2"/>
              <a:buChar char="l"/>
            </a:pPr>
            <a:r>
              <a:rPr lang="ja-JP" altLang="en-US" sz="2800" dirty="0" smtClean="0"/>
              <a:t>谷川　グラフィッカー</a:t>
            </a:r>
            <a:endParaRPr lang="en-US" altLang="ja-JP" sz="2800" dirty="0" smtClean="0"/>
          </a:p>
          <a:p>
            <a:pPr>
              <a:buNone/>
            </a:pPr>
            <a:endParaRPr lang="en-US" altLang="ja-JP" sz="2800" dirty="0" smtClean="0"/>
          </a:p>
          <a:p>
            <a:pPr>
              <a:buNone/>
            </a:pPr>
            <a:r>
              <a:rPr lang="ja-JP" altLang="en-US" sz="2800" dirty="0" smtClean="0"/>
              <a:t>総</a:t>
            </a:r>
            <a:r>
              <a:rPr lang="ja-JP" altLang="en-US" sz="2800" dirty="0" smtClean="0"/>
              <a:t>７</a:t>
            </a:r>
            <a:r>
              <a:rPr lang="ja-JP" altLang="en-US" sz="2800" dirty="0" smtClean="0"/>
              <a:t>名。</a:t>
            </a:r>
            <a:endParaRPr lang="en-US" altLang="ja-JP" sz="2800" dirty="0" smtClean="0"/>
          </a:p>
        </p:txBody>
      </p:sp>
      <p:pic>
        <p:nvPicPr>
          <p:cNvPr id="4" name="Picture 2" descr="F:\ゲーム制作\2016年春季PG勉強会\スライド素材\春季ゲームプログラマ勉強会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79996"/>
            <a:ext cx="2376264" cy="9727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4800" y="404664"/>
            <a:ext cx="8686800" cy="8382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こういうことをやりたいです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ja-JP" altLang="en-US" sz="2800" dirty="0" smtClean="0"/>
              <a:t>いわゆるビジョンです。</a:t>
            </a:r>
            <a:endParaRPr lang="en-US" altLang="ja-JP" sz="2800" dirty="0" smtClean="0"/>
          </a:p>
          <a:p>
            <a:pPr>
              <a:buFont typeface="Wingdings" pitchFamily="2" charset="2"/>
              <a:buChar char="l"/>
            </a:pPr>
            <a:r>
              <a:rPr lang="ja-JP" altLang="en-US" sz="2800" dirty="0" smtClean="0"/>
              <a:t>小野個人が今考えていることです。</a:t>
            </a:r>
            <a:endParaRPr lang="en-US" altLang="ja-JP" sz="2800" dirty="0" smtClean="0"/>
          </a:p>
          <a:p>
            <a:pPr>
              <a:buNone/>
            </a:pPr>
            <a:r>
              <a:rPr lang="ja-JP" altLang="en-US" sz="2800" dirty="0" smtClean="0"/>
              <a:t>　</a:t>
            </a:r>
            <a:r>
              <a:rPr lang="ja-JP" altLang="en-US" sz="2800" dirty="0" smtClean="0"/>
              <a:t>もちろん皆の意見を汲みます。</a:t>
            </a:r>
            <a:endParaRPr lang="en-US" altLang="ja-JP" sz="2800" dirty="0" smtClean="0"/>
          </a:p>
          <a:p>
            <a:pPr>
              <a:buNone/>
            </a:pPr>
            <a:r>
              <a:rPr lang="ja-JP" altLang="en-US" sz="2800" dirty="0" smtClean="0"/>
              <a:t>　</a:t>
            </a:r>
            <a:r>
              <a:rPr lang="ja-JP" altLang="en-US" sz="2800" dirty="0" smtClean="0"/>
              <a:t>内容は新規の方向けに作ってます。</a:t>
            </a:r>
            <a:endParaRPr lang="en-US" altLang="ja-JP" sz="2800" dirty="0" smtClean="0"/>
          </a:p>
          <a:p>
            <a:pPr>
              <a:buNone/>
            </a:pPr>
            <a:r>
              <a:rPr lang="ja-JP" altLang="en-US" sz="2800" dirty="0" smtClean="0"/>
              <a:t>　</a:t>
            </a:r>
            <a:r>
              <a:rPr lang="ja-JP" altLang="en-US" sz="2800" dirty="0" smtClean="0"/>
              <a:t>基本的には</a:t>
            </a:r>
            <a:r>
              <a:rPr lang="en-US" altLang="ja-JP" sz="2800" dirty="0" err="1" smtClean="0"/>
              <a:t>Kawaz</a:t>
            </a:r>
            <a:r>
              <a:rPr lang="ja-JP" altLang="en-US" sz="2800" dirty="0" smtClean="0"/>
              <a:t>の模倣です。</a:t>
            </a:r>
            <a:endParaRPr lang="en-US" altLang="ja-JP" sz="2800" dirty="0" smtClean="0"/>
          </a:p>
        </p:txBody>
      </p:sp>
      <p:pic>
        <p:nvPicPr>
          <p:cNvPr id="4" name="Picture 2" descr="F:\ゲーム制作\2016年春季PG勉強会\スライド素材\春季ゲームプログラマ勉強会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79996"/>
            <a:ext cx="2376264" cy="9727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4800" y="404664"/>
            <a:ext cx="8686800" cy="8382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こういうことをやりたいです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 smtClean="0"/>
              <a:t>大阪で、</a:t>
            </a:r>
            <a:r>
              <a:rPr lang="ja-JP" altLang="en-US" sz="2800" dirty="0" smtClean="0">
                <a:solidFill>
                  <a:schemeClr val="bg1">
                    <a:lumMod val="65000"/>
                  </a:schemeClr>
                </a:solidFill>
              </a:rPr>
              <a:t>ゲーム製作者を目指している人</a:t>
            </a:r>
            <a:r>
              <a:rPr lang="ja-JP" altLang="en-US" sz="2800" dirty="0" smtClean="0"/>
              <a:t>とか、</a:t>
            </a:r>
            <a:endParaRPr lang="en-US" altLang="ja-JP" sz="2800" dirty="0" smtClean="0"/>
          </a:p>
          <a:p>
            <a:pPr>
              <a:buNone/>
            </a:pPr>
            <a:r>
              <a:rPr lang="ja-JP" altLang="en-US" sz="2800" dirty="0" smtClean="0"/>
              <a:t>　</a:t>
            </a:r>
            <a:r>
              <a:rPr lang="ja-JP" altLang="en-US" sz="2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ちょっと興味ある人</a:t>
            </a:r>
            <a:r>
              <a:rPr lang="ja-JP" altLang="en-US" sz="2800" dirty="0" smtClean="0"/>
              <a:t>、</a:t>
            </a:r>
            <a:r>
              <a:rPr lang="ja-JP" altLang="en-US" sz="2800" dirty="0" smtClean="0">
                <a:solidFill>
                  <a:schemeClr val="accent1">
                    <a:lumMod val="50000"/>
                  </a:schemeClr>
                </a:solidFill>
              </a:rPr>
              <a:t>並びに現役の開発者</a:t>
            </a:r>
            <a:r>
              <a:rPr lang="ja-JP" altLang="en-US" sz="2800" dirty="0" smtClean="0"/>
              <a:t>などが</a:t>
            </a:r>
            <a:endParaRPr lang="en-US" altLang="ja-JP" sz="2800" dirty="0" smtClean="0"/>
          </a:p>
          <a:p>
            <a:pPr>
              <a:buNone/>
            </a:pPr>
            <a:r>
              <a:rPr lang="ja-JP" altLang="en-US" sz="2800" dirty="0" smtClean="0"/>
              <a:t>　</a:t>
            </a:r>
            <a:r>
              <a:rPr lang="ja-JP" altLang="en-US" sz="2800" dirty="0" smtClean="0">
                <a:solidFill>
                  <a:schemeClr val="tx1"/>
                </a:solidFill>
              </a:rPr>
              <a:t>ゲームについて思いをぶつけ合ったり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ja-JP" altLang="en-US" sz="2800" dirty="0" smtClean="0"/>
              <a:t>　</a:t>
            </a:r>
            <a:r>
              <a:rPr lang="ja-JP" altLang="en-US" sz="2800" dirty="0" smtClean="0">
                <a:solidFill>
                  <a:schemeClr val="accent3">
                    <a:lumMod val="75000"/>
                  </a:schemeClr>
                </a:solidFill>
              </a:rPr>
              <a:t>共にゲームを作ったり</a:t>
            </a:r>
            <a:endParaRPr lang="en-US" altLang="ja-JP" sz="28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None/>
            </a:pPr>
            <a:r>
              <a:rPr lang="ja-JP" altLang="en-US" sz="2800" dirty="0" smtClean="0"/>
              <a:t>　</a:t>
            </a:r>
            <a:r>
              <a:rPr lang="ja-JP" altLang="en-US" sz="2800" dirty="0" smtClean="0">
                <a:solidFill>
                  <a:srgbClr val="7030A0"/>
                </a:solidFill>
              </a:rPr>
              <a:t>好きなゲームの良さを徹底的に伝えたり</a:t>
            </a:r>
            <a:endParaRPr lang="en-US" altLang="ja-JP" sz="2800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ja-JP" altLang="en-US" sz="2800" dirty="0" smtClean="0"/>
              <a:t>　</a:t>
            </a:r>
            <a:r>
              <a:rPr lang="ja-JP" altLang="en-US" sz="2800" dirty="0" smtClean="0">
                <a:solidFill>
                  <a:srgbClr val="00B050"/>
                </a:solidFill>
              </a:rPr>
              <a:t>ゲーム業界</a:t>
            </a:r>
            <a:r>
              <a:rPr lang="ja-JP" altLang="en-US" sz="2800" dirty="0" smtClean="0">
                <a:solidFill>
                  <a:srgbClr val="00B050"/>
                </a:solidFill>
              </a:rPr>
              <a:t>に</a:t>
            </a:r>
            <a:r>
              <a:rPr lang="ja-JP" altLang="en-US" sz="2800" dirty="0" smtClean="0">
                <a:solidFill>
                  <a:srgbClr val="00B050"/>
                </a:solidFill>
              </a:rPr>
              <a:t>ついて語ってみたり</a:t>
            </a:r>
            <a:endParaRPr lang="en-US" altLang="ja-JP" sz="28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ja-JP" altLang="en-US" sz="2800" dirty="0" smtClean="0">
                <a:solidFill>
                  <a:srgbClr val="00B050"/>
                </a:solidFill>
              </a:rPr>
              <a:t>　</a:t>
            </a:r>
            <a:r>
              <a:rPr lang="ja-JP" altLang="en-US" sz="2800" dirty="0" smtClean="0"/>
              <a:t>「１人だと出来ないけど多人数なら出来ること」</a:t>
            </a:r>
            <a:endParaRPr lang="en-US" altLang="ja-JP" sz="2800" dirty="0" smtClean="0"/>
          </a:p>
          <a:p>
            <a:pPr>
              <a:buNone/>
            </a:pPr>
            <a:r>
              <a:rPr lang="ja-JP" altLang="en-US" sz="2800" dirty="0" smtClean="0"/>
              <a:t>　</a:t>
            </a:r>
            <a:r>
              <a:rPr lang="ja-JP" altLang="en-US" sz="2800" dirty="0" smtClean="0"/>
              <a:t>を利用するため、自然と集まる場にしたい。</a:t>
            </a:r>
            <a:endParaRPr lang="en-US" altLang="ja-JP" sz="2800" dirty="0" smtClean="0"/>
          </a:p>
        </p:txBody>
      </p:sp>
      <p:pic>
        <p:nvPicPr>
          <p:cNvPr id="4" name="Picture 2" descr="F:\ゲーム制作\2016年春季PG勉強会\スライド素材\春季ゲームプログラマ勉強会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79996"/>
            <a:ext cx="2376264" cy="9727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:\ゲーム制作\2016年春季PG勉強会\スライド素材\春季ゲームプログラマ勉強会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79996"/>
            <a:ext cx="2376264" cy="972740"/>
          </a:xfrm>
          <a:prstGeom prst="rect">
            <a:avLst/>
          </a:prstGeom>
          <a:noFill/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400" i="1" dirty="0" smtClean="0"/>
              <a:t>「</a:t>
            </a:r>
            <a:r>
              <a:rPr lang="ja-JP" altLang="en-US" sz="2400" i="1" dirty="0" smtClean="0">
                <a:solidFill>
                  <a:srgbClr val="00B0F0"/>
                </a:solidFill>
              </a:rPr>
              <a:t>バージョン管理ソフトの使い方を学ぶ</a:t>
            </a:r>
            <a:r>
              <a:rPr lang="ja-JP" altLang="en-US" sz="2400" i="1" dirty="0" smtClean="0"/>
              <a:t>」</a:t>
            </a:r>
            <a:endParaRPr lang="en-US" altLang="ja-JP" sz="2400" dirty="0" smtClean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 smtClean="0"/>
              <a:t>そもそもバージョン管理ってなんだ？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pPr>
              <a:buNone/>
            </a:pPr>
            <a:r>
              <a:rPr kumimoji="1" lang="ja-JP" altLang="en-US" dirty="0" smtClean="0"/>
              <a:t>　作成、編集されるファイルの変更履歴を</a:t>
            </a:r>
            <a:endParaRPr kumimoji="1" lang="en-US" altLang="ja-JP" dirty="0" smtClean="0"/>
          </a:p>
          <a:p>
            <a:pPr>
              <a:buNone/>
            </a:pPr>
            <a:r>
              <a:rPr lang="ja-JP" altLang="en-US" dirty="0" smtClean="0"/>
              <a:t>　管理</a:t>
            </a:r>
            <a:r>
              <a:rPr kumimoji="1" lang="ja-JP" altLang="en-US" dirty="0" smtClean="0"/>
              <a:t>する</a:t>
            </a:r>
            <a:r>
              <a:rPr lang="ja-JP" altLang="en-US" dirty="0" smtClean="0"/>
              <a:t>ためのシステムです。</a:t>
            </a: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　今回はどんなソフトなのかを理解して、</a:t>
            </a: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　最低限の動作を行えるようにしてから</a:t>
            </a: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　帰ってもらいます。</a:t>
            </a: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後ほど詳しく説明します。</a:t>
            </a:r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4800" y="404664"/>
            <a:ext cx="8686800" cy="8382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こういうことをやりたいです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ja-JP" altLang="en-US" sz="2800" dirty="0" smtClean="0"/>
              <a:t>別にこのコミュニティに入ったからといって、</a:t>
            </a:r>
            <a:endParaRPr lang="en-US" altLang="ja-JP" sz="2800" dirty="0" smtClean="0"/>
          </a:p>
          <a:p>
            <a:pPr>
              <a:buNone/>
            </a:pPr>
            <a:r>
              <a:rPr lang="ja-JP" altLang="en-US" sz="2800" dirty="0" smtClean="0"/>
              <a:t>　「おい！他で活動するなよ！」みたいな事は</a:t>
            </a:r>
            <a:endParaRPr lang="en-US" altLang="ja-JP" sz="2800" dirty="0" smtClean="0"/>
          </a:p>
          <a:p>
            <a:pPr>
              <a:buNone/>
            </a:pPr>
            <a:r>
              <a:rPr lang="ja-JP" altLang="en-US" sz="2800" dirty="0" smtClean="0"/>
              <a:t>　一切言いません。</a:t>
            </a:r>
            <a:endParaRPr lang="en-US" altLang="ja-JP" sz="2800" dirty="0" smtClean="0"/>
          </a:p>
          <a:p>
            <a:pPr>
              <a:buNone/>
            </a:pPr>
            <a:r>
              <a:rPr lang="ja-JP" altLang="en-US" sz="2800" dirty="0" smtClean="0"/>
              <a:t>　むしろ積極的に、他でも活動してください。</a:t>
            </a:r>
            <a:endParaRPr lang="en-US" altLang="ja-JP" sz="2800" dirty="0" smtClean="0"/>
          </a:p>
          <a:p>
            <a:pPr>
              <a:buNone/>
            </a:pPr>
            <a:r>
              <a:rPr lang="ja-JP" altLang="en-US" sz="2800" dirty="0" smtClean="0"/>
              <a:t>　</a:t>
            </a:r>
            <a:r>
              <a:rPr lang="ja-JP" altLang="en-US" sz="2800" dirty="0" smtClean="0"/>
              <a:t>そしてノウハウを共有しましょう！</a:t>
            </a:r>
            <a:endParaRPr lang="en-US" altLang="ja-JP" sz="2800" dirty="0" smtClean="0"/>
          </a:p>
          <a:p>
            <a:pPr>
              <a:buFont typeface="Wingdings" pitchFamily="2" charset="2"/>
              <a:buChar char="l"/>
            </a:pPr>
            <a:r>
              <a:rPr lang="ja-JP" altLang="en-US" sz="2800" dirty="0" smtClean="0"/>
              <a:t>ここでゲームを作ってもいいし、自分たちでやってもいいです。</a:t>
            </a:r>
            <a:endParaRPr lang="en-US" altLang="ja-JP" sz="2800" dirty="0" smtClean="0"/>
          </a:p>
          <a:p>
            <a:pPr>
              <a:buFont typeface="Wingdings" pitchFamily="2" charset="2"/>
              <a:buChar char="l"/>
            </a:pPr>
            <a:r>
              <a:rPr lang="ja-JP" altLang="en-US" sz="2800" dirty="0" smtClean="0"/>
              <a:t>「既に友達とゲーム製作してる」？</a:t>
            </a:r>
            <a:endParaRPr lang="en-US" altLang="ja-JP" sz="2800" dirty="0" smtClean="0"/>
          </a:p>
          <a:p>
            <a:pPr>
              <a:buNone/>
            </a:pPr>
            <a:r>
              <a:rPr lang="ja-JP" altLang="en-US" sz="2800" dirty="0" smtClean="0"/>
              <a:t>　むしろ大歓迎です。交流会しましょう。</a:t>
            </a:r>
            <a:endParaRPr lang="en-US" altLang="ja-JP" sz="2800" dirty="0" smtClean="0"/>
          </a:p>
          <a:p>
            <a:pPr>
              <a:buNone/>
            </a:pPr>
            <a:r>
              <a:rPr lang="ja-JP" altLang="en-US" sz="2800" dirty="0" smtClean="0"/>
              <a:t>　</a:t>
            </a:r>
            <a:r>
              <a:rPr lang="ja-JP" altLang="en-US" sz="2800" dirty="0" smtClean="0"/>
              <a:t>もしよければ参加してください。</a:t>
            </a:r>
            <a:endParaRPr lang="en-US" altLang="ja-JP" sz="2800" dirty="0" smtClean="0"/>
          </a:p>
        </p:txBody>
      </p:sp>
      <p:pic>
        <p:nvPicPr>
          <p:cNvPr id="4" name="Picture 2" descr="F:\ゲーム制作\2016年春季PG勉強会\スライド素材\春季ゲームプログラマ勉強会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79996"/>
            <a:ext cx="2376264" cy="9727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4800" y="404664"/>
            <a:ext cx="8686800" cy="8382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こういうことをやりたいです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ja-JP" altLang="en-US" sz="2800" dirty="0" smtClean="0"/>
              <a:t>参加条件</a:t>
            </a:r>
            <a:endParaRPr lang="en-US" altLang="ja-JP" sz="2800" dirty="0" smtClean="0"/>
          </a:p>
          <a:p>
            <a:pPr lvl="1">
              <a:buFont typeface="Wingdings" pitchFamily="2" charset="2"/>
              <a:buChar char="l"/>
            </a:pPr>
            <a:r>
              <a:rPr lang="ja-JP" altLang="en-US" sz="2400" dirty="0" smtClean="0"/>
              <a:t>程よく他人とコミュニケーションの取れる人</a:t>
            </a:r>
            <a:endParaRPr lang="en-US" altLang="ja-JP" sz="2400" dirty="0" smtClean="0"/>
          </a:p>
          <a:p>
            <a:pPr lvl="1">
              <a:buFont typeface="Wingdings" pitchFamily="2" charset="2"/>
              <a:buChar char="l"/>
            </a:pPr>
            <a:r>
              <a:rPr lang="ja-JP" altLang="en-US" sz="2400" dirty="0" smtClean="0"/>
              <a:t>ゲームが好きな人</a:t>
            </a:r>
            <a:endParaRPr lang="en-US" altLang="ja-JP" sz="2400" dirty="0" smtClean="0"/>
          </a:p>
          <a:p>
            <a:pPr lvl="1">
              <a:buFont typeface="Wingdings" pitchFamily="2" charset="2"/>
              <a:buChar char="l"/>
            </a:pPr>
            <a:r>
              <a:rPr lang="ja-JP" altLang="en-US" sz="2400" dirty="0" smtClean="0"/>
              <a:t>ゲームに作る事に関して意思を持っている人</a:t>
            </a:r>
            <a:endParaRPr lang="en-US" altLang="ja-JP" sz="2400" dirty="0" smtClean="0"/>
          </a:p>
          <a:p>
            <a:pPr lvl="1">
              <a:buFont typeface="Wingdings" pitchFamily="2" charset="2"/>
              <a:buChar char="l"/>
            </a:pPr>
            <a:r>
              <a:rPr lang="ja-JP" altLang="en-US" sz="2400" dirty="0" smtClean="0"/>
              <a:t>大阪でミーティングする時に参加が可能な人</a:t>
            </a:r>
            <a:endParaRPr lang="en-US" altLang="ja-JP" sz="2400" dirty="0" smtClean="0"/>
          </a:p>
          <a:p>
            <a:pPr lvl="1">
              <a:buFont typeface="Wingdings" pitchFamily="2" charset="2"/>
              <a:buChar char="l"/>
            </a:pPr>
            <a:endParaRPr lang="en-US" altLang="ja-JP" sz="2400" dirty="0" smtClean="0"/>
          </a:p>
          <a:p>
            <a:pPr lvl="1">
              <a:buNone/>
            </a:pPr>
            <a:r>
              <a:rPr lang="ja-JP" altLang="en-US" sz="2400" dirty="0" smtClean="0"/>
              <a:t>野暮ったい事は言いませんが、</a:t>
            </a:r>
            <a:endParaRPr lang="en-US" altLang="ja-JP" sz="2400" dirty="0" smtClean="0"/>
          </a:p>
          <a:p>
            <a:pPr lvl="1">
              <a:buNone/>
            </a:pPr>
            <a:r>
              <a:rPr lang="ja-JP" altLang="en-US" sz="2400" dirty="0" smtClean="0"/>
              <a:t>だいたいこんな感じの人が集まったらいいなー</a:t>
            </a:r>
            <a:endParaRPr lang="en-US" altLang="ja-JP" sz="2400" dirty="0" smtClean="0"/>
          </a:p>
          <a:p>
            <a:pPr lvl="1">
              <a:buNone/>
            </a:pPr>
            <a:r>
              <a:rPr lang="ja-JP" altLang="en-US" sz="2400" dirty="0" smtClean="0"/>
              <a:t>くらいに</a:t>
            </a:r>
            <a:r>
              <a:rPr lang="ja-JP" altLang="en-US" sz="2400" dirty="0" smtClean="0"/>
              <a:t>思ってます</a:t>
            </a:r>
            <a:endParaRPr lang="en-US" altLang="ja-JP" sz="2400" dirty="0" smtClean="0"/>
          </a:p>
        </p:txBody>
      </p:sp>
      <p:pic>
        <p:nvPicPr>
          <p:cNvPr id="4" name="Picture 2" descr="F:\ゲーム制作\2016年春季PG勉強会\スライド素材\春季ゲームプログラマ勉強会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79996"/>
            <a:ext cx="2376264" cy="9727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4800" y="404664"/>
            <a:ext cx="8686800" cy="8382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こういうことをやりたいです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ja-JP" altLang="en-US" sz="2400" dirty="0" smtClean="0"/>
              <a:t>参加者勧誘について</a:t>
            </a:r>
            <a:endParaRPr lang="en-US" altLang="ja-JP" sz="2400" dirty="0" smtClean="0"/>
          </a:p>
          <a:p>
            <a:pPr lvl="1">
              <a:buFont typeface="Wingdings" pitchFamily="2" charset="2"/>
              <a:buChar char="l"/>
            </a:pPr>
            <a:r>
              <a:rPr lang="ja-JP" altLang="en-US" sz="2000" dirty="0" smtClean="0"/>
              <a:t>（あ、この人誘いたいな）ってなったら、</a:t>
            </a:r>
            <a:endParaRPr lang="en-US" altLang="ja-JP" sz="2000" dirty="0" smtClean="0"/>
          </a:p>
          <a:p>
            <a:pPr lvl="1">
              <a:buNone/>
            </a:pPr>
            <a:r>
              <a:rPr lang="ja-JP" altLang="en-US" sz="2000" dirty="0" smtClean="0"/>
              <a:t>　「こう</a:t>
            </a:r>
            <a:r>
              <a:rPr lang="ja-JP" altLang="en-US" sz="2000" dirty="0" err="1" smtClean="0"/>
              <a:t>いうの</a:t>
            </a:r>
            <a:r>
              <a:rPr lang="ja-JP" altLang="en-US" sz="2000" dirty="0" smtClean="0"/>
              <a:t>やってるんだけど入ってみない？」</a:t>
            </a:r>
            <a:endParaRPr lang="en-US" altLang="ja-JP" sz="2000" dirty="0" smtClean="0"/>
          </a:p>
          <a:p>
            <a:pPr lvl="1">
              <a:buNone/>
            </a:pPr>
            <a:r>
              <a:rPr lang="ja-JP" altLang="en-US" sz="2000" dirty="0" smtClean="0"/>
              <a:t>　</a:t>
            </a:r>
            <a:r>
              <a:rPr lang="ja-JP" altLang="en-US" sz="2000" dirty="0" err="1" smtClean="0"/>
              <a:t>って</a:t>
            </a:r>
            <a:r>
              <a:rPr lang="ja-JP" altLang="en-US" sz="2000" dirty="0" smtClean="0"/>
              <a:t>気軽に声をかけてみて欲しいです。</a:t>
            </a:r>
            <a:endParaRPr lang="en-US" altLang="ja-JP" sz="2000" dirty="0" smtClean="0"/>
          </a:p>
          <a:p>
            <a:pPr lvl="1">
              <a:buFont typeface="Wingdings" pitchFamily="2" charset="2"/>
              <a:buChar char="l"/>
            </a:pPr>
            <a:r>
              <a:rPr lang="ja-JP" altLang="en-US" sz="2000" dirty="0" smtClean="0"/>
              <a:t>そのうち</a:t>
            </a:r>
            <a:r>
              <a:rPr lang="en-US" altLang="ja-JP" sz="2000" dirty="0" smtClean="0"/>
              <a:t>Web</a:t>
            </a:r>
            <a:r>
              <a:rPr lang="ja-JP" altLang="en-US" sz="2000" dirty="0" smtClean="0"/>
              <a:t>サイト作るのでそこに誘導してもらう形になるかな？</a:t>
            </a:r>
            <a:endParaRPr lang="en-US" altLang="ja-JP" sz="2000" dirty="0" smtClean="0"/>
          </a:p>
          <a:p>
            <a:pPr lvl="1">
              <a:buNone/>
            </a:pPr>
            <a:r>
              <a:rPr lang="ja-JP" altLang="en-US" sz="2000" dirty="0" smtClean="0"/>
              <a:t>　</a:t>
            </a:r>
            <a:r>
              <a:rPr lang="ja-JP" altLang="en-US" sz="2000" dirty="0" smtClean="0"/>
              <a:t>動画みたいなの作ってサイトに</a:t>
            </a:r>
            <a:r>
              <a:rPr lang="ja-JP" altLang="en-US" sz="2000" dirty="0" err="1" smtClean="0"/>
              <a:t>貼っ</a:t>
            </a:r>
            <a:r>
              <a:rPr lang="ja-JP" altLang="en-US" sz="2000" dirty="0" smtClean="0"/>
              <a:t>てればもっとわかりやすいかも。</a:t>
            </a:r>
            <a:endParaRPr lang="en-US" altLang="ja-JP" sz="2000" dirty="0" smtClean="0"/>
          </a:p>
          <a:p>
            <a:pPr lvl="1">
              <a:buFont typeface="Wingdings" pitchFamily="2" charset="2"/>
              <a:buChar char="l"/>
            </a:pPr>
            <a:endParaRPr lang="en-US" altLang="ja-JP" sz="2000" dirty="0" smtClean="0"/>
          </a:p>
          <a:p>
            <a:pPr lvl="1">
              <a:buFont typeface="Wingdings" pitchFamily="2" charset="2"/>
              <a:buChar char="l"/>
            </a:pPr>
            <a:r>
              <a:rPr lang="ja-JP" altLang="en-US" sz="2000" dirty="0" smtClean="0"/>
              <a:t>人が増えないと出来ない事もあるので、積極的に誘い</a:t>
            </a:r>
            <a:r>
              <a:rPr lang="ja-JP" altLang="en-US" sz="2000" dirty="0" err="1" smtClean="0"/>
              <a:t>ましょ</a:t>
            </a:r>
            <a:r>
              <a:rPr lang="ja-JP" altLang="en-US" sz="2000" dirty="0" smtClean="0"/>
              <a:t>！</a:t>
            </a:r>
            <a:endParaRPr lang="en-US" altLang="ja-JP" sz="2000" dirty="0" smtClean="0"/>
          </a:p>
        </p:txBody>
      </p:sp>
      <p:pic>
        <p:nvPicPr>
          <p:cNvPr id="4" name="Picture 2" descr="F:\ゲーム制作\2016年春季PG勉強会\スライド素材\春季ゲームプログラマ勉強会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79996"/>
            <a:ext cx="2376264" cy="9727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4800" y="404664"/>
            <a:ext cx="8686800" cy="8382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こういうことをやりたいです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ja-JP" altLang="en-US" sz="2000" dirty="0" smtClean="0"/>
              <a:t>ペラ企画コンテスト</a:t>
            </a:r>
            <a:endParaRPr lang="en-US" altLang="ja-JP" sz="2000" dirty="0" smtClean="0"/>
          </a:p>
          <a:p>
            <a:pPr lvl="1">
              <a:buFont typeface="Wingdings" pitchFamily="2" charset="2"/>
              <a:buChar char="l"/>
            </a:pPr>
            <a:r>
              <a:rPr lang="ja-JP" altLang="en-US" sz="1600" dirty="0" smtClean="0"/>
              <a:t>ゲーム製作者ならやっぱり面白いゲームを作りたいよね。</a:t>
            </a:r>
            <a:endParaRPr lang="en-US" altLang="ja-JP" sz="1600" dirty="0" smtClean="0"/>
          </a:p>
          <a:p>
            <a:pPr lvl="1">
              <a:buNone/>
            </a:pPr>
            <a:r>
              <a:rPr lang="ja-JP" altLang="en-US" sz="1600" dirty="0" smtClean="0"/>
              <a:t>　</a:t>
            </a:r>
            <a:r>
              <a:rPr lang="ja-JP" altLang="en-US" sz="1600" dirty="0" err="1" smtClean="0"/>
              <a:t>なので</a:t>
            </a:r>
            <a:r>
              <a:rPr lang="ja-JP" altLang="en-US" sz="1600" dirty="0" smtClean="0"/>
              <a:t>皆でゲーム作り合って他の人より面白いものを作る特訓がしたいね。</a:t>
            </a:r>
            <a:endParaRPr lang="en-US" altLang="ja-JP" sz="1600" dirty="0" smtClean="0"/>
          </a:p>
          <a:p>
            <a:pPr lvl="1">
              <a:buNone/>
            </a:pPr>
            <a:r>
              <a:rPr lang="ja-JP" altLang="en-US" sz="1600" dirty="0" smtClean="0"/>
              <a:t>　でも、ゲーム１つ作るのに何十時間かかることやら</a:t>
            </a:r>
            <a:r>
              <a:rPr lang="en-US" altLang="ja-JP" sz="1600" dirty="0" smtClean="0"/>
              <a:t>…</a:t>
            </a:r>
          </a:p>
          <a:p>
            <a:pPr lvl="1">
              <a:buNone/>
            </a:pPr>
            <a:r>
              <a:rPr lang="ja-JP" altLang="en-US" sz="1600" i="1" dirty="0" smtClean="0">
                <a:solidFill>
                  <a:srgbClr val="FF0000"/>
                </a:solidFill>
              </a:rPr>
              <a:t>　</a:t>
            </a:r>
            <a:r>
              <a:rPr lang="en-US" altLang="ja-JP" sz="1600" i="1" dirty="0" smtClean="0">
                <a:solidFill>
                  <a:srgbClr val="FF0000"/>
                </a:solidFill>
              </a:rPr>
              <a:t>『</a:t>
            </a:r>
            <a:r>
              <a:rPr lang="ja-JP" altLang="en-US" sz="1600" i="1" dirty="0" smtClean="0">
                <a:solidFill>
                  <a:srgbClr val="FF0000"/>
                </a:solidFill>
              </a:rPr>
              <a:t>ならばせめて、脳内にある「俺の考えたさいきょうのゲーム」レベルでいいから</a:t>
            </a:r>
            <a:endParaRPr lang="en-US" altLang="ja-JP" sz="1600" i="1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ja-JP" altLang="en-US" sz="1600" i="1" dirty="0" smtClean="0">
                <a:solidFill>
                  <a:srgbClr val="FF0000"/>
                </a:solidFill>
              </a:rPr>
              <a:t>　それを一枚を紙にまとめてプレゼンし合おうぜ！</a:t>
            </a:r>
            <a:endParaRPr lang="en-US" altLang="ja-JP" sz="1600" i="1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ja-JP" altLang="en-US" sz="1600" i="1" dirty="0" smtClean="0">
                <a:solidFill>
                  <a:srgbClr val="FF0000"/>
                </a:solidFill>
              </a:rPr>
              <a:t>　１番面白いゲーム考えた奴が優勝</a:t>
            </a:r>
            <a:r>
              <a:rPr lang="ja-JP" altLang="en-US" sz="1600" i="1" dirty="0" err="1" smtClean="0">
                <a:solidFill>
                  <a:srgbClr val="FF0000"/>
                </a:solidFill>
              </a:rPr>
              <a:t>なっ</a:t>
            </a:r>
            <a:r>
              <a:rPr lang="ja-JP" altLang="en-US" sz="1600" i="1" dirty="0" smtClean="0">
                <a:solidFill>
                  <a:srgbClr val="FF0000"/>
                </a:solidFill>
              </a:rPr>
              <a:t>！！</a:t>
            </a:r>
            <a:r>
              <a:rPr lang="en-US" altLang="ja-JP" sz="1600" i="1" dirty="0" smtClean="0">
                <a:solidFill>
                  <a:srgbClr val="FF0000"/>
                </a:solidFill>
              </a:rPr>
              <a:t>』</a:t>
            </a:r>
          </a:p>
          <a:p>
            <a:pPr lvl="1">
              <a:buNone/>
            </a:pPr>
            <a:endParaRPr lang="en-US" altLang="ja-JP" sz="1600" i="1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ja-JP" altLang="en-US" sz="1600" dirty="0" smtClean="0"/>
              <a:t>　という</a:t>
            </a:r>
            <a:r>
              <a:rPr lang="en-US" altLang="ja-JP" sz="1600" dirty="0" smtClean="0"/>
              <a:t>CEDEC</a:t>
            </a:r>
            <a:r>
              <a:rPr lang="ja-JP" altLang="en-US" sz="1600" dirty="0" smtClean="0"/>
              <a:t>丸パクリ企画。月に一回くらいや</a:t>
            </a:r>
            <a:r>
              <a:rPr lang="ja-JP" altLang="en-US" sz="1600" dirty="0" err="1" smtClean="0"/>
              <a:t>っ</a:t>
            </a:r>
            <a:r>
              <a:rPr lang="ja-JP" altLang="en-US" sz="1600" dirty="0" smtClean="0"/>
              <a:t>てれば企画力上がりそう。</a:t>
            </a:r>
            <a:endParaRPr lang="en-US" altLang="ja-JP" sz="1600" dirty="0" smtClean="0"/>
          </a:p>
          <a:p>
            <a:pPr lvl="1">
              <a:buNone/>
            </a:pPr>
            <a:r>
              <a:rPr lang="ja-JP" altLang="en-US" sz="1600" dirty="0" smtClean="0"/>
              <a:t>　</a:t>
            </a:r>
            <a:r>
              <a:rPr lang="ja-JP" altLang="en-US" sz="1600" dirty="0" smtClean="0"/>
              <a:t>「自分</a:t>
            </a:r>
            <a:r>
              <a:rPr lang="ja-JP" altLang="en-US" sz="1600" b="1" u="sng" dirty="0" smtClean="0"/>
              <a:t>だけ</a:t>
            </a:r>
            <a:r>
              <a:rPr lang="ja-JP" altLang="en-US" sz="1600" dirty="0" smtClean="0"/>
              <a:t>が面白いゲームになってないか」を確認出来る良い機会です。</a:t>
            </a:r>
            <a:endParaRPr lang="en-US" altLang="ja-JP" sz="1600" dirty="0" smtClean="0"/>
          </a:p>
          <a:p>
            <a:pPr lvl="1">
              <a:buNone/>
            </a:pPr>
            <a:r>
              <a:rPr lang="ja-JP" altLang="en-US" sz="1600" dirty="0" smtClean="0"/>
              <a:t>　</a:t>
            </a:r>
            <a:r>
              <a:rPr lang="ja-JP" altLang="en-US" sz="1600" dirty="0" smtClean="0"/>
              <a:t>要は、「面白くなると思って頑張って作ったのにクソゲー！」を避けるための対策。</a:t>
            </a:r>
            <a:endParaRPr lang="en-US" altLang="ja-JP" sz="1600" dirty="0" smtClean="0"/>
          </a:p>
          <a:p>
            <a:pPr lvl="1">
              <a:buNone/>
            </a:pPr>
            <a:endParaRPr lang="en-US" altLang="ja-JP" sz="1600" dirty="0" smtClean="0"/>
          </a:p>
          <a:p>
            <a:pPr lvl="1">
              <a:buFont typeface="Wingdings" pitchFamily="2" charset="2"/>
              <a:buChar char="l"/>
            </a:pPr>
            <a:r>
              <a:rPr lang="ja-JP" altLang="en-US" sz="1600" dirty="0" smtClean="0"/>
              <a:t>具体的にはテーマを決めて、それに準ずる形で面白いゲームを考える感じになる？</a:t>
            </a:r>
            <a:endParaRPr lang="en-US" altLang="ja-JP" sz="1600" dirty="0" smtClean="0"/>
          </a:p>
          <a:p>
            <a:pPr lvl="1">
              <a:buNone/>
            </a:pPr>
            <a:r>
              <a:rPr lang="ja-JP" altLang="en-US" sz="1600" dirty="0" smtClean="0"/>
              <a:t>　</a:t>
            </a:r>
            <a:r>
              <a:rPr lang="ja-JP" altLang="en-US" sz="1600" dirty="0" smtClean="0"/>
              <a:t>月末には</a:t>
            </a:r>
            <a:r>
              <a:rPr lang="en-US" altLang="ja-JP" sz="1600" dirty="0" smtClean="0"/>
              <a:t>1</a:t>
            </a:r>
            <a:r>
              <a:rPr lang="ja-JP" altLang="en-US" sz="1600" dirty="0" smtClean="0"/>
              <a:t>人</a:t>
            </a:r>
            <a:r>
              <a:rPr lang="en-US" altLang="ja-JP" sz="1600" dirty="0" smtClean="0"/>
              <a:t>1</a:t>
            </a:r>
            <a:r>
              <a:rPr lang="ja-JP" altLang="en-US" sz="1600" dirty="0" smtClean="0"/>
              <a:t>人</a:t>
            </a:r>
            <a:r>
              <a:rPr lang="ja-JP" altLang="en-US" sz="1600" dirty="0" smtClean="0"/>
              <a:t>に</a:t>
            </a:r>
            <a:r>
              <a:rPr lang="ja-JP" altLang="en-US" sz="1600" dirty="0" smtClean="0"/>
              <a:t>ベスト</a:t>
            </a:r>
            <a:r>
              <a:rPr lang="en-US" altLang="ja-JP" sz="1600" dirty="0" smtClean="0"/>
              <a:t>3</a:t>
            </a:r>
            <a:r>
              <a:rPr lang="ja-JP" altLang="en-US" sz="1600" dirty="0" smtClean="0"/>
              <a:t>を聞いて、得票数の多かった企画書が優勝！</a:t>
            </a:r>
            <a:endParaRPr lang="en-US" altLang="ja-JP" sz="1600" dirty="0" smtClean="0"/>
          </a:p>
          <a:p>
            <a:pPr lvl="1">
              <a:buNone/>
            </a:pPr>
            <a:r>
              <a:rPr lang="ja-JP" altLang="en-US" sz="1600" dirty="0" smtClean="0"/>
              <a:t>　すごく面白かったらゲーム化するキッカケにもなると思います。</a:t>
            </a:r>
            <a:endParaRPr lang="en-US" altLang="ja-JP" sz="1600" dirty="0" smtClean="0"/>
          </a:p>
        </p:txBody>
      </p:sp>
      <p:pic>
        <p:nvPicPr>
          <p:cNvPr id="4" name="Picture 2" descr="F:\ゲーム制作\2016年春季PG勉強会\スライド素材\春季ゲームプログラマ勉強会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79996"/>
            <a:ext cx="2376264" cy="9727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4800" y="404664"/>
            <a:ext cx="8686800" cy="8382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こういうことをやりたいです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ja-JP" altLang="en-US" sz="2400" dirty="0" smtClean="0"/>
              <a:t>ゲームジャム</a:t>
            </a:r>
            <a:endParaRPr lang="en-US" altLang="ja-JP" sz="2400" dirty="0" smtClean="0"/>
          </a:p>
          <a:p>
            <a:pPr lvl="1">
              <a:buFont typeface="Wingdings" pitchFamily="2" charset="2"/>
              <a:buChar char="l"/>
            </a:pPr>
            <a:r>
              <a:rPr lang="ja-JP" altLang="en-US" sz="2000" dirty="0" smtClean="0"/>
              <a:t>皆大好きゲームジャム。</a:t>
            </a:r>
            <a:r>
              <a:rPr lang="en-US" altLang="ja-JP" sz="2000" dirty="0" smtClean="0"/>
              <a:t>2</a:t>
            </a:r>
            <a:r>
              <a:rPr lang="ja-JP" altLang="en-US" sz="2000" dirty="0" smtClean="0"/>
              <a:t>日くらいでゲーム作る奴。</a:t>
            </a:r>
            <a:endParaRPr lang="en-US" altLang="ja-JP" sz="2000" dirty="0" smtClean="0"/>
          </a:p>
          <a:p>
            <a:pPr lvl="1">
              <a:buFont typeface="Wingdings" pitchFamily="2" charset="2"/>
              <a:buChar char="l"/>
            </a:pPr>
            <a:r>
              <a:rPr lang="ja-JP" altLang="en-US" sz="2000" dirty="0" smtClean="0"/>
              <a:t>目的は経験値稼ぎ。別名は「はぐれメタル狩り」（引用）</a:t>
            </a:r>
            <a:endParaRPr lang="en-US" altLang="ja-JP" sz="2000" dirty="0" smtClean="0"/>
          </a:p>
          <a:p>
            <a:pPr>
              <a:buFont typeface="Wingdings" pitchFamily="2" charset="2"/>
              <a:buChar char="l"/>
            </a:pPr>
            <a:r>
              <a:rPr lang="ja-JP" altLang="en-US" sz="2400" dirty="0" smtClean="0"/>
              <a:t>ゲーム製作（長期）</a:t>
            </a:r>
            <a:endParaRPr lang="en-US" altLang="ja-JP" sz="2000" dirty="0" smtClean="0"/>
          </a:p>
          <a:p>
            <a:pPr lvl="1">
              <a:buFont typeface="Wingdings" pitchFamily="2" charset="2"/>
              <a:buChar char="l"/>
            </a:pPr>
            <a:r>
              <a:rPr lang="ja-JP" altLang="en-US" sz="2000" dirty="0" smtClean="0"/>
              <a:t>今から僕らがやろうとしている事。</a:t>
            </a:r>
            <a:endParaRPr lang="en-US" altLang="ja-JP" sz="2000" dirty="0" smtClean="0"/>
          </a:p>
          <a:p>
            <a:pPr>
              <a:buFont typeface="Wingdings" pitchFamily="2" charset="2"/>
              <a:buChar char="l"/>
            </a:pPr>
            <a:r>
              <a:rPr lang="ja-JP" altLang="en-US" sz="2400" dirty="0" smtClean="0"/>
              <a:t>勉強会</a:t>
            </a:r>
            <a:endParaRPr lang="en-US" altLang="ja-JP" sz="2400" dirty="0" smtClean="0"/>
          </a:p>
          <a:p>
            <a:pPr lvl="1">
              <a:buFont typeface="Wingdings" pitchFamily="2" charset="2"/>
              <a:buChar char="l"/>
            </a:pPr>
            <a:r>
              <a:rPr lang="ja-JP" altLang="en-US" sz="2000" dirty="0" smtClean="0"/>
              <a:t>今僕らがやっている事。</a:t>
            </a:r>
            <a:endParaRPr lang="en-US" altLang="ja-JP" sz="2000" dirty="0" smtClean="0"/>
          </a:p>
          <a:p>
            <a:pPr>
              <a:buFont typeface="Wingdings" pitchFamily="2" charset="2"/>
              <a:buChar char="l"/>
            </a:pPr>
            <a:r>
              <a:rPr lang="ja-JP" altLang="en-US" sz="2400" dirty="0" smtClean="0"/>
              <a:t>交流会</a:t>
            </a:r>
            <a:endParaRPr lang="en-US" altLang="ja-JP" sz="2400" dirty="0" smtClean="0"/>
          </a:p>
          <a:p>
            <a:pPr lvl="1">
              <a:buFont typeface="Wingdings" pitchFamily="2" charset="2"/>
              <a:buChar char="l"/>
            </a:pPr>
            <a:r>
              <a:rPr lang="ja-JP" altLang="en-US" sz="2000" dirty="0" smtClean="0"/>
              <a:t>作ってるゲームの進捗状況発表会とか？</a:t>
            </a:r>
            <a:endParaRPr lang="en-US" altLang="ja-JP" sz="2000" dirty="0" smtClean="0"/>
          </a:p>
          <a:p>
            <a:pPr lvl="1">
              <a:buFont typeface="Wingdings" pitchFamily="2" charset="2"/>
              <a:buChar char="l"/>
            </a:pPr>
            <a:r>
              <a:rPr lang="ja-JP" altLang="en-US" sz="2000" dirty="0" smtClean="0"/>
              <a:t>ゲームやって一緒に飯食いに行くみたいな。いわゆるオフ会</a:t>
            </a:r>
            <a:endParaRPr lang="en-US" altLang="ja-JP" sz="2000" dirty="0" smtClean="0"/>
          </a:p>
          <a:p>
            <a:pPr>
              <a:buFont typeface="Wingdings" pitchFamily="2" charset="2"/>
              <a:buChar char="l"/>
            </a:pPr>
            <a:r>
              <a:rPr lang="ja-JP" altLang="en-US" sz="2400" dirty="0" smtClean="0"/>
              <a:t>その他</a:t>
            </a:r>
            <a:r>
              <a:rPr lang="ja-JP" altLang="en-US" sz="2400" dirty="0" smtClean="0"/>
              <a:t>様々な企画</a:t>
            </a:r>
            <a:endParaRPr lang="en-US" altLang="ja-JP" sz="2400" dirty="0" smtClean="0"/>
          </a:p>
          <a:p>
            <a:pPr lvl="1">
              <a:buFont typeface="Wingdings" pitchFamily="2" charset="2"/>
              <a:buChar char="l"/>
            </a:pPr>
            <a:r>
              <a:rPr lang="ja-JP" altLang="en-US" sz="2000" dirty="0" smtClean="0"/>
              <a:t>なんかやりたいことあったら言って！積極的な提案求ム</a:t>
            </a:r>
            <a:endParaRPr lang="en-US" altLang="ja-JP" sz="2000" dirty="0" smtClean="0"/>
          </a:p>
        </p:txBody>
      </p:sp>
      <p:pic>
        <p:nvPicPr>
          <p:cNvPr id="4" name="Picture 2" descr="F:\ゲーム制作\2016年春季PG勉強会\スライド素材\春季ゲームプログラマ勉強会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79996"/>
            <a:ext cx="2376264" cy="9727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4800" y="404664"/>
            <a:ext cx="8686800" cy="8382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急募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ja-JP" altLang="en-US" sz="3600" i="1" u="sng" dirty="0" smtClean="0">
                <a:solidFill>
                  <a:srgbClr val="C00000"/>
                </a:solidFill>
              </a:rPr>
              <a:t>プランナー募集！！</a:t>
            </a:r>
            <a:endParaRPr lang="en-US" altLang="ja-JP" sz="3600" i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altLang="ja-JP" sz="28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ja-JP" altLang="en-US" sz="2400" dirty="0" smtClean="0">
                <a:solidFill>
                  <a:schemeClr val="tx1"/>
                </a:solidFill>
              </a:rPr>
              <a:t>プランナーが小野だけで寂しいです！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ja-JP" altLang="en-US" sz="2400" dirty="0" smtClean="0">
                <a:solidFill>
                  <a:schemeClr val="tx1"/>
                </a:solidFill>
              </a:rPr>
              <a:t>何かと兼ねても全く構わないのでプランナーやりませんか！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ja-JP" altLang="en-US" sz="2400" dirty="0" smtClean="0">
                <a:solidFill>
                  <a:schemeClr val="tx1"/>
                </a:solidFill>
              </a:rPr>
              <a:t>その際は小野の持っている知識を出来うる限り共有しますし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ja-JP" altLang="en-US" sz="2400" dirty="0" smtClean="0">
                <a:solidFill>
                  <a:schemeClr val="tx1"/>
                </a:solidFill>
              </a:rPr>
              <a:t>所持している書籍もお貸ししますよ！！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ja-JP" altLang="en-US" sz="2400" dirty="0" smtClean="0">
                <a:solidFill>
                  <a:schemeClr val="tx1"/>
                </a:solidFill>
              </a:rPr>
              <a:t>ゲームの中身</a:t>
            </a:r>
            <a:r>
              <a:rPr lang="ja-JP" altLang="en-US" sz="2400" dirty="0" err="1" smtClean="0">
                <a:solidFill>
                  <a:schemeClr val="tx1"/>
                </a:solidFill>
              </a:rPr>
              <a:t>考えるの</a:t>
            </a:r>
            <a:r>
              <a:rPr lang="ja-JP" altLang="en-US" sz="2400" dirty="0" smtClean="0">
                <a:solidFill>
                  <a:schemeClr val="tx1"/>
                </a:solidFill>
              </a:rPr>
              <a:t>楽しいですよ！！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ja-JP" altLang="en-US" sz="2400" dirty="0" smtClean="0">
                <a:solidFill>
                  <a:schemeClr val="tx1"/>
                </a:solidFill>
              </a:rPr>
              <a:t>いつ</a:t>
            </a:r>
            <a:r>
              <a:rPr lang="ja-JP" altLang="en-US" sz="2400" dirty="0" smtClean="0">
                <a:solidFill>
                  <a:schemeClr val="tx1"/>
                </a:solidFill>
              </a:rPr>
              <a:t>でも良いから軽く声をかけてね。待ってるよ。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ja-JP" altLang="en-US" sz="2400" dirty="0" smtClean="0">
                <a:solidFill>
                  <a:schemeClr val="tx1"/>
                </a:solidFill>
              </a:rPr>
              <a:t>一緒に企画書を作ろう？</a:t>
            </a:r>
            <a:endParaRPr lang="en-US" altLang="ja-JP" sz="24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 descr="F:\ゲーム制作\2016年春季PG勉強会\スライド素材\春季ゲームプログラマ勉強会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79996"/>
            <a:ext cx="2376264" cy="9727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4800" y="404664"/>
            <a:ext cx="8686800" cy="8382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おわりのことば。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kumimoji="1" lang="ja-JP" altLang="en-US" sz="2800" dirty="0" smtClean="0"/>
              <a:t>ようやく「大阪ゲーム製作者コミュニティ（仮）」</a:t>
            </a:r>
            <a:endParaRPr kumimoji="1" lang="en-US" altLang="ja-JP" sz="2800" dirty="0" smtClean="0"/>
          </a:p>
          <a:p>
            <a:pPr>
              <a:buNone/>
            </a:pPr>
            <a:r>
              <a:rPr kumimoji="1" lang="ja-JP" altLang="en-US" sz="2800" dirty="0" smtClean="0"/>
              <a:t>の初イベントを行う事が</a:t>
            </a:r>
            <a:r>
              <a:rPr lang="ja-JP" altLang="en-US" sz="2800" dirty="0" smtClean="0"/>
              <a:t>出来ました。</a:t>
            </a:r>
            <a:endParaRPr lang="en-US" altLang="ja-JP" sz="2800" dirty="0" smtClean="0"/>
          </a:p>
          <a:p>
            <a:pPr>
              <a:buNone/>
            </a:pPr>
            <a:r>
              <a:rPr lang="ja-JP" altLang="en-US" sz="2800" dirty="0" smtClean="0"/>
              <a:t>焦らずゆっくり着実に、行動していきましょう。</a:t>
            </a:r>
            <a:endParaRPr lang="en-US" altLang="ja-JP" sz="2800" dirty="0" smtClean="0"/>
          </a:p>
          <a:p>
            <a:pPr>
              <a:buNone/>
            </a:pPr>
            <a:endParaRPr lang="en-US" altLang="ja-JP" sz="2800" dirty="0" smtClean="0"/>
          </a:p>
          <a:p>
            <a:pPr>
              <a:buNone/>
            </a:pPr>
            <a:r>
              <a:rPr lang="ja-JP" altLang="en-US" sz="2800" dirty="0" smtClean="0"/>
              <a:t>今回参加してくれた皆さんには感謝しています。</a:t>
            </a:r>
            <a:endParaRPr lang="en-US" altLang="ja-JP" sz="2800" dirty="0" smtClean="0"/>
          </a:p>
          <a:p>
            <a:pPr>
              <a:buNone/>
            </a:pPr>
            <a:r>
              <a:rPr lang="ja-JP" altLang="en-US" sz="2800" dirty="0" smtClean="0"/>
              <a:t>これからよろしくお願いします！</a:t>
            </a:r>
            <a:endParaRPr lang="en-US" altLang="ja-JP" sz="2800" dirty="0" smtClean="0"/>
          </a:p>
        </p:txBody>
      </p:sp>
      <p:pic>
        <p:nvPicPr>
          <p:cNvPr id="4" name="Picture 2" descr="F:\ゲーム制作\2016年春季PG勉強会\スライド素材\春季ゲームプログラマ勉強会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79996"/>
            <a:ext cx="2376264" cy="972740"/>
          </a:xfrm>
          <a:prstGeom prst="rect">
            <a:avLst/>
          </a:prstGeom>
          <a:noFill/>
        </p:spPr>
      </p:pic>
      <p:sp>
        <p:nvSpPr>
          <p:cNvPr id="5" name="テキスト ボックス 4"/>
          <p:cNvSpPr txBox="1"/>
          <p:nvPr/>
        </p:nvSpPr>
        <p:spPr>
          <a:xfrm>
            <a:off x="5148064" y="5445224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>
                <a:latin typeface="イカモドキ" pitchFamily="2" charset="-128"/>
                <a:ea typeface="イカモドキ" pitchFamily="2" charset="-128"/>
              </a:rPr>
              <a:t>おわり</a:t>
            </a:r>
            <a:endParaRPr kumimoji="1" lang="ja-JP" altLang="en-US" sz="3600" dirty="0">
              <a:latin typeface="イカモドキ" pitchFamily="2" charset="-128"/>
              <a:ea typeface="イカモドキ" pitchFamily="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:\ゲーム制作\2016年春季PG勉強会\スライド素材\春季ゲームプログラマ勉強会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79996"/>
            <a:ext cx="2376264" cy="972740"/>
          </a:xfrm>
          <a:prstGeom prst="rect">
            <a:avLst/>
          </a:prstGeom>
          <a:noFill/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800" i="1" dirty="0" smtClean="0"/>
              <a:t>「</a:t>
            </a:r>
            <a:r>
              <a:rPr lang="en-US" altLang="ja-JP" sz="2800" i="1" dirty="0" smtClean="0">
                <a:solidFill>
                  <a:srgbClr val="00B050"/>
                </a:solidFill>
              </a:rPr>
              <a:t>C#</a:t>
            </a:r>
            <a:r>
              <a:rPr lang="ja-JP" altLang="en-US" sz="2800" i="1" dirty="0" smtClean="0">
                <a:solidFill>
                  <a:srgbClr val="00B050"/>
                </a:solidFill>
              </a:rPr>
              <a:t>のプログラミングに少し触れる</a:t>
            </a:r>
            <a:r>
              <a:rPr lang="ja-JP" altLang="en-US" sz="2800" i="1" dirty="0" smtClean="0"/>
              <a:t>」</a:t>
            </a:r>
            <a:endParaRPr lang="en-US" altLang="ja-JP" sz="2800" i="1" dirty="0" smtClean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 smtClean="0"/>
              <a:t>そもそも</a:t>
            </a:r>
            <a:r>
              <a:rPr kumimoji="1" lang="en-US" altLang="ja-JP" dirty="0" smtClean="0"/>
              <a:t>C#</a:t>
            </a:r>
            <a:r>
              <a:rPr kumimoji="1" lang="ja-JP" altLang="en-US" dirty="0" err="1" smtClean="0"/>
              <a:t>って</a:t>
            </a:r>
            <a:r>
              <a:rPr kumimoji="1" lang="ja-JP" altLang="en-US" dirty="0" smtClean="0"/>
              <a:t>なんだ？</a:t>
            </a:r>
            <a:endParaRPr kumimoji="1" lang="en-US" altLang="ja-JP" dirty="0" smtClean="0"/>
          </a:p>
          <a:p>
            <a:pPr>
              <a:buNone/>
            </a:pPr>
            <a:r>
              <a:rPr lang="ja-JP" altLang="en-US" dirty="0" smtClean="0"/>
              <a:t>　　　　　↓</a:t>
            </a: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　そういう名前のプログラミング言語です。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	</a:t>
            </a:r>
            <a:r>
              <a:rPr lang="ja-JP" alt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（音名ではないです）</a:t>
            </a:r>
            <a:endParaRPr lang="en-US" altLang="ja-JP" dirty="0" smtClean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kumimoji="1" lang="ja-JP" altLang="en-US" dirty="0" smtClean="0"/>
              <a:t>なぜ</a:t>
            </a:r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を学ぶのか？</a:t>
            </a:r>
            <a:endParaRPr kumimoji="1" lang="en-US" altLang="ja-JP" dirty="0" smtClean="0"/>
          </a:p>
          <a:p>
            <a:pPr>
              <a:buNone/>
            </a:pPr>
            <a:r>
              <a:rPr lang="en-US" altLang="ja-JP" dirty="0" smtClean="0"/>
              <a:t>	C</a:t>
            </a:r>
            <a:r>
              <a:rPr lang="ja-JP" altLang="en-US" dirty="0" smtClean="0"/>
              <a:t>言語や</a:t>
            </a:r>
            <a:r>
              <a:rPr lang="en-US" altLang="ja-JP" dirty="0" smtClean="0"/>
              <a:t>C++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JAVA</a:t>
            </a:r>
            <a:r>
              <a:rPr lang="ja-JP" altLang="en-US" dirty="0" smtClean="0"/>
              <a:t>など、様々な言語が</a:t>
            </a:r>
            <a:endParaRPr lang="en-US" altLang="ja-JP" dirty="0" smtClean="0"/>
          </a:p>
          <a:p>
            <a:pPr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存在する中で、</a:t>
            </a:r>
            <a:r>
              <a:rPr kumimoji="1" lang="en-US" altLang="ja-JP" dirty="0" smtClean="0"/>
              <a:t>C#</a:t>
            </a:r>
            <a:r>
              <a:rPr lang="ja-JP" altLang="en-US" dirty="0" smtClean="0"/>
              <a:t>を学ぶ理由は？</a:t>
            </a:r>
            <a:endParaRPr kumimoji="1" lang="en-US" altLang="ja-JP" dirty="0" smtClean="0"/>
          </a:p>
          <a:p>
            <a:pPr>
              <a:buNone/>
            </a:pPr>
            <a:r>
              <a:rPr kumimoji="1" lang="en-US" altLang="ja-JP" dirty="0" smtClean="0"/>
              <a:t>					</a:t>
            </a:r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pPr>
              <a:buNone/>
            </a:pPr>
            <a:r>
              <a:rPr lang="en-US" altLang="ja-JP" dirty="0" smtClean="0"/>
              <a:t>		</a:t>
            </a:r>
            <a:r>
              <a:rPr lang="ja-JP" altLang="en-US" dirty="0" smtClean="0"/>
              <a:t>「ゲームエンジンの都合です。」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:\ゲーム制作\2016年春季PG勉強会\スライド素材\春季ゲームプログラマ勉強会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79996"/>
            <a:ext cx="2376264" cy="972740"/>
          </a:xfrm>
          <a:prstGeom prst="rect">
            <a:avLst/>
          </a:prstGeom>
          <a:noFill/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400" i="1" dirty="0" smtClean="0"/>
              <a:t>「</a:t>
            </a:r>
            <a:r>
              <a:rPr lang="ja-JP" altLang="en-US" sz="2400" i="1" dirty="0" smtClean="0">
                <a:solidFill>
                  <a:srgbClr val="7030A0"/>
                </a:solidFill>
              </a:rPr>
              <a:t>ゲームエンジンの概要について勉強する</a:t>
            </a:r>
            <a:r>
              <a:rPr lang="ja-JP" altLang="en-US" sz="2400" i="1" dirty="0" smtClean="0"/>
              <a:t>」</a:t>
            </a:r>
            <a:endParaRPr lang="en-US" altLang="ja-JP" sz="2400" i="1" dirty="0" smtClean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 smtClean="0"/>
              <a:t>ゲームエンジンとは？</a:t>
            </a:r>
            <a:endParaRPr kumimoji="1" lang="en-US" altLang="ja-JP" dirty="0" smtClean="0"/>
          </a:p>
          <a:p>
            <a:pPr>
              <a:buNone/>
            </a:pPr>
            <a:r>
              <a:rPr lang="ja-JP" altLang="en-US" dirty="0" smtClean="0"/>
              <a:t>　ゲーム製作ツールのようなもの。</a:t>
            </a: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　フリーゲームでよく使われている、</a:t>
            </a: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　「</a:t>
            </a:r>
            <a:r>
              <a:rPr lang="en-US" altLang="ja-JP" dirty="0" smtClean="0"/>
              <a:t>RPG</a:t>
            </a:r>
            <a:r>
              <a:rPr lang="ja-JP" altLang="en-US" dirty="0" smtClean="0"/>
              <a:t>ツクール」もゲームエンジンの一種。</a:t>
            </a:r>
            <a:endParaRPr lang="en-US" altLang="ja-JP" dirty="0" smtClean="0"/>
          </a:p>
          <a:p>
            <a:pPr>
              <a:buNone/>
            </a:pPr>
            <a:endParaRPr kumimoji="1" lang="en-US" altLang="ja-JP" dirty="0" smtClean="0"/>
          </a:p>
          <a:p>
            <a:r>
              <a:rPr kumimoji="1" lang="ja-JP" altLang="en-US" dirty="0" smtClean="0"/>
              <a:t>今回は何使うの？</a:t>
            </a:r>
            <a:endParaRPr kumimoji="1" lang="en-US" altLang="ja-JP" dirty="0" smtClean="0"/>
          </a:p>
          <a:p>
            <a:pPr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「</a:t>
            </a:r>
            <a:r>
              <a:rPr lang="en-US" altLang="ja-JP" dirty="0" smtClean="0"/>
              <a:t>Unity</a:t>
            </a:r>
            <a:r>
              <a:rPr lang="ja-JP" altLang="en-US" dirty="0" smtClean="0"/>
              <a:t>」と呼ばれるものを使います。</a:t>
            </a: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　アマからプロまで愛用する定番ソフトです。</a:t>
            </a: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　使いやすく、色んな機種への対応も容易です。</a:t>
            </a:r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4800" y="404664"/>
            <a:ext cx="8686800" cy="8382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質疑応答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何か質問あったらどうぞ。</a:t>
            </a:r>
            <a:endParaRPr kumimoji="1" lang="ja-JP" altLang="en-US" dirty="0"/>
          </a:p>
        </p:txBody>
      </p:sp>
      <p:pic>
        <p:nvPicPr>
          <p:cNvPr id="4" name="Picture 2" descr="F:\ゲーム制作\2016年春季PG勉強会\スライド素材\春季ゲームプログラマ勉強会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79996"/>
            <a:ext cx="2376264" cy="9727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トラベル">
  <a:themeElements>
    <a:clrScheme name="トラベル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トラベル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トラベル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1598</TotalTime>
  <Words>1425</Words>
  <Application>Microsoft Office PowerPoint</Application>
  <PresentationFormat>画面に合わせる (4:3)</PresentationFormat>
  <Paragraphs>420</Paragraphs>
  <Slides>66</Slides>
  <Notes>5</Notes>
  <HiddenSlides>0</HiddenSlides>
  <MMClips>2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66</vt:i4>
      </vt:variant>
    </vt:vector>
  </HeadingPairs>
  <TitlesOfParts>
    <vt:vector size="67" baseType="lpstr">
      <vt:lpstr>トラベル</vt:lpstr>
      <vt:lpstr>スライド 1</vt:lpstr>
      <vt:lpstr>もくじ</vt:lpstr>
      <vt:lpstr>スライド 3</vt:lpstr>
      <vt:lpstr>今回の趣旨</vt:lpstr>
      <vt:lpstr>今回の目的</vt:lpstr>
      <vt:lpstr>「バージョン管理ソフトの使い方を学ぶ」</vt:lpstr>
      <vt:lpstr>「C#のプログラミングに少し触れる」</vt:lpstr>
      <vt:lpstr>「ゲームエンジンの概要について勉強する」</vt:lpstr>
      <vt:lpstr>質疑応答</vt:lpstr>
      <vt:lpstr>スライド 10</vt:lpstr>
      <vt:lpstr>グループ開発について</vt:lpstr>
      <vt:lpstr>グループ開発について</vt:lpstr>
      <vt:lpstr>グループ開発について</vt:lpstr>
      <vt:lpstr>グループ開発について</vt:lpstr>
      <vt:lpstr>バージョン管理がないと</vt:lpstr>
      <vt:lpstr>バージョン管理がないと</vt:lpstr>
      <vt:lpstr>バージョン管理がないと</vt:lpstr>
      <vt:lpstr>バージョン管理があると</vt:lpstr>
      <vt:lpstr>バージョン管理があると</vt:lpstr>
      <vt:lpstr>バージョン管理があると</vt:lpstr>
      <vt:lpstr>コンフリクト（衝突）とは</vt:lpstr>
      <vt:lpstr>コンフリクト（衝突）とは</vt:lpstr>
      <vt:lpstr>コンフリクト（衝突）とは</vt:lpstr>
      <vt:lpstr>コンフリクト（衝突）とは</vt:lpstr>
      <vt:lpstr>コンフリクトを避けるには</vt:lpstr>
      <vt:lpstr>コンフリクトを避けるには</vt:lpstr>
      <vt:lpstr>今回使うバージョン管理ソフトは？</vt:lpstr>
      <vt:lpstr>用語説明</vt:lpstr>
      <vt:lpstr>用語説明</vt:lpstr>
      <vt:lpstr>流れ</vt:lpstr>
      <vt:lpstr>まぁなんしか</vt:lpstr>
      <vt:lpstr>お知らせ</vt:lpstr>
      <vt:lpstr>質疑応答</vt:lpstr>
      <vt:lpstr>スライド 34</vt:lpstr>
      <vt:lpstr>C#とは？</vt:lpstr>
      <vt:lpstr>今回つかう環境</vt:lpstr>
      <vt:lpstr>大事なお知らせ</vt:lpstr>
      <vt:lpstr>C#を書くための基本</vt:lpstr>
      <vt:lpstr>値と変数の使い方</vt:lpstr>
      <vt:lpstr>計算の基本</vt:lpstr>
      <vt:lpstr>制御構文を覚えよう</vt:lpstr>
      <vt:lpstr>配列を使おう</vt:lpstr>
      <vt:lpstr>ミニゲームを作ってみよう</vt:lpstr>
      <vt:lpstr>クラスをマスターしよう</vt:lpstr>
      <vt:lpstr>クラスの機能を掘り下げる</vt:lpstr>
      <vt:lpstr>継承をマスターしよう</vt:lpstr>
      <vt:lpstr>まだまだあるクラスの機能</vt:lpstr>
      <vt:lpstr>質疑応答</vt:lpstr>
      <vt:lpstr>スライド 49</vt:lpstr>
      <vt:lpstr>Unity（ユニティ）とは？</vt:lpstr>
      <vt:lpstr>とりあえず</vt:lpstr>
      <vt:lpstr>だいたいこんな感じの画面</vt:lpstr>
      <vt:lpstr>スライド 53</vt:lpstr>
      <vt:lpstr>これからの予定</vt:lpstr>
      <vt:lpstr>これからの予定</vt:lpstr>
      <vt:lpstr>今更ながら</vt:lpstr>
      <vt:lpstr>現時点でのメンバー確認</vt:lpstr>
      <vt:lpstr>こういうことをやりたいです</vt:lpstr>
      <vt:lpstr>こういうことをやりたいです</vt:lpstr>
      <vt:lpstr>こういうことをやりたいです</vt:lpstr>
      <vt:lpstr>こういうことをやりたいです</vt:lpstr>
      <vt:lpstr>こういうことをやりたいです</vt:lpstr>
      <vt:lpstr>こういうことをやりたいです</vt:lpstr>
      <vt:lpstr>こういうことをやりたいです</vt:lpstr>
      <vt:lpstr>急募</vt:lpstr>
      <vt:lpstr>おわりのことば。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YUKIT</dc:creator>
  <cp:lastModifiedBy>YUKIT</cp:lastModifiedBy>
  <cp:revision>116</cp:revision>
  <dcterms:created xsi:type="dcterms:W3CDTF">2016-02-08T09:44:20Z</dcterms:created>
  <dcterms:modified xsi:type="dcterms:W3CDTF">2016-02-11T22:15:19Z</dcterms:modified>
</cp:coreProperties>
</file>