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58" r:id="rId4"/>
    <p:sldId id="259" r:id="rId5"/>
    <p:sldId id="260" r:id="rId6"/>
    <p:sldId id="267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6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smtClean="0"/>
              <a:t>Oregon Athletic Department Revenue 2013-2014 [2]</a:t>
            </a:r>
            <a:endParaRPr lang="en-US" sz="1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Tickets &amp; Related Fees</c:v>
                </c:pt>
                <c:pt idx="1">
                  <c:v>Seat Licensing &amp; Contributions</c:v>
                </c:pt>
                <c:pt idx="2">
                  <c:v>Sponsorship Related</c:v>
                </c:pt>
                <c:pt idx="3">
                  <c:v>Concessions</c:v>
                </c:pt>
                <c:pt idx="4">
                  <c:v>Parking &amp; Misc.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0.33</c:v>
                </c:pt>
                <c:pt idx="1">
                  <c:v>0.32</c:v>
                </c:pt>
                <c:pt idx="2">
                  <c:v>0.27</c:v>
                </c:pt>
                <c:pt idx="3">
                  <c:v>0.05</c:v>
                </c:pt>
                <c:pt idx="4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5BCA0-B757-534D-907B-F5580879A238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7CE51-C011-2D4C-AB17-DCF20D292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44995-591B-D944-8720-851A41C6CB60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A989-8A7C-6242-BEA6-2F736D473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A989-8A7C-6242-BEA6-2F736D473E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8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A989-8A7C-6242-BEA6-2F736D473E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9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FA88-07B6-4CCA-8740-BBC8B62EC6AA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2AE4-5AE1-435B-813E-6DA8B5A90351}" type="datetime1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8710-8998-456C-AC6F-663E0D7D0EC4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4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ED62-8725-4850-B314-575CE7120CB3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02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5887-5508-4FB9-8347-F97674469801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9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232-9C7D-4D59-B41A-755C87E1F626}" type="datetime1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73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438A-AD2A-4864-AF4A-B4294CD371C3}" type="datetime1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0E37-7D50-4CD4-844B-6F7B36D596F0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96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4592-8E81-4626-8088-B0A24B48B982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9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D0AE-11EC-4666-89D5-1A181336C4CE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3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9C2D-A676-4D50-A132-A8ECB11BB969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CD4C-8A13-4E19-B486-0DAF5F81BD93}" type="datetime1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D6AE-C999-4281-97D2-14076550322D}" type="datetime1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9C77-20F7-47C7-8C58-32DAE2EB2F5B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B663-45A8-43AE-AF6B-5C5BE56D9852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5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9A15-8D89-4580-A075-2661068328B2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5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CB26-4C30-4A07-A5C5-A9F8B055168F}" type="datetime1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FB4DDE-37A8-467A-A3ED-5A8643BD6D95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95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hyperlink" Target="mailto:eynis@pdx.edu" TargetMode="External"/><Relationship Id="rId7" Type="http://schemas.openxmlformats.org/officeDocument/2006/relationships/hyperlink" Target="mailto:torkian@pdx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oanh@pdx.edu" TargetMode="External"/><Relationship Id="rId5" Type="http://schemas.openxmlformats.org/officeDocument/2006/relationships/hyperlink" Target="mailto:roh3@pdx.edu" TargetMode="External"/><Relationship Id="rId4" Type="http://schemas.openxmlformats.org/officeDocument/2006/relationships/hyperlink" Target="mailto:clarry@pdx.edu" TargetMode="Externa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sbank.uoregon.edu/xmlui/bitstream/handle/1794/19088/Thesis%20Final-Grenier-Hemphill.pdf?sequence=1" TargetMode="External"/><Relationship Id="rId2" Type="http://schemas.openxmlformats.org/officeDocument/2006/relationships/hyperlink" Target="http://www.thedailybeast.com/articles/2012/12/23/why-rising-ticket-prices-and-technology-are-leading-nfl-fans-to-stay-hom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2"/>
                </a:solidFill>
              </a:rPr>
              <a:t>Starting and restarting businesses since 36 hours ago</a:t>
            </a: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89949"/>
            <a:ext cx="4121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Confidential &amp; Proprietary; Copyright © 2016, Restart.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2" y="3537857"/>
            <a:ext cx="4216063" cy="1239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pPr/>
              <a:t>1</a:t>
            </a:fld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About 50% of the population prefers watching sporting events from home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4.5 percent fewer fans are attending games in the current season than they did five years ago</a:t>
            </a:r>
            <a:r>
              <a:rPr lang="en-US" dirty="0" smtClean="0"/>
              <a:t>.”[1]</a:t>
            </a:r>
          </a:p>
          <a:p>
            <a:pPr lvl="0"/>
            <a:r>
              <a:rPr lang="en-US" dirty="0" smtClean="0"/>
              <a:t>Watching sports on television is far cheaper and you get much better view/close up of the game</a:t>
            </a:r>
          </a:p>
          <a:p>
            <a:pPr lvl="0"/>
            <a:r>
              <a:rPr lang="en-US" dirty="0" smtClean="0"/>
              <a:t>Live stadium events need to be more engaging for the audience leading to more revenue</a:t>
            </a:r>
          </a:p>
          <a:p>
            <a:pPr lvl="0"/>
            <a:r>
              <a:rPr lang="en-US" dirty="0" smtClean="0"/>
              <a:t>What is the difference between being in the stadium and home? What can you do in a stadium that you couldn’t at home?</a:t>
            </a:r>
          </a:p>
          <a:p>
            <a:pPr lvl="0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89949"/>
            <a:ext cx="4121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Confidential &amp; Proprietary; Copyright © 2011, Restart.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pPr/>
              <a:t>2</a:t>
            </a:fld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An application that increases the engagement and excitement of audience while creating incoming revenue</a:t>
            </a:r>
            <a:endParaRPr lang="en-US" dirty="0"/>
          </a:p>
          <a:p>
            <a:pPr lvl="0"/>
            <a:r>
              <a:rPr lang="en-US" dirty="0" smtClean="0"/>
              <a:t>General polls such as “Who was the MVP?” to keep the audience interested</a:t>
            </a:r>
            <a:endParaRPr lang="en-US" u="sng" dirty="0"/>
          </a:p>
          <a:p>
            <a:pPr lvl="0"/>
            <a:r>
              <a:rPr lang="en-US" dirty="0" smtClean="0"/>
              <a:t>Raffles through the event to raise money for a cause and/or generate revenue</a:t>
            </a:r>
          </a:p>
          <a:p>
            <a:pPr lvl="0"/>
            <a:r>
              <a:rPr lang="en-US" dirty="0" smtClean="0"/>
              <a:t>Polls and quizzes</a:t>
            </a:r>
            <a:r>
              <a:rPr lang="en-US" dirty="0" smtClean="0"/>
              <a:t> </a:t>
            </a:r>
            <a:r>
              <a:rPr lang="en-US" dirty="0" smtClean="0"/>
              <a:t>where the correct answers </a:t>
            </a:r>
            <a:r>
              <a:rPr lang="en-US" dirty="0" smtClean="0"/>
              <a:t>can receive </a:t>
            </a:r>
            <a:r>
              <a:rPr lang="en-US" dirty="0" smtClean="0"/>
              <a:t>an award. (shirts, balls, etc. signed by athletes)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589949"/>
            <a:ext cx="4121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Confidential &amp; Proprietary; Copyright © 2011, </a:t>
            </a:r>
            <a:r>
              <a:rPr lang="en-US" sz="1200" dirty="0"/>
              <a:t>Restart.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pPr/>
              <a:t>3</a:t>
            </a:fld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3445599"/>
            <a:ext cx="2997200" cy="3144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Market Size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i="1" dirty="0" smtClean="0"/>
              <a:t>With the cheap and accessibility of television, the TAM has been decreasing. </a:t>
            </a:r>
          </a:p>
          <a:p>
            <a:r>
              <a:rPr lang="en-US" dirty="0" smtClean="0"/>
              <a:t>People who watch the game from home do not get:</a:t>
            </a:r>
          </a:p>
          <a:p>
            <a:pPr lvl="1"/>
            <a:r>
              <a:rPr lang="en-US" dirty="0" smtClean="0"/>
              <a:t>The physical experience</a:t>
            </a:r>
          </a:p>
          <a:p>
            <a:pPr lvl="1"/>
            <a:r>
              <a:rPr lang="en-US" dirty="0" smtClean="0"/>
              <a:t>Free stuffs!</a:t>
            </a:r>
          </a:p>
          <a:p>
            <a:pPr lvl="1"/>
            <a:r>
              <a:rPr lang="en-US" dirty="0" smtClean="0"/>
              <a:t>Meeting and autographing with favorite team</a:t>
            </a:r>
          </a:p>
          <a:p>
            <a:r>
              <a:rPr lang="en-US" dirty="0" smtClean="0"/>
              <a:t>Hyped! </a:t>
            </a:r>
            <a:r>
              <a:rPr lang="en-US" dirty="0" smtClean="0"/>
              <a:t>can push the </a:t>
            </a:r>
            <a:br>
              <a:rPr lang="en-US" dirty="0" smtClean="0"/>
            </a:br>
            <a:r>
              <a:rPr lang="en-US" dirty="0" smtClean="0"/>
              <a:t>benefits of going to sporting events </a:t>
            </a:r>
            <a:br>
              <a:rPr lang="en-US" dirty="0" smtClean="0"/>
            </a:br>
            <a:r>
              <a:rPr lang="en-US" dirty="0" smtClean="0"/>
              <a:t>to its limits.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89949"/>
            <a:ext cx="4121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Confidential &amp; Proprietary; Copyright © 2011, </a:t>
            </a:r>
            <a:r>
              <a:rPr lang="en-US" sz="1200" dirty="0"/>
              <a:t>Restart.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pPr/>
              <a:t>4</a:t>
            </a:fld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Business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i="1" dirty="0" smtClean="0"/>
              <a:t>Pricing:</a:t>
            </a:r>
            <a:r>
              <a:rPr lang="en-US" dirty="0" smtClean="0"/>
              <a:t> Cheap!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 requires little work </a:t>
            </a:r>
            <a:r>
              <a:rPr lang="en-US" dirty="0"/>
              <a:t>and </a:t>
            </a:r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Multi platform (iOS, Android, Windows, Web)</a:t>
            </a:r>
          </a:p>
          <a:p>
            <a:pPr lvl="1"/>
            <a:r>
              <a:rPr lang="en-US" dirty="0" smtClean="0"/>
              <a:t>Engages audience, generate revenue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 risk with a high yield </a:t>
            </a:r>
            <a:endParaRPr lang="en-US" b="1" i="1" dirty="0"/>
          </a:p>
          <a:p>
            <a:pPr lvl="0"/>
            <a:r>
              <a:rPr lang="en-US" b="1" i="1" dirty="0" smtClean="0"/>
              <a:t>Marketing: </a:t>
            </a:r>
            <a:r>
              <a:rPr lang="en-US" i="1" dirty="0" smtClean="0"/>
              <a:t>Easy! </a:t>
            </a:r>
          </a:p>
          <a:p>
            <a:pPr lvl="1"/>
            <a:r>
              <a:rPr lang="en-US" i="1" dirty="0" smtClean="0"/>
              <a:t>Can be </a:t>
            </a:r>
            <a:r>
              <a:rPr lang="en-US" i="1" dirty="0"/>
              <a:t>advertised through the </a:t>
            </a:r>
            <a:r>
              <a:rPr lang="en-US" i="1" dirty="0" smtClean="0"/>
              <a:t>jumbotron</a:t>
            </a:r>
          </a:p>
          <a:p>
            <a:pPr lvl="1"/>
            <a:r>
              <a:rPr lang="en-US" i="1" dirty="0" smtClean="0"/>
              <a:t>Free advertising for teams in their own stadium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589949"/>
            <a:ext cx="4121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Confidential &amp; Proprietary; Copyright © 2011, </a:t>
            </a:r>
            <a:r>
              <a:rPr lang="en-US" sz="1200" dirty="0"/>
              <a:t>Restart.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pPr/>
              <a:t>5</a:t>
            </a:fld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Closing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revenues come from sport fans attending events. Its critical to keep fans excited!</a:t>
            </a:r>
          </a:p>
          <a:p>
            <a:r>
              <a:rPr lang="en-US" dirty="0" smtClean="0"/>
              <a:t>Hyped!</a:t>
            </a:r>
            <a:r>
              <a:rPr lang="en-US" dirty="0" smtClean="0"/>
              <a:t> </a:t>
            </a:r>
            <a:r>
              <a:rPr lang="en-US" dirty="0" smtClean="0"/>
              <a:t>is easy, cheap, and </a:t>
            </a:r>
            <a:r>
              <a:rPr lang="en-US" dirty="0" smtClean="0"/>
              <a:t>accessible</a:t>
            </a:r>
            <a:endParaRPr lang="en-US" dirty="0"/>
          </a:p>
          <a:p>
            <a:r>
              <a:rPr lang="en-US" dirty="0" smtClean="0"/>
              <a:t>We, at                     are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dedicate to making this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prototype a reality</a:t>
            </a:r>
          </a:p>
          <a:p>
            <a:r>
              <a:rPr lang="en-US" dirty="0" smtClean="0"/>
              <a:t>Contacts:</a:t>
            </a:r>
          </a:p>
          <a:p>
            <a:pPr lvl="1"/>
            <a:r>
              <a:rPr lang="en-US" sz="1000" dirty="0" smtClean="0"/>
              <a:t>Daniel Eynis </a:t>
            </a:r>
            <a:r>
              <a:rPr lang="en-US" sz="1000" dirty="0"/>
              <a:t>- </a:t>
            </a:r>
            <a:r>
              <a:rPr lang="en-US" sz="1000" dirty="0" smtClean="0">
                <a:hlinkClick r:id="rId3"/>
              </a:rPr>
              <a:t>eynis@pdx.edu</a:t>
            </a:r>
            <a:endParaRPr lang="en-US" sz="1000" dirty="0" smtClean="0"/>
          </a:p>
          <a:p>
            <a:pPr lvl="1"/>
            <a:r>
              <a:rPr lang="en-US" sz="1000" dirty="0" smtClean="0"/>
              <a:t>Larry Chiem - </a:t>
            </a:r>
            <a:r>
              <a:rPr lang="en-US" sz="1000" dirty="0" smtClean="0">
                <a:hlinkClick r:id="rId4"/>
              </a:rPr>
              <a:t>clarry@pdx.edu</a:t>
            </a:r>
            <a:endParaRPr lang="en-US" sz="1000" dirty="0" smtClean="0"/>
          </a:p>
          <a:p>
            <a:pPr lvl="1"/>
            <a:r>
              <a:rPr lang="en-US" sz="1000" dirty="0"/>
              <a:t>Rohan </a:t>
            </a:r>
            <a:r>
              <a:rPr lang="en-US" sz="1000" dirty="0" smtClean="0"/>
              <a:t>Elukurthy </a:t>
            </a:r>
            <a:r>
              <a:rPr lang="en-US" sz="1000" dirty="0"/>
              <a:t>- </a:t>
            </a:r>
            <a:r>
              <a:rPr lang="en-US" sz="1000" dirty="0" smtClean="0">
                <a:hlinkClick r:id="rId5"/>
              </a:rPr>
              <a:t>roh3@pdx.edu</a:t>
            </a:r>
            <a:endParaRPr lang="en-US" sz="1000" dirty="0" smtClean="0"/>
          </a:p>
          <a:p>
            <a:pPr lvl="1"/>
            <a:r>
              <a:rPr lang="en-US" sz="1000" dirty="0"/>
              <a:t>Doanh Tran </a:t>
            </a:r>
            <a:r>
              <a:rPr lang="en-US" sz="1000" dirty="0" smtClean="0"/>
              <a:t>Caraballo </a:t>
            </a:r>
            <a:r>
              <a:rPr lang="en-US" sz="1000" dirty="0"/>
              <a:t>- </a:t>
            </a:r>
            <a:r>
              <a:rPr lang="en-US" sz="1000" dirty="0">
                <a:hlinkClick r:id="rId6"/>
              </a:rPr>
              <a:t>doanh@pdx.edu</a:t>
            </a:r>
            <a:endParaRPr lang="en-US" sz="1000" dirty="0" smtClean="0"/>
          </a:p>
          <a:p>
            <a:pPr lvl="1"/>
            <a:r>
              <a:rPr lang="en-US" sz="1000" dirty="0"/>
              <a:t>Kiarash Torkian - </a:t>
            </a:r>
            <a:r>
              <a:rPr lang="en-US" sz="1000" dirty="0">
                <a:hlinkClick r:id="rId7"/>
              </a:rPr>
              <a:t>torkian@pdx.edu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89949"/>
            <a:ext cx="4121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Confidential &amp; Proprietary; Copyright © 2011, </a:t>
            </a:r>
            <a:r>
              <a:rPr lang="en-US" sz="1200" dirty="0"/>
              <a:t>Restart.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pPr/>
              <a:t>6</a:t>
            </a:fld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90034854"/>
              </p:ext>
            </p:extLst>
          </p:nvPr>
        </p:nvGraphicFramePr>
        <p:xfrm>
          <a:off x="4332514" y="3423443"/>
          <a:ext cx="4317199" cy="2878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90" y="3232371"/>
            <a:ext cx="1299814" cy="382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Citation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</a:t>
            </a:r>
            <a:r>
              <a:rPr lang="en-US" dirty="0" smtClean="0">
                <a:hlinkClick r:id="rId2"/>
              </a:rPr>
              <a:t>Why Rising Ticket Prices and Technology Lead NFL Fans to Stay Home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2] </a:t>
            </a:r>
            <a:r>
              <a:rPr lang="en-US" dirty="0" smtClean="0">
                <a:hlinkClick r:id="rId3"/>
              </a:rPr>
              <a:t>Declining Attendance Trends In Collegiate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358</TotalTime>
  <Words>315</Words>
  <Application>Microsoft Office PowerPoint</Application>
  <PresentationFormat>On-screen Show (4:3)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PowerPoint Presentation</vt:lpstr>
      <vt:lpstr>Problem </vt:lpstr>
      <vt:lpstr>Solution </vt:lpstr>
      <vt:lpstr>Market Size</vt:lpstr>
      <vt:lpstr>Business Model </vt:lpstr>
      <vt:lpstr>Closing</vt:lpstr>
      <vt:lpstr>Citation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Name/Logo</dc:title>
  <dc:creator>William Silverman</dc:creator>
  <cp:lastModifiedBy>Restart</cp:lastModifiedBy>
  <cp:revision>31</cp:revision>
  <cp:lastPrinted>2010-09-08T20:50:59Z</cp:lastPrinted>
  <dcterms:created xsi:type="dcterms:W3CDTF">2011-02-01T19:27:45Z</dcterms:created>
  <dcterms:modified xsi:type="dcterms:W3CDTF">2016-10-16T14:18:26Z</dcterms:modified>
</cp:coreProperties>
</file>