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1"/>
  </p:notesMasterIdLst>
  <p:sldIdLst>
    <p:sldId id="256" r:id="rId2"/>
    <p:sldId id="294" r:id="rId3"/>
    <p:sldId id="295" r:id="rId4"/>
    <p:sldId id="283" r:id="rId5"/>
    <p:sldId id="284" r:id="rId6"/>
    <p:sldId id="285" r:id="rId7"/>
    <p:sldId id="289" r:id="rId8"/>
    <p:sldId id="286" r:id="rId9"/>
    <p:sldId id="287" r:id="rId10"/>
    <p:sldId id="288" r:id="rId11"/>
    <p:sldId id="290" r:id="rId12"/>
    <p:sldId id="291" r:id="rId13"/>
    <p:sldId id="292" r:id="rId14"/>
    <p:sldId id="293"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61" autoAdjust="0"/>
  </p:normalViewPr>
  <p:slideViewPr>
    <p:cSldViewPr snapToGrid="0">
      <p:cViewPr>
        <p:scale>
          <a:sx n="127" d="100"/>
          <a:sy n="127" d="100"/>
        </p:scale>
        <p:origin x="1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43d76a21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43d76a21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43d76a21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43d76a2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1fa0efa5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1fa0efa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Assistent-TODO: Aufgaben lesen</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0acda526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0acda52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de358b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de358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08de358b9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708de358b9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8de358b9_2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08de358b9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Wann sind wir fertig?</a:t>
            </a:r>
            <a:endParaRPr/>
          </a:p>
          <a:p>
            <a:pPr marL="457200" lvl="0" indent="-317500" algn="l" rtl="0">
              <a:spcBef>
                <a:spcPts val="0"/>
              </a:spcBef>
              <a:spcAft>
                <a:spcPts val="0"/>
              </a:spcAft>
              <a:buSzPts val="1400"/>
              <a:buChar char="-"/>
            </a:pPr>
            <a:r>
              <a:rPr lang="en-GB"/>
              <a:t>wenn “prefix” Länge = N erreicht</a:t>
            </a:r>
            <a:endParaRPr/>
          </a:p>
          <a:p>
            <a:pPr marL="457200" lvl="0" indent="0" algn="l" rtl="0">
              <a:spcBef>
                <a:spcPts val="0"/>
              </a:spcBef>
              <a:spcAft>
                <a:spcPts val="0"/>
              </a:spcAft>
              <a:buNone/>
            </a:pPr>
            <a:r>
              <a:rPr lang="en-GB"/>
              <a:t>alternativ: wenn N=0 wird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08de358b9_2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08de358b9_2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8de358b9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Aufruf über subSequences(“”, “abcd”, 3)</a:t>
            </a:r>
            <a:endParaRPr/>
          </a:p>
        </p:txBody>
      </p:sp>
      <p:sp>
        <p:nvSpPr>
          <p:cNvPr id="224" name="Google Shape;224;g708de358b9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914700b3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914700b3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Wie modellieren?</a:t>
            </a:r>
            <a:endParaRPr/>
          </a:p>
          <a:p>
            <a:pPr marL="914400" lvl="1" indent="-317500" algn="l" rtl="0">
              <a:spcBef>
                <a:spcPts val="0"/>
              </a:spcBef>
              <a:spcAft>
                <a:spcPts val="0"/>
              </a:spcAft>
              <a:buSzPts val="1400"/>
              <a:buChar char="-"/>
            </a:pPr>
            <a:r>
              <a:rPr lang="en-GB"/>
              <a:t>Wo sind die LinkedPersonListen?</a:t>
            </a:r>
            <a:endParaRPr/>
          </a:p>
          <a:p>
            <a:pPr marL="457200" lvl="0" indent="-317500" algn="l" rtl="0">
              <a:spcBef>
                <a:spcPts val="0"/>
              </a:spcBef>
              <a:spcAft>
                <a:spcPts val="0"/>
              </a:spcAft>
              <a:buSzPts val="1400"/>
              <a:buChar char="-"/>
            </a:pPr>
            <a:r>
              <a:rPr lang="en-GB"/>
              <a:t>Wie Schlange wechseln?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1fa0ef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1fa0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914700b3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914700b3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Wie modellieren?</a:t>
            </a:r>
            <a:endParaRPr/>
          </a:p>
          <a:p>
            <a:pPr marL="914400" lvl="1" indent="-317500" algn="l" rtl="0">
              <a:spcBef>
                <a:spcPts val="0"/>
              </a:spcBef>
              <a:spcAft>
                <a:spcPts val="0"/>
              </a:spcAft>
              <a:buSzPts val="1400"/>
              <a:buChar char="-"/>
            </a:pPr>
            <a:r>
              <a:rPr lang="en-GB"/>
              <a:t>Wo sind die LinkedPersonListen?</a:t>
            </a:r>
            <a:endParaRPr/>
          </a:p>
          <a:p>
            <a:pPr marL="457200" lvl="0" indent="-317500" algn="l" rtl="0">
              <a:spcBef>
                <a:spcPts val="0"/>
              </a:spcBef>
              <a:spcAft>
                <a:spcPts val="0"/>
              </a:spcAft>
              <a:buSzPts val="1400"/>
              <a:buChar char="-"/>
            </a:pPr>
            <a:r>
              <a:rPr lang="en-GB"/>
              <a:t>Wie Schlange wechseln?</a:t>
            </a:r>
            <a:endParaRPr/>
          </a:p>
          <a:p>
            <a:pPr marL="914400" lvl="1" indent="-317500" algn="l" rtl="0">
              <a:spcBef>
                <a:spcPts val="0"/>
              </a:spcBef>
              <a:spcAft>
                <a:spcPts val="0"/>
              </a:spcAft>
              <a:buSzPts val="1400"/>
              <a:buChar char="-"/>
            </a:pPr>
            <a:r>
              <a:rPr lang="en-GB"/>
              <a:t>Über Liste iterieren, removeNode(), addLast()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43d76a21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43d76a21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43d76a21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43d76a21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43d76a21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43d76a21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43d76a21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43d76a21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43d76a21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43d76a21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43d76a21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43d76a21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Fragen an Studenten:</a:t>
            </a:r>
            <a:endParaRPr b="1"/>
          </a:p>
          <a:p>
            <a:pPr marL="457200" lvl="0" indent="-317500" algn="l" rtl="0">
              <a:spcBef>
                <a:spcPts val="0"/>
              </a:spcBef>
              <a:spcAft>
                <a:spcPts val="0"/>
              </a:spcAft>
              <a:buSzPts val="1400"/>
              <a:buChar char="-"/>
            </a:pPr>
            <a:r>
              <a:rPr lang="en-GB"/>
              <a:t>Darstellung der Stadt?</a:t>
            </a:r>
            <a:br>
              <a:rPr lang="en-GB"/>
            </a:br>
            <a:r>
              <a:rPr lang="en-GB"/>
              <a:t>→ 2D boolean array: boolean[n][n] von Kreuzungen</a:t>
            </a:r>
            <a:endParaRPr/>
          </a:p>
          <a:p>
            <a:pPr marL="457200" lvl="0" indent="-317500" algn="l" rtl="0">
              <a:spcBef>
                <a:spcPts val="0"/>
              </a:spcBef>
              <a:spcAft>
                <a:spcPts val="0"/>
              </a:spcAft>
              <a:buSzPts val="1400"/>
              <a:buChar char="-"/>
            </a:pPr>
            <a:r>
              <a:rPr lang="en-GB"/>
              <a:t>Wie wählt man zufällig eine (noch nicht besuchte) Richtung?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0acda526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0acda52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t>Musterlösung</a:t>
            </a:r>
            <a:endParaRPr b="1"/>
          </a:p>
          <a:p>
            <a:pPr marL="457200" marR="0" lvl="0" indent="-317500" algn="l" rtl="0">
              <a:lnSpc>
                <a:spcPct val="100000"/>
              </a:lnSpc>
              <a:spcBef>
                <a:spcPts val="0"/>
              </a:spcBef>
              <a:spcAft>
                <a:spcPts val="0"/>
              </a:spcAft>
              <a:buSzPts val="1400"/>
              <a:buChar char="-"/>
            </a:pPr>
            <a:r>
              <a:rPr lang="en-GB"/>
              <a:t>Evtl. in Musterlösung zeigen, wo Anpassungen nötig waren (und vergessen gehen können)</a:t>
            </a:r>
            <a:endParaRPr/>
          </a:p>
          <a:p>
            <a:pPr marL="457200" marR="0" lvl="0" indent="-317500" algn="l" rtl="0">
              <a:lnSpc>
                <a:spcPct val="100000"/>
              </a:lnSpc>
              <a:spcBef>
                <a:spcPts val="0"/>
              </a:spcBef>
              <a:spcAft>
                <a:spcPts val="0"/>
              </a:spcAft>
              <a:buSzPts val="1400"/>
              <a:buChar char="-"/>
            </a:pPr>
            <a:r>
              <a:rPr lang="en-GB"/>
              <a:t>removeLast(): Kann jetzt effizienter (und einfacher) implementiert werden</a:t>
            </a:r>
            <a:endParaRPr/>
          </a:p>
          <a:p>
            <a:pPr marL="457200" marR="0" lvl="0" indent="-317500" algn="l" rtl="0">
              <a:lnSpc>
                <a:spcPct val="100000"/>
              </a:lnSpc>
              <a:spcBef>
                <a:spcPts val="0"/>
              </a:spcBef>
              <a:spcAft>
                <a:spcPts val="0"/>
              </a:spcAft>
              <a:buSzPts val="1400"/>
              <a:buChar char="-"/>
            </a:pPr>
            <a:r>
              <a:rPr lang="en-GB"/>
              <a:t>removeNode(): Elegant: wiederverwenden von anderen Methoden um Spezialfälle abzudecken</a:t>
            </a:r>
            <a:endParaRPr/>
          </a:p>
          <a:p>
            <a:pPr marL="0" marR="0" lvl="0" indent="0" algn="l" rtl="0">
              <a:lnSpc>
                <a:spcPct val="100000"/>
              </a:lnSpc>
              <a:spcBef>
                <a:spcPts val="0"/>
              </a:spcBef>
              <a:spcAft>
                <a:spcPts val="0"/>
              </a:spcAft>
              <a:buNone/>
            </a:pPr>
            <a:endParaRPr b="1"/>
          </a:p>
          <a:p>
            <a:pPr marL="0" marR="0" lvl="0" indent="0" algn="l" rtl="0">
              <a:lnSpc>
                <a:spcPct val="100000"/>
              </a:lnSpc>
              <a:spcBef>
                <a:spcPts val="0"/>
              </a:spcBef>
              <a:spcAft>
                <a:spcPts val="0"/>
              </a:spcAft>
              <a:buNone/>
            </a:pPr>
            <a:r>
              <a:rPr lang="en-GB" b="1"/>
              <a:t>Testing:</a:t>
            </a:r>
            <a:endParaRPr b="1"/>
          </a:p>
          <a:p>
            <a:pPr marL="457200" marR="0" lvl="0" indent="-317500" algn="l" rtl="0">
              <a:lnSpc>
                <a:spcPct val="100000"/>
              </a:lnSpc>
              <a:spcBef>
                <a:spcPts val="0"/>
              </a:spcBef>
              <a:spcAft>
                <a:spcPts val="0"/>
              </a:spcAft>
              <a:buSzPts val="1400"/>
              <a:buChar char="-"/>
            </a:pPr>
            <a:r>
              <a:rPr lang="en-GB"/>
              <a:t>Anpassung für LinkedPersonListTest.assertConsistency(), damit Invarianten auch für “.prev” getestet werden.</a:t>
            </a:r>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43d76a21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43d76a21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de358b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de358b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08de358b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08de358b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43d76a2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43d76a2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43d76a21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43d76a2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43d76a21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43d76a21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600"/>
              </a:spcBef>
              <a:spcAft>
                <a:spcPts val="0"/>
              </a:spcAft>
              <a:buSzPts val="2000"/>
              <a:buChar char="○"/>
              <a:defRPr sz="2000"/>
            </a:lvl2pPr>
            <a:lvl3pPr marL="1371600" lvl="2" indent="-330200" algn="l" rtl="0">
              <a:spcBef>
                <a:spcPts val="320"/>
              </a:spcBef>
              <a:spcAft>
                <a:spcPts val="0"/>
              </a:spcAft>
              <a:buSzPts val="1600"/>
              <a:buChar char="■"/>
              <a:defRPr sz="1600"/>
            </a:lvl3pPr>
            <a:lvl4pPr marL="1828800" lvl="3" indent="-304800" algn="l" rtl="0">
              <a:spcBef>
                <a:spcPts val="1600"/>
              </a:spcBef>
              <a:spcAft>
                <a:spcPts val="0"/>
              </a:spcAft>
              <a:buClr>
                <a:schemeClr val="accent2"/>
              </a:buClr>
              <a:buSzPts val="1200"/>
              <a:buChar char="●"/>
              <a:defRPr sz="1200"/>
            </a:lvl4pPr>
            <a:lvl5pPr marL="2286000" lvl="4" indent="-279400" algn="l" rtl="0">
              <a:spcBef>
                <a:spcPts val="1600"/>
              </a:spcBef>
              <a:spcAft>
                <a:spcPts val="0"/>
              </a:spcAft>
              <a:buClr>
                <a:schemeClr val="accent2"/>
              </a:buClr>
              <a:buSzPts val="800"/>
              <a:buChar char="○"/>
              <a:defRPr sz="800"/>
            </a:lvl5pPr>
            <a:lvl6pPr marL="2743200" lvl="5" indent="-342900" algn="l" rtl="0">
              <a:spcBef>
                <a:spcPts val="1600"/>
              </a:spcBef>
              <a:spcAft>
                <a:spcPts val="0"/>
              </a:spcAft>
              <a:buClr>
                <a:schemeClr val="dk1"/>
              </a:buClr>
              <a:buSzPts val="1800"/>
              <a:buChar char="■"/>
              <a:defRPr sz="1800"/>
            </a:lvl6pPr>
            <a:lvl7pPr marL="3200400" lvl="6" indent="-342900" algn="l" rtl="0">
              <a:spcBef>
                <a:spcPts val="1600"/>
              </a:spcBef>
              <a:spcAft>
                <a:spcPts val="0"/>
              </a:spcAft>
              <a:buClr>
                <a:schemeClr val="dk1"/>
              </a:buClr>
              <a:buSzPts val="1800"/>
              <a:buChar char="●"/>
              <a:defRPr sz="1800"/>
            </a:lvl7pPr>
            <a:lvl8pPr marL="3657600" lvl="7" indent="-342900" algn="l" rtl="0">
              <a:spcBef>
                <a:spcPts val="1600"/>
              </a:spcBef>
              <a:spcAft>
                <a:spcPts val="0"/>
              </a:spcAft>
              <a:buClr>
                <a:schemeClr val="dk1"/>
              </a:buClr>
              <a:buSzPts val="1800"/>
              <a:buChar char="○"/>
              <a:defRPr sz="1800"/>
            </a:lvl8pPr>
            <a:lvl9pPr marL="4114800" lvl="8" indent="-342900" algn="l" rtl="0">
              <a:spcBef>
                <a:spcPts val="1600"/>
              </a:spcBef>
              <a:spcAft>
                <a:spcPts val="1600"/>
              </a:spcAft>
              <a:buClr>
                <a:schemeClr val="dk1"/>
              </a:buClr>
              <a:buSzPts val="1800"/>
              <a:buChar char="■"/>
              <a:defRPr sz="1800"/>
            </a:lvl9pPr>
          </a:lstStyle>
          <a:p>
            <a:endParaRPr/>
          </a:p>
        </p:txBody>
      </p:sp>
      <p:sp>
        <p:nvSpPr>
          <p:cNvPr id="53" name="Google Shape;53;p13"/>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600"/>
              </a:spcBef>
              <a:spcAft>
                <a:spcPts val="0"/>
              </a:spcAft>
              <a:buSzPts val="2000"/>
              <a:buChar char="○"/>
              <a:defRPr sz="2000"/>
            </a:lvl2pPr>
            <a:lvl3pPr marL="1371600" lvl="2" indent="-330200" algn="l" rtl="0">
              <a:spcBef>
                <a:spcPts val="320"/>
              </a:spcBef>
              <a:spcAft>
                <a:spcPts val="0"/>
              </a:spcAft>
              <a:buSzPts val="1600"/>
              <a:buChar char="■"/>
              <a:defRPr sz="1600"/>
            </a:lvl3pPr>
            <a:lvl4pPr marL="1828800" lvl="3" indent="-304800" algn="l" rtl="0">
              <a:spcBef>
                <a:spcPts val="1600"/>
              </a:spcBef>
              <a:spcAft>
                <a:spcPts val="0"/>
              </a:spcAft>
              <a:buClr>
                <a:schemeClr val="accent2"/>
              </a:buClr>
              <a:buSzPts val="1200"/>
              <a:buChar char="●"/>
              <a:defRPr sz="1200"/>
            </a:lvl4pPr>
            <a:lvl5pPr marL="2286000" lvl="4" indent="-279400" algn="l" rtl="0">
              <a:spcBef>
                <a:spcPts val="1600"/>
              </a:spcBef>
              <a:spcAft>
                <a:spcPts val="0"/>
              </a:spcAft>
              <a:buClr>
                <a:schemeClr val="accent2"/>
              </a:buClr>
              <a:buSzPts val="800"/>
              <a:buChar char="○"/>
              <a:defRPr sz="800"/>
            </a:lvl5pPr>
            <a:lvl6pPr marL="2743200" lvl="5" indent="-342900" algn="l" rtl="0">
              <a:spcBef>
                <a:spcPts val="1600"/>
              </a:spcBef>
              <a:spcAft>
                <a:spcPts val="0"/>
              </a:spcAft>
              <a:buClr>
                <a:schemeClr val="dk1"/>
              </a:buClr>
              <a:buSzPts val="1800"/>
              <a:buChar char="■"/>
              <a:defRPr sz="1800"/>
            </a:lvl6pPr>
            <a:lvl7pPr marL="3200400" lvl="6" indent="-342900" algn="l" rtl="0">
              <a:spcBef>
                <a:spcPts val="1600"/>
              </a:spcBef>
              <a:spcAft>
                <a:spcPts val="0"/>
              </a:spcAft>
              <a:buClr>
                <a:schemeClr val="dk1"/>
              </a:buClr>
              <a:buSzPts val="1800"/>
              <a:buChar char="●"/>
              <a:defRPr sz="1800"/>
            </a:lvl7pPr>
            <a:lvl8pPr marL="3657600" lvl="7" indent="-342900" algn="l" rtl="0">
              <a:spcBef>
                <a:spcPts val="1600"/>
              </a:spcBef>
              <a:spcAft>
                <a:spcPts val="0"/>
              </a:spcAft>
              <a:buClr>
                <a:schemeClr val="dk1"/>
              </a:buClr>
              <a:buSzPts val="1800"/>
              <a:buChar char="○"/>
              <a:defRPr sz="1800"/>
            </a:lvl8pPr>
            <a:lvl9pPr marL="4114800" lvl="8" indent="-342900" algn="l" rtl="0">
              <a:spcBef>
                <a:spcPts val="1600"/>
              </a:spcBef>
              <a:spcAft>
                <a:spcPts val="1600"/>
              </a:spcAft>
              <a:buClr>
                <a:schemeClr val="dk1"/>
              </a:buClr>
              <a:buSzPts val="1800"/>
              <a:buChar char="■"/>
              <a:defRPr sz="1800"/>
            </a:lvl9pPr>
          </a:lstStyle>
          <a:p>
            <a:endParaRPr/>
          </a:p>
        </p:txBody>
      </p:sp>
      <p:sp>
        <p:nvSpPr>
          <p:cNvPr id="54" name="Google Shape;54;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Autofit/>
          </a:bodyPr>
          <a:lstStyle>
            <a:lvl1pPr marL="457200" lvl="0" indent="-381000" algn="l" rtl="0">
              <a:spcBef>
                <a:spcPts val="600"/>
              </a:spcBef>
              <a:spcAft>
                <a:spcPts val="0"/>
              </a:spcAft>
              <a:buClr>
                <a:schemeClr val="accent2"/>
              </a:buClr>
              <a:buSzPts val="2400"/>
              <a:buChar char="●"/>
              <a:defRPr/>
            </a:lvl1pPr>
            <a:lvl2pPr marL="914400" lvl="1" indent="-355600" algn="l" rtl="0">
              <a:spcBef>
                <a:spcPts val="600"/>
              </a:spcBef>
              <a:spcAft>
                <a:spcPts val="0"/>
              </a:spcAft>
              <a:buClr>
                <a:schemeClr val="accent2"/>
              </a:buClr>
              <a:buSzPts val="2000"/>
              <a:buFont typeface="Noto Sans Symbols"/>
              <a:buChar char="▪"/>
              <a:defRPr sz="2000"/>
            </a:lvl2pPr>
            <a:lvl3pPr marL="1371600" lvl="2" indent="-355600" algn="l" rtl="0">
              <a:spcBef>
                <a:spcPts val="400"/>
              </a:spcBef>
              <a:spcAft>
                <a:spcPts val="0"/>
              </a:spcAft>
              <a:buClr>
                <a:schemeClr val="accent2"/>
              </a:buClr>
              <a:buSzPts val="2000"/>
              <a:buFont typeface="Noto Sans Symbols"/>
              <a:buChar char="▪"/>
              <a:defRPr sz="2000"/>
            </a:lvl3pPr>
            <a:lvl4pPr marL="1828800" lvl="3" indent="-355600" algn="l" rtl="0">
              <a:spcBef>
                <a:spcPts val="1600"/>
              </a:spcBef>
              <a:spcAft>
                <a:spcPts val="0"/>
              </a:spcAft>
              <a:buClr>
                <a:schemeClr val="accent2"/>
              </a:buClr>
              <a:buSzPts val="2000"/>
              <a:buChar char="●"/>
              <a:defRPr sz="2000"/>
            </a:lvl4pPr>
            <a:lvl5pPr marL="2286000" lvl="4" indent="-355600" algn="l" rtl="0">
              <a:spcBef>
                <a:spcPts val="1600"/>
              </a:spcBef>
              <a:spcAft>
                <a:spcPts val="0"/>
              </a:spcAft>
              <a:buClr>
                <a:schemeClr val="accent2"/>
              </a:buClr>
              <a:buSzPts val="2000"/>
              <a:buChar char="○"/>
              <a:defRPr sz="2000"/>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GB"/>
              <a:t>Übungsstunde 8</a:t>
            </a:r>
            <a:endParaRPr/>
          </a:p>
        </p:txBody>
      </p:sp>
      <p:sp>
        <p:nvSpPr>
          <p:cNvPr id="68" name="Google Shape;68;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Einführung in die Programmierung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Subtype-Relation bei Arrays</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Eine Variable mit Typ A kann auf ein Objekt mit Typ B zeigen, g.d.w. B ein Subtype von A ist: A &gt;</a:t>
            </a:r>
            <a:r>
              <a:rPr lang="de-CH" baseline="-25000" dirty="0"/>
              <a:t>1</a:t>
            </a:r>
            <a:r>
              <a:rPr lang="de-CH" dirty="0"/>
              <a:t> B</a:t>
            </a:r>
          </a:p>
          <a:p>
            <a:endParaRPr lang="de-CH" dirty="0"/>
          </a:p>
          <a:p>
            <a:r>
              <a:rPr lang="de-CH" dirty="0"/>
              <a:t>A[] &gt;</a:t>
            </a:r>
            <a:r>
              <a:rPr lang="de-CH" baseline="-25000" dirty="0"/>
              <a:t>1</a:t>
            </a:r>
            <a:r>
              <a:rPr lang="de-CH" dirty="0"/>
              <a:t> B[] g.d.w. A &gt;</a:t>
            </a:r>
            <a:r>
              <a:rPr lang="de-CH" baseline="-25000" dirty="0"/>
              <a:t>1</a:t>
            </a:r>
            <a:r>
              <a:rPr lang="de-CH" dirty="0"/>
              <a:t> B</a:t>
            </a:r>
          </a:p>
        </p:txBody>
      </p:sp>
      <p:sp>
        <p:nvSpPr>
          <p:cNvPr id="4" name="TextBox 3">
            <a:extLst>
              <a:ext uri="{FF2B5EF4-FFF2-40B4-BE49-F238E27FC236}">
                <a16:creationId xmlns:a16="http://schemas.microsoft.com/office/drawing/2014/main" id="{FD1F564C-54D0-409B-BBEA-52DFC22CFA69}"/>
              </a:ext>
            </a:extLst>
          </p:cNvPr>
          <p:cNvSpPr txBox="1"/>
          <p:nvPr/>
        </p:nvSpPr>
        <p:spPr>
          <a:xfrm>
            <a:off x="4627266" y="2125227"/>
            <a:ext cx="4516734" cy="1754326"/>
          </a:xfrm>
          <a:prstGeom prst="rect">
            <a:avLst/>
          </a:prstGeom>
          <a:noFill/>
        </p:spPr>
        <p:txBody>
          <a:bodyPr wrap="square" rtlCol="0">
            <a:spAutoFit/>
          </a:bodyPr>
          <a:lstStyle/>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A {}</a:t>
            </a:r>
          </a:p>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B </a:t>
            </a:r>
            <a:r>
              <a:rPr lang="de-CH" sz="1800" b="1" dirty="0">
                <a:solidFill>
                  <a:srgbClr val="7F0055"/>
                </a:solidFill>
                <a:latin typeface="Fira Code Retina" panose="020B0809050000020004" pitchFamily="49" charset="0"/>
              </a:rPr>
              <a:t>extends</a:t>
            </a:r>
            <a:r>
              <a:rPr lang="de-CH" sz="1800" b="1" dirty="0">
                <a:latin typeface="Fira Code Retina" panose="020B0809050000020004" pitchFamily="49" charset="0"/>
              </a:rPr>
              <a:t> A {}</a:t>
            </a:r>
          </a:p>
          <a:p>
            <a:endParaRPr lang="de-CH" sz="1800" b="1" dirty="0">
              <a:latin typeface="Fira Code Retina" panose="020B0809050000020004" pitchFamily="49" charset="0"/>
            </a:endParaRPr>
          </a:p>
          <a:p>
            <a:r>
              <a:rPr lang="de-CH" sz="1800" b="1" dirty="0">
                <a:latin typeface="Fira Code Retina" panose="020B0809050000020004" pitchFamily="49" charset="0"/>
              </a:rPr>
              <a:t>...</a:t>
            </a:r>
          </a:p>
          <a:p>
            <a:endParaRPr lang="de-CH" sz="1800" b="1" dirty="0">
              <a:latin typeface="Fira Code Retina" panose="020B0809050000020004" pitchFamily="49" charset="0"/>
            </a:endParaRPr>
          </a:p>
          <a:p>
            <a:r>
              <a:rPr lang="de-CH" sz="1800" dirty="0">
                <a:latin typeface="Fira Code Retina" panose="020B0809050000020004" pitchFamily="49" charset="0"/>
              </a:rPr>
              <a:t>A[] </a:t>
            </a:r>
            <a:r>
              <a:rPr lang="de-CH" sz="1800" dirty="0">
                <a:solidFill>
                  <a:srgbClr val="6A3E3E"/>
                </a:solidFill>
                <a:latin typeface="Fira Code Retina" panose="020B0809050000020004" pitchFamily="49" charset="0"/>
              </a:rPr>
              <a:t>array</a:t>
            </a:r>
            <a:r>
              <a:rPr lang="de-CH" sz="1800" dirty="0">
                <a:latin typeface="Fira Code Retina" panose="020B0809050000020004" pitchFamily="49" charset="0"/>
              </a:rPr>
              <a:t> = </a:t>
            </a:r>
            <a:r>
              <a:rPr lang="de-CH" sz="1800" b="1" dirty="0">
                <a:solidFill>
                  <a:srgbClr val="7F0055"/>
                </a:solidFill>
                <a:latin typeface="Fira Code Retina" panose="020B0809050000020004" pitchFamily="49" charset="0"/>
              </a:rPr>
              <a:t>new</a:t>
            </a:r>
            <a:r>
              <a:rPr lang="de-CH" sz="1800" b="1" dirty="0">
                <a:latin typeface="Fira Code Retina" panose="020B0809050000020004" pitchFamily="49" charset="0"/>
              </a:rPr>
              <a:t> B[5];</a:t>
            </a:r>
          </a:p>
        </p:txBody>
      </p:sp>
    </p:spTree>
    <p:extLst>
      <p:ext uri="{BB962C8B-B14F-4D97-AF65-F5344CB8AC3E}">
        <p14:creationId xmlns:p14="http://schemas.microsoft.com/office/powerpoint/2010/main" val="197526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Subtype-Relation bei LinkedLists</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Eine Variable mit Typ A kann auf ein Objekt mit Typ B zeigen, g.d.w. B ein Subtype von A ist: A &gt;</a:t>
            </a:r>
            <a:r>
              <a:rPr lang="de-CH" baseline="-25000" dirty="0"/>
              <a:t>1</a:t>
            </a:r>
            <a:r>
              <a:rPr lang="de-CH" dirty="0"/>
              <a:t> B</a:t>
            </a:r>
          </a:p>
          <a:p>
            <a:r>
              <a:rPr lang="de-CH" dirty="0"/>
              <a:t>Auch wenn A von B erbt, erbt LinkedList&lt;A&gt; </a:t>
            </a:r>
            <a:r>
              <a:rPr lang="de-CH" i="1" dirty="0"/>
              <a:t>nicht</a:t>
            </a:r>
            <a:r>
              <a:rPr lang="de-CH" dirty="0"/>
              <a:t> von LinkedList&lt;B&gt;.</a:t>
            </a:r>
          </a:p>
          <a:p>
            <a:r>
              <a:rPr lang="de-CH" dirty="0"/>
              <a:t>D.h. es gilt </a:t>
            </a:r>
            <a:r>
              <a:rPr lang="de-CH" i="1" dirty="0"/>
              <a:t>nicht</a:t>
            </a:r>
            <a:r>
              <a:rPr lang="de-CH" dirty="0"/>
              <a:t>: LinkedList&lt;A&gt; &gt;</a:t>
            </a:r>
            <a:r>
              <a:rPr lang="de-CH" baseline="-25000" dirty="0"/>
              <a:t>1</a:t>
            </a:r>
            <a:r>
              <a:rPr lang="de-CH" dirty="0"/>
              <a:t> LinkedList&lt;B&gt;</a:t>
            </a:r>
          </a:p>
          <a:p>
            <a:r>
              <a:rPr lang="de-CH" dirty="0"/>
              <a:t>Aber: einer LinkedList&lt;A&gt; können Elemente vom Typ B hinzugefügt werden (die einzelnen Elemente sind sozusagen Variablen vom Typ A)</a:t>
            </a:r>
          </a:p>
        </p:txBody>
      </p:sp>
      <p:sp>
        <p:nvSpPr>
          <p:cNvPr id="5" name="TextBox 4">
            <a:extLst>
              <a:ext uri="{FF2B5EF4-FFF2-40B4-BE49-F238E27FC236}">
                <a16:creationId xmlns:a16="http://schemas.microsoft.com/office/drawing/2014/main" id="{10AFB2B7-8596-4D48-984C-214DF78B7D4D}"/>
              </a:ext>
            </a:extLst>
          </p:cNvPr>
          <p:cNvSpPr txBox="1"/>
          <p:nvPr/>
        </p:nvSpPr>
        <p:spPr>
          <a:xfrm>
            <a:off x="658165" y="3386294"/>
            <a:ext cx="5802923" cy="1477328"/>
          </a:xfrm>
          <a:prstGeom prst="rect">
            <a:avLst/>
          </a:prstGeom>
          <a:noFill/>
        </p:spPr>
        <p:txBody>
          <a:bodyPr wrap="square" rtlCol="0">
            <a:spAutoFit/>
          </a:bodyPr>
          <a:lstStyle/>
          <a:p>
            <a:r>
              <a:rPr lang="en-US" sz="1800" dirty="0">
                <a:latin typeface="Fira Code Retina" panose="020B0809050000020004" pitchFamily="49" charset="0"/>
              </a:rPr>
              <a:t>LinkedList&lt;A&gt; </a:t>
            </a:r>
            <a:r>
              <a:rPr lang="en-US" sz="1800" dirty="0">
                <a:solidFill>
                  <a:srgbClr val="6A3E3E"/>
                </a:solidFill>
                <a:latin typeface="Fira Code Retina" panose="020B0809050000020004" pitchFamily="49" charset="0"/>
              </a:rPr>
              <a:t>l1</a:t>
            </a:r>
            <a:r>
              <a:rPr lang="en-US" sz="1800" dirty="0">
                <a:latin typeface="Fira Code Retina" panose="020B0809050000020004" pitchFamily="49" charset="0"/>
              </a:rPr>
              <a:t> = </a:t>
            </a:r>
            <a:r>
              <a:rPr lang="en-US" sz="1800" b="1" dirty="0">
                <a:solidFill>
                  <a:srgbClr val="7F0055"/>
                </a:solidFill>
                <a:latin typeface="Fira Code Retina" panose="020B0809050000020004" pitchFamily="49" charset="0"/>
              </a:rPr>
              <a:t>new</a:t>
            </a:r>
            <a:r>
              <a:rPr lang="en-US" sz="1800" b="1" dirty="0">
                <a:latin typeface="Fira Code Retina" panose="020B0809050000020004" pitchFamily="49" charset="0"/>
              </a:rPr>
              <a:t> LinkedList&lt;B&gt;();</a:t>
            </a:r>
          </a:p>
          <a:p>
            <a:endParaRPr lang="en-US" sz="1800" b="1" dirty="0">
              <a:latin typeface="Fira Code Retina" panose="020B0809050000020004" pitchFamily="49" charset="0"/>
            </a:endParaRPr>
          </a:p>
          <a:p>
            <a:r>
              <a:rPr lang="en-US" sz="1800" dirty="0">
                <a:latin typeface="Fira Code Retina" panose="020B0809050000020004" pitchFamily="49" charset="0"/>
              </a:rPr>
              <a:t>LinkedList&lt;A&gt; </a:t>
            </a:r>
            <a:r>
              <a:rPr lang="en-US" sz="1800" dirty="0">
                <a:solidFill>
                  <a:srgbClr val="6A3E3E"/>
                </a:solidFill>
                <a:latin typeface="Fira Code Retina" panose="020B0809050000020004" pitchFamily="49" charset="0"/>
              </a:rPr>
              <a:t>l2</a:t>
            </a:r>
            <a:r>
              <a:rPr lang="en-US" sz="1800" dirty="0">
                <a:latin typeface="Fira Code Retina" panose="020B0809050000020004" pitchFamily="49" charset="0"/>
              </a:rPr>
              <a:t> = </a:t>
            </a:r>
            <a:r>
              <a:rPr lang="en-US" sz="1800" b="1" dirty="0">
                <a:solidFill>
                  <a:srgbClr val="7F0055"/>
                </a:solidFill>
                <a:latin typeface="Fira Code Retina" panose="020B0809050000020004" pitchFamily="49" charset="0"/>
              </a:rPr>
              <a:t>new</a:t>
            </a:r>
            <a:r>
              <a:rPr lang="en-US" sz="1800" b="1" dirty="0">
                <a:latin typeface="Fira Code Retina" panose="020B0809050000020004" pitchFamily="49" charset="0"/>
              </a:rPr>
              <a:t> LinkedList&lt;A&gt;();</a:t>
            </a:r>
          </a:p>
          <a:p>
            <a:r>
              <a:rPr lang="de-CH" sz="1800" dirty="0">
                <a:solidFill>
                  <a:srgbClr val="6A3E3E"/>
                </a:solidFill>
                <a:latin typeface="Fira Code Retina" panose="020B0809050000020004" pitchFamily="49" charset="0"/>
              </a:rPr>
              <a:t>l2</a:t>
            </a:r>
            <a:r>
              <a:rPr lang="de-CH" sz="1800" dirty="0">
                <a:latin typeface="Fira Code Retina" panose="020B0809050000020004" pitchFamily="49" charset="0"/>
              </a:rPr>
              <a:t>.add(</a:t>
            </a:r>
            <a:r>
              <a:rPr lang="de-CH" sz="1800" b="1" dirty="0">
                <a:solidFill>
                  <a:srgbClr val="7F0055"/>
                </a:solidFill>
                <a:latin typeface="Fira Code Retina" panose="020B0809050000020004" pitchFamily="49" charset="0"/>
              </a:rPr>
              <a:t>new</a:t>
            </a:r>
            <a:r>
              <a:rPr lang="de-CH" sz="1800" b="1" dirty="0">
                <a:latin typeface="Fira Code Retina" panose="020B0809050000020004" pitchFamily="49" charset="0"/>
              </a:rPr>
              <a:t> B());</a:t>
            </a:r>
            <a:endParaRPr lang="en-US" sz="1800" b="1" dirty="0">
              <a:latin typeface="Fira Code Retina" panose="020B0809050000020004" pitchFamily="49" charset="0"/>
            </a:endParaRPr>
          </a:p>
          <a:p>
            <a:endParaRPr lang="LID4096" sz="1800" dirty="0"/>
          </a:p>
        </p:txBody>
      </p:sp>
    </p:spTree>
    <p:extLst>
      <p:ext uri="{BB962C8B-B14F-4D97-AF65-F5344CB8AC3E}">
        <p14:creationId xmlns:p14="http://schemas.microsoft.com/office/powerpoint/2010/main" val="96015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0398-00CA-4067-B179-AE154B914C72}"/>
              </a:ext>
            </a:extLst>
          </p:cNvPr>
          <p:cNvSpPr>
            <a:spLocks noGrp="1"/>
          </p:cNvSpPr>
          <p:nvPr>
            <p:ph type="title"/>
          </p:nvPr>
        </p:nvSpPr>
        <p:spPr/>
        <p:txBody>
          <a:bodyPr/>
          <a:lstStyle/>
          <a:p>
            <a:r>
              <a:rPr lang="de-CH" dirty="0"/>
              <a:t>Casting</a:t>
            </a:r>
            <a:endParaRPr lang="LID4096" dirty="0"/>
          </a:p>
        </p:txBody>
      </p:sp>
      <p:sp>
        <p:nvSpPr>
          <p:cNvPr id="3" name="Text Placeholder 2">
            <a:extLst>
              <a:ext uri="{FF2B5EF4-FFF2-40B4-BE49-F238E27FC236}">
                <a16:creationId xmlns:a16="http://schemas.microsoft.com/office/drawing/2014/main" id="{5A91DBA0-05AD-4540-9D12-9EEE6E17FCCE}"/>
              </a:ext>
            </a:extLst>
          </p:cNvPr>
          <p:cNvSpPr>
            <a:spLocks noGrp="1"/>
          </p:cNvSpPr>
          <p:nvPr>
            <p:ph type="body" idx="1"/>
          </p:nvPr>
        </p:nvSpPr>
        <p:spPr/>
        <p:txBody>
          <a:bodyPr/>
          <a:lstStyle/>
          <a:p>
            <a:r>
              <a:rPr lang="de-CH" dirty="0"/>
              <a:t>Mit Casting kann man behaupten, dass ein Objekt Subtyp eines Typs ist:</a:t>
            </a:r>
          </a:p>
          <a:p>
            <a:endParaRPr lang="de-CH" dirty="0"/>
          </a:p>
          <a:p>
            <a:r>
              <a:rPr lang="de-CH" dirty="0"/>
              <a:t>Obwohl obj eine Variable von Typ Object ist </a:t>
            </a:r>
            <a:br>
              <a:rPr lang="de-CH" dirty="0"/>
            </a:br>
            <a:r>
              <a:rPr lang="de-CH" dirty="0"/>
              <a:t>(und Object kein Subtype von A ist), nehmen </a:t>
            </a:r>
            <a:br>
              <a:rPr lang="de-CH" dirty="0"/>
            </a:br>
            <a:r>
              <a:rPr lang="de-CH" dirty="0"/>
              <a:t>wir an, dass der Typ von obj immer ein </a:t>
            </a:r>
            <a:br>
              <a:rPr lang="de-CH" dirty="0"/>
            </a:br>
            <a:r>
              <a:rPr lang="de-CH" dirty="0"/>
              <a:t>Subtype von A ist.</a:t>
            </a:r>
          </a:p>
          <a:p>
            <a:endParaRPr lang="de-CH" dirty="0"/>
          </a:p>
          <a:p>
            <a:r>
              <a:rPr lang="de-CH" dirty="0"/>
              <a:t>Ist dies nicht der Fall, gibt es zur Laufzeit einen Fehler!</a:t>
            </a:r>
          </a:p>
        </p:txBody>
      </p:sp>
      <p:sp>
        <p:nvSpPr>
          <p:cNvPr id="4" name="TextBox 3">
            <a:extLst>
              <a:ext uri="{FF2B5EF4-FFF2-40B4-BE49-F238E27FC236}">
                <a16:creationId xmlns:a16="http://schemas.microsoft.com/office/drawing/2014/main" id="{59344A7A-2059-46CD-A076-1A3E6A9CB82B}"/>
              </a:ext>
            </a:extLst>
          </p:cNvPr>
          <p:cNvSpPr txBox="1"/>
          <p:nvPr/>
        </p:nvSpPr>
        <p:spPr>
          <a:xfrm>
            <a:off x="5586884" y="1906082"/>
            <a:ext cx="3039626" cy="1200329"/>
          </a:xfrm>
          <a:prstGeom prst="rect">
            <a:avLst/>
          </a:prstGeom>
          <a:noFill/>
        </p:spPr>
        <p:txBody>
          <a:bodyPr wrap="square" rtlCol="0">
            <a:spAutoFit/>
          </a:bodyPr>
          <a:lstStyle/>
          <a:p>
            <a:r>
              <a:rPr lang="de-CH" sz="1800" dirty="0">
                <a:latin typeface="Fira Code Retina" panose="020B0809050000020004" pitchFamily="49" charset="0"/>
              </a:rPr>
              <a:t>A foo(Object </a:t>
            </a:r>
            <a:r>
              <a:rPr lang="de-CH" sz="1800" dirty="0">
                <a:solidFill>
                  <a:srgbClr val="6A3E3E"/>
                </a:solidFill>
                <a:latin typeface="Fira Code Retina" panose="020B0809050000020004" pitchFamily="49" charset="0"/>
              </a:rPr>
              <a:t>obj</a:t>
            </a:r>
            <a:r>
              <a:rPr lang="de-CH" sz="1800" dirty="0">
                <a:latin typeface="Fira Code Retina" panose="020B0809050000020004" pitchFamily="49" charset="0"/>
              </a:rPr>
              <a:t>) {</a:t>
            </a:r>
          </a:p>
          <a:p>
            <a:r>
              <a:rPr lang="de-CH" sz="1800" dirty="0">
                <a:latin typeface="Fira Code Retina" panose="020B0809050000020004" pitchFamily="49" charset="0"/>
              </a:rPr>
              <a:t>   A </a:t>
            </a:r>
            <a:r>
              <a:rPr lang="de-CH" sz="1800" dirty="0">
                <a:solidFill>
                  <a:srgbClr val="6A3E3E"/>
                </a:solidFill>
                <a:latin typeface="Fira Code Retina" panose="020B0809050000020004" pitchFamily="49" charset="0"/>
              </a:rPr>
              <a:t>a</a:t>
            </a:r>
            <a:r>
              <a:rPr lang="de-CH" sz="1800" dirty="0">
                <a:latin typeface="Fira Code Retina" panose="020B0809050000020004" pitchFamily="49" charset="0"/>
              </a:rPr>
              <a:t> = (A) </a:t>
            </a:r>
            <a:r>
              <a:rPr lang="de-CH" sz="1800" dirty="0">
                <a:solidFill>
                  <a:srgbClr val="6A3E3E"/>
                </a:solidFill>
                <a:latin typeface="Fira Code Retina" panose="020B0809050000020004" pitchFamily="49" charset="0"/>
              </a:rPr>
              <a:t>obj</a:t>
            </a:r>
            <a:r>
              <a:rPr lang="de-CH" sz="1800" dirty="0">
                <a:latin typeface="Fira Code Retina" panose="020B0809050000020004" pitchFamily="49" charset="0"/>
              </a:rPr>
              <a:t>;</a:t>
            </a:r>
          </a:p>
          <a:p>
            <a:r>
              <a:rPr lang="de-CH" sz="1800" b="1" dirty="0">
                <a:solidFill>
                  <a:srgbClr val="7F0055"/>
                </a:solidFill>
                <a:latin typeface="Fira Code Retina" panose="020B0809050000020004" pitchFamily="49" charset="0"/>
              </a:rPr>
              <a:t>   return</a:t>
            </a:r>
            <a:r>
              <a:rPr lang="de-CH" sz="1800" b="1" dirty="0">
                <a:latin typeface="Fira Code Retina" panose="020B0809050000020004" pitchFamily="49" charset="0"/>
              </a:rPr>
              <a:t> </a:t>
            </a:r>
            <a:r>
              <a:rPr lang="de-CH" sz="1800" b="1" dirty="0">
                <a:solidFill>
                  <a:srgbClr val="6A3E3E"/>
                </a:solidFill>
                <a:latin typeface="Fira Code Retina" panose="020B0809050000020004" pitchFamily="49" charset="0"/>
              </a:rPr>
              <a:t>a</a:t>
            </a:r>
            <a:r>
              <a:rPr lang="de-CH" sz="1800" b="1" dirty="0">
                <a:latin typeface="Fira Code Retina" panose="020B0809050000020004" pitchFamily="49" charset="0"/>
              </a:rPr>
              <a:t>;</a:t>
            </a:r>
          </a:p>
          <a:p>
            <a:r>
              <a:rPr lang="de-CH" sz="1800" dirty="0">
                <a:latin typeface="Fira Code Retina" panose="020B0809050000020004" pitchFamily="49" charset="0"/>
              </a:rPr>
              <a:t>}</a:t>
            </a:r>
            <a:endParaRPr lang="LID4096" sz="1800" dirty="0"/>
          </a:p>
        </p:txBody>
      </p:sp>
    </p:spTree>
    <p:extLst>
      <p:ext uri="{BB962C8B-B14F-4D97-AF65-F5344CB8AC3E}">
        <p14:creationId xmlns:p14="http://schemas.microsoft.com/office/powerpoint/2010/main" val="397146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83FB-6335-475E-A664-8A265AA9643D}"/>
              </a:ext>
            </a:extLst>
          </p:cNvPr>
          <p:cNvSpPr>
            <a:spLocks noGrp="1"/>
          </p:cNvSpPr>
          <p:nvPr>
            <p:ph type="title"/>
          </p:nvPr>
        </p:nvSpPr>
        <p:spPr/>
        <p:txBody>
          <a:bodyPr/>
          <a:lstStyle/>
          <a:p>
            <a:r>
              <a:rPr lang="de-CH" dirty="0"/>
              <a:t>Polymorphismus</a:t>
            </a:r>
            <a:endParaRPr lang="LID4096" dirty="0"/>
          </a:p>
        </p:txBody>
      </p:sp>
      <p:sp>
        <p:nvSpPr>
          <p:cNvPr id="3" name="Text Placeholder 2">
            <a:extLst>
              <a:ext uri="{FF2B5EF4-FFF2-40B4-BE49-F238E27FC236}">
                <a16:creationId xmlns:a16="http://schemas.microsoft.com/office/drawing/2014/main" id="{5D5705D1-489F-443A-BB10-0981807DAEB1}"/>
              </a:ext>
            </a:extLst>
          </p:cNvPr>
          <p:cNvSpPr>
            <a:spLocks noGrp="1"/>
          </p:cNvSpPr>
          <p:nvPr>
            <p:ph type="body" idx="1"/>
          </p:nvPr>
        </p:nvSpPr>
        <p:spPr/>
        <p:txBody>
          <a:bodyPr/>
          <a:lstStyle/>
          <a:p>
            <a:r>
              <a:rPr lang="de-CH" dirty="0"/>
              <a:t>Der Typ der Variable hat </a:t>
            </a:r>
            <a:r>
              <a:rPr lang="de-CH" i="1" dirty="0"/>
              <a:t>keinen</a:t>
            </a:r>
            <a:r>
              <a:rPr lang="de-CH" dirty="0"/>
              <a:t> Einfluss auf den Typ des Objekts!</a:t>
            </a:r>
          </a:p>
          <a:p>
            <a:r>
              <a:rPr lang="de-CH" dirty="0"/>
              <a:t>Der Typ der Variable bestimmt nur, welche Operationen mit der Variable möglich sind.</a:t>
            </a:r>
          </a:p>
          <a:p>
            <a:r>
              <a:rPr lang="de-CH" dirty="0"/>
              <a:t>Auch Casting ändert den Typ des Objekts (oder das Objekt selbst) </a:t>
            </a:r>
            <a:r>
              <a:rPr lang="de-CH" i="1" dirty="0"/>
              <a:t>nicht</a:t>
            </a:r>
            <a:r>
              <a:rPr lang="de-CH" dirty="0"/>
              <a:t>!</a:t>
            </a:r>
          </a:p>
          <a:p>
            <a:endParaRPr lang="de-CH" dirty="0"/>
          </a:p>
          <a:p>
            <a:r>
              <a:rPr lang="de-CH" dirty="0"/>
              <a:t>Insbesondere bei Unterklassen mit überschriebenen Methoden werden immer diese aufgerufen:</a:t>
            </a:r>
          </a:p>
          <a:p>
            <a:endParaRPr lang="LID4096" dirty="0"/>
          </a:p>
        </p:txBody>
      </p:sp>
    </p:spTree>
    <p:extLst>
      <p:ext uri="{BB962C8B-B14F-4D97-AF65-F5344CB8AC3E}">
        <p14:creationId xmlns:p14="http://schemas.microsoft.com/office/powerpoint/2010/main" val="8152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83FB-6335-475E-A664-8A265AA9643D}"/>
              </a:ext>
            </a:extLst>
          </p:cNvPr>
          <p:cNvSpPr>
            <a:spLocks noGrp="1"/>
          </p:cNvSpPr>
          <p:nvPr>
            <p:ph type="title"/>
          </p:nvPr>
        </p:nvSpPr>
        <p:spPr/>
        <p:txBody>
          <a:bodyPr/>
          <a:lstStyle/>
          <a:p>
            <a:r>
              <a:rPr lang="de-CH" dirty="0"/>
              <a:t>Polymorphismus</a:t>
            </a:r>
            <a:endParaRPr lang="LID4096" dirty="0"/>
          </a:p>
        </p:txBody>
      </p:sp>
      <p:sp>
        <p:nvSpPr>
          <p:cNvPr id="3" name="Text Placeholder 2">
            <a:extLst>
              <a:ext uri="{FF2B5EF4-FFF2-40B4-BE49-F238E27FC236}">
                <a16:creationId xmlns:a16="http://schemas.microsoft.com/office/drawing/2014/main" id="{5D5705D1-489F-443A-BB10-0981807DAEB1}"/>
              </a:ext>
            </a:extLst>
          </p:cNvPr>
          <p:cNvSpPr>
            <a:spLocks noGrp="1"/>
          </p:cNvSpPr>
          <p:nvPr>
            <p:ph type="body" idx="1"/>
          </p:nvPr>
        </p:nvSpPr>
        <p:spPr/>
        <p:txBody>
          <a:bodyPr/>
          <a:lstStyle/>
          <a:p>
            <a:r>
              <a:rPr lang="de-CH" dirty="0"/>
              <a:t>Der Typ der Variable hat </a:t>
            </a:r>
            <a:r>
              <a:rPr lang="de-CH" i="1" dirty="0"/>
              <a:t>keinen</a:t>
            </a:r>
            <a:r>
              <a:rPr lang="de-CH" dirty="0"/>
              <a:t> Einfluss auf den Typ des Objekts!</a:t>
            </a:r>
          </a:p>
          <a:p>
            <a:pPr marL="114300" indent="0">
              <a:buNone/>
            </a:pPr>
            <a:endParaRPr lang="de-CH" dirty="0"/>
          </a:p>
          <a:p>
            <a:endParaRPr lang="LID4096" dirty="0"/>
          </a:p>
        </p:txBody>
      </p:sp>
      <p:sp>
        <p:nvSpPr>
          <p:cNvPr id="4" name="TextBox 3">
            <a:extLst>
              <a:ext uri="{FF2B5EF4-FFF2-40B4-BE49-F238E27FC236}">
                <a16:creationId xmlns:a16="http://schemas.microsoft.com/office/drawing/2014/main" id="{3EA91DBC-39E3-4A03-9019-D8A26EBB0F12}"/>
              </a:ext>
            </a:extLst>
          </p:cNvPr>
          <p:cNvSpPr txBox="1"/>
          <p:nvPr/>
        </p:nvSpPr>
        <p:spPr>
          <a:xfrm>
            <a:off x="728505" y="1743061"/>
            <a:ext cx="7877907" cy="3139321"/>
          </a:xfrm>
          <a:prstGeom prst="rect">
            <a:avLst/>
          </a:prstGeom>
          <a:noFill/>
        </p:spPr>
        <p:txBody>
          <a:bodyPr wrap="square" rtlCol="0">
            <a:spAutoFit/>
          </a:bodyPr>
          <a:lstStyle/>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A {</a:t>
            </a:r>
          </a:p>
          <a:p>
            <a:r>
              <a:rPr lang="de-CH" sz="1800" b="1" dirty="0">
                <a:solidFill>
                  <a:srgbClr val="7F0055"/>
                </a:solidFill>
                <a:latin typeface="Fira Code Retina" panose="020B0809050000020004" pitchFamily="49" charset="0"/>
              </a:rPr>
              <a:t>   void</a:t>
            </a:r>
            <a:r>
              <a:rPr lang="de-CH" sz="1800" b="1" dirty="0">
                <a:latin typeface="Fira Code Retina" panose="020B0809050000020004" pitchFamily="49" charset="0"/>
              </a:rPr>
              <a:t> print() { System.</a:t>
            </a:r>
            <a:r>
              <a:rPr lang="de-CH" sz="1800" b="1" i="1" dirty="0">
                <a:solidFill>
                  <a:srgbClr val="0000C0"/>
                </a:solidFill>
                <a:latin typeface="Fira Code Retina" panose="020B0809050000020004" pitchFamily="49" charset="0"/>
              </a:rPr>
              <a:t>out</a:t>
            </a:r>
            <a:r>
              <a:rPr lang="de-CH" sz="1800" b="1" i="1" dirty="0">
                <a:latin typeface="Fira Code Retina" panose="020B0809050000020004" pitchFamily="49" charset="0"/>
              </a:rPr>
              <a:t>.println(</a:t>
            </a:r>
            <a:r>
              <a:rPr lang="de-CH" sz="1800" b="1" i="1" dirty="0">
                <a:solidFill>
                  <a:srgbClr val="2A00FF"/>
                </a:solidFill>
                <a:latin typeface="Fira Code Retina" panose="020B0809050000020004" pitchFamily="49" charset="0"/>
              </a:rPr>
              <a:t>"A"</a:t>
            </a:r>
            <a:r>
              <a:rPr lang="de-CH" sz="1800" b="1" i="1" dirty="0">
                <a:latin typeface="Fira Code Retina" panose="020B0809050000020004" pitchFamily="49" charset="0"/>
              </a:rPr>
              <a:t>); }</a:t>
            </a:r>
          </a:p>
          <a:p>
            <a:r>
              <a:rPr lang="de-CH" sz="1800" dirty="0">
                <a:latin typeface="Fira Code Retina" panose="020B0809050000020004" pitchFamily="49" charset="0"/>
              </a:rPr>
              <a:t>}</a:t>
            </a:r>
          </a:p>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B </a:t>
            </a:r>
            <a:r>
              <a:rPr lang="de-CH" sz="1800" b="1" dirty="0">
                <a:solidFill>
                  <a:srgbClr val="7F0055"/>
                </a:solidFill>
                <a:latin typeface="Fira Code Retina" panose="020B0809050000020004" pitchFamily="49" charset="0"/>
              </a:rPr>
              <a:t>extends</a:t>
            </a:r>
            <a:r>
              <a:rPr lang="de-CH" sz="1800" b="1" dirty="0">
                <a:latin typeface="Fira Code Retina" panose="020B0809050000020004" pitchFamily="49" charset="0"/>
              </a:rPr>
              <a:t> A {</a:t>
            </a:r>
          </a:p>
          <a:p>
            <a:r>
              <a:rPr lang="de-CH" sz="1800" b="1" dirty="0">
                <a:solidFill>
                  <a:srgbClr val="7F0055"/>
                </a:solidFill>
                <a:latin typeface="Fira Code Retina" panose="020B0809050000020004" pitchFamily="49" charset="0"/>
              </a:rPr>
              <a:t>   void</a:t>
            </a:r>
            <a:r>
              <a:rPr lang="de-CH" sz="1800" b="1" dirty="0">
                <a:latin typeface="Fira Code Retina" panose="020B0809050000020004" pitchFamily="49" charset="0"/>
              </a:rPr>
              <a:t> print() { System.</a:t>
            </a:r>
            <a:r>
              <a:rPr lang="de-CH" sz="1800" b="1" i="1" dirty="0">
                <a:solidFill>
                  <a:srgbClr val="0000C0"/>
                </a:solidFill>
                <a:latin typeface="Fira Code Retina" panose="020B0809050000020004" pitchFamily="49" charset="0"/>
              </a:rPr>
              <a:t>out</a:t>
            </a:r>
            <a:r>
              <a:rPr lang="de-CH" sz="1800" b="1" i="1" dirty="0">
                <a:latin typeface="Fira Code Retina" panose="020B0809050000020004" pitchFamily="49" charset="0"/>
              </a:rPr>
              <a:t>.println(</a:t>
            </a:r>
            <a:r>
              <a:rPr lang="de-CH" sz="1800" b="1" i="1" dirty="0">
                <a:solidFill>
                  <a:srgbClr val="2A00FF"/>
                </a:solidFill>
                <a:latin typeface="Fira Code Retina" panose="020B0809050000020004" pitchFamily="49" charset="0"/>
              </a:rPr>
              <a:t>"B"</a:t>
            </a:r>
            <a:r>
              <a:rPr lang="de-CH" sz="1800" b="1" i="1" dirty="0">
                <a:latin typeface="Fira Code Retina" panose="020B0809050000020004" pitchFamily="49" charset="0"/>
              </a:rPr>
              <a:t>); }</a:t>
            </a:r>
          </a:p>
          <a:p>
            <a:r>
              <a:rPr lang="de-CH" sz="1800" dirty="0">
                <a:latin typeface="Fira Code Retina" panose="020B0809050000020004" pitchFamily="49" charset="0"/>
              </a:rPr>
              <a:t>}</a:t>
            </a:r>
          </a:p>
          <a:p>
            <a:endParaRPr lang="de-CH" sz="1800" dirty="0">
              <a:latin typeface="Fira Code Retina" panose="020B0809050000020004" pitchFamily="49" charset="0"/>
            </a:endParaRPr>
          </a:p>
          <a:p>
            <a:r>
              <a:rPr lang="de-CH" sz="1800" dirty="0">
                <a:latin typeface="Fira Code Retina" panose="020B0809050000020004" pitchFamily="49" charset="0"/>
              </a:rPr>
              <a:t>...</a:t>
            </a:r>
          </a:p>
          <a:p>
            <a:endParaRPr lang="de-CH" sz="1800" dirty="0">
              <a:latin typeface="Fira Code Retina" panose="020B0809050000020004" pitchFamily="49" charset="0"/>
            </a:endParaRPr>
          </a:p>
          <a:p>
            <a:r>
              <a:rPr lang="de-CH" sz="1800" dirty="0">
                <a:latin typeface="Fira Code Retina" panose="020B0809050000020004" pitchFamily="49" charset="0"/>
              </a:rPr>
              <a:t>A </a:t>
            </a:r>
            <a:r>
              <a:rPr lang="de-CH" sz="1800" dirty="0">
                <a:solidFill>
                  <a:srgbClr val="6A3E3E"/>
                </a:solidFill>
                <a:latin typeface="Fira Code Retina" panose="020B0809050000020004" pitchFamily="49" charset="0"/>
              </a:rPr>
              <a:t>o</a:t>
            </a:r>
            <a:r>
              <a:rPr lang="de-CH" sz="1800" dirty="0">
                <a:latin typeface="Fira Code Retina" panose="020B0809050000020004" pitchFamily="49" charset="0"/>
              </a:rPr>
              <a:t> = </a:t>
            </a:r>
            <a:r>
              <a:rPr lang="de-CH" sz="1800" b="1" dirty="0">
                <a:solidFill>
                  <a:srgbClr val="7F0055"/>
                </a:solidFill>
                <a:latin typeface="Fira Code Retina" panose="020B0809050000020004" pitchFamily="49" charset="0"/>
              </a:rPr>
              <a:t>new</a:t>
            </a:r>
            <a:r>
              <a:rPr lang="de-CH" sz="1800" b="1" dirty="0">
                <a:latin typeface="Fira Code Retina" panose="020B0809050000020004" pitchFamily="49" charset="0"/>
              </a:rPr>
              <a:t> B();</a:t>
            </a:r>
          </a:p>
          <a:p>
            <a:r>
              <a:rPr lang="de-CH" sz="1800" dirty="0">
                <a:solidFill>
                  <a:srgbClr val="6A3E3E"/>
                </a:solidFill>
                <a:latin typeface="Fira Code Retina" panose="020B0809050000020004" pitchFamily="49" charset="0"/>
              </a:rPr>
              <a:t>o</a:t>
            </a:r>
            <a:r>
              <a:rPr lang="de-CH" sz="1800" dirty="0">
                <a:latin typeface="Fira Code Retina" panose="020B0809050000020004" pitchFamily="49" charset="0"/>
              </a:rPr>
              <a:t>.print();		</a:t>
            </a:r>
            <a:r>
              <a:rPr lang="de-CH" sz="1800" dirty="0">
                <a:solidFill>
                  <a:srgbClr val="3F7F5F"/>
                </a:solidFill>
                <a:latin typeface="Fira Code Retina" panose="020B0809050000020004" pitchFamily="49" charset="0"/>
              </a:rPr>
              <a:t>// gibt "B" aus</a:t>
            </a:r>
            <a:endParaRPr lang="de-CH" sz="1800" dirty="0">
              <a:latin typeface="Fira Code Retina" panose="020B0809050000020004" pitchFamily="49" charset="0"/>
            </a:endParaRPr>
          </a:p>
        </p:txBody>
      </p:sp>
    </p:spTree>
    <p:extLst>
      <p:ext uri="{BB962C8B-B14F-4D97-AF65-F5344CB8AC3E}">
        <p14:creationId xmlns:p14="http://schemas.microsoft.com/office/powerpoint/2010/main" val="64352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Nachbesprechung Übung 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1: Doubly-linked List</a:t>
            </a:r>
            <a:endParaRPr/>
          </a:p>
        </p:txBody>
      </p:sp>
      <p:sp>
        <p:nvSpPr>
          <p:cNvPr id="84" name="Google Shape;84;p18"/>
          <p:cNvSpPr/>
          <p:nvPr/>
        </p:nvSpPr>
        <p:spPr>
          <a:xfrm>
            <a:off x="3398100" y="1398725"/>
            <a:ext cx="2043000" cy="9564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Courier New"/>
                <a:ea typeface="Courier New"/>
                <a:cs typeface="Courier New"/>
                <a:sym typeface="Courier New"/>
              </a:rPr>
              <a:t>LinkedPersonList</a:t>
            </a:r>
            <a:endParaRPr b="1">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first:</a:t>
            </a:r>
            <a:endParaRPr>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last :</a:t>
            </a:r>
            <a:endParaRPr>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   size :  3</a:t>
            </a:r>
            <a:endParaRPr>
              <a:latin typeface="Courier New"/>
              <a:ea typeface="Courier New"/>
              <a:cs typeface="Courier New"/>
              <a:sym typeface="Courier New"/>
            </a:endParaRPr>
          </a:p>
        </p:txBody>
      </p:sp>
      <p:sp>
        <p:nvSpPr>
          <p:cNvPr id="85" name="Google Shape;85;p18"/>
          <p:cNvSpPr/>
          <p:nvPr/>
        </p:nvSpPr>
        <p:spPr>
          <a:xfrm>
            <a:off x="1250300" y="2829850"/>
            <a:ext cx="1405200" cy="10503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Courier New"/>
                <a:ea typeface="Courier New"/>
                <a:cs typeface="Courier New"/>
                <a:sym typeface="Courier New"/>
              </a:rPr>
              <a:t>PersonNode</a:t>
            </a:r>
            <a:endParaRPr b="1">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next  :</a:t>
            </a:r>
            <a:endParaRPr>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prev  :</a:t>
            </a:r>
            <a:endParaRPr>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person:</a:t>
            </a:r>
            <a:endParaRPr>
              <a:latin typeface="Courier New"/>
              <a:ea typeface="Courier New"/>
              <a:cs typeface="Courier New"/>
              <a:sym typeface="Courier New"/>
            </a:endParaRPr>
          </a:p>
        </p:txBody>
      </p:sp>
      <p:sp>
        <p:nvSpPr>
          <p:cNvPr id="86" name="Google Shape;86;p18"/>
          <p:cNvSpPr/>
          <p:nvPr/>
        </p:nvSpPr>
        <p:spPr>
          <a:xfrm>
            <a:off x="3771050" y="2829850"/>
            <a:ext cx="1405200" cy="10503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1">
                <a:solidFill>
                  <a:schemeClr val="dk1"/>
                </a:solidFill>
                <a:latin typeface="Courier New"/>
                <a:ea typeface="Courier New"/>
                <a:cs typeface="Courier New"/>
                <a:sym typeface="Courier New"/>
              </a:rPr>
              <a:t>PersonNode</a:t>
            </a:r>
            <a:endParaRPr b="1">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next  :</a:t>
            </a:r>
            <a:endParaRPr>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prev  :</a:t>
            </a:r>
            <a:endParaRPr>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person:</a:t>
            </a:r>
            <a:endParaRPr>
              <a:solidFill>
                <a:schemeClr val="dk1"/>
              </a:solidFill>
              <a:latin typeface="Courier New"/>
              <a:ea typeface="Courier New"/>
              <a:cs typeface="Courier New"/>
              <a:sym typeface="Courier New"/>
            </a:endParaRPr>
          </a:p>
          <a:p>
            <a:pPr marL="0" lvl="0" indent="0" algn="ctr" rtl="0">
              <a:spcBef>
                <a:spcPts val="0"/>
              </a:spcBef>
              <a:spcAft>
                <a:spcPts val="0"/>
              </a:spcAft>
              <a:buNone/>
            </a:pPr>
            <a:endParaRPr b="1">
              <a:latin typeface="Courier New"/>
              <a:ea typeface="Courier New"/>
              <a:cs typeface="Courier New"/>
              <a:sym typeface="Courier New"/>
            </a:endParaRPr>
          </a:p>
        </p:txBody>
      </p:sp>
      <p:sp>
        <p:nvSpPr>
          <p:cNvPr id="87" name="Google Shape;87;p18"/>
          <p:cNvSpPr/>
          <p:nvPr/>
        </p:nvSpPr>
        <p:spPr>
          <a:xfrm>
            <a:off x="6183700" y="2829850"/>
            <a:ext cx="1405200" cy="10503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b="1">
                <a:solidFill>
                  <a:schemeClr val="dk1"/>
                </a:solidFill>
                <a:latin typeface="Courier New"/>
                <a:ea typeface="Courier New"/>
                <a:cs typeface="Courier New"/>
                <a:sym typeface="Courier New"/>
              </a:rPr>
              <a:t>PersonNode</a:t>
            </a:r>
            <a:endParaRPr b="1">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next  :</a:t>
            </a:r>
            <a:endParaRPr>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prev  :</a:t>
            </a:r>
            <a:endParaRPr>
              <a:solidFill>
                <a:schemeClr val="dk1"/>
              </a:solidFill>
              <a:latin typeface="Courier New"/>
              <a:ea typeface="Courier New"/>
              <a:cs typeface="Courier New"/>
              <a:sym typeface="Courier New"/>
            </a:endParaRPr>
          </a:p>
          <a:p>
            <a:pPr marL="0" lvl="0" indent="0" algn="ctr" rtl="0">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person:</a:t>
            </a:r>
            <a:endParaRPr>
              <a:solidFill>
                <a:schemeClr val="dk1"/>
              </a:solidFill>
              <a:latin typeface="Courier New"/>
              <a:ea typeface="Courier New"/>
              <a:cs typeface="Courier New"/>
              <a:sym typeface="Courier New"/>
            </a:endParaRPr>
          </a:p>
          <a:p>
            <a:pPr marL="0" lvl="0" indent="0" algn="ctr" rtl="0">
              <a:spcBef>
                <a:spcPts val="0"/>
              </a:spcBef>
              <a:spcAft>
                <a:spcPts val="0"/>
              </a:spcAft>
              <a:buNone/>
            </a:pPr>
            <a:endParaRPr b="1">
              <a:latin typeface="Courier New"/>
              <a:ea typeface="Courier New"/>
              <a:cs typeface="Courier New"/>
              <a:sym typeface="Courier New"/>
            </a:endParaRPr>
          </a:p>
        </p:txBody>
      </p:sp>
      <p:sp>
        <p:nvSpPr>
          <p:cNvPr id="88" name="Google Shape;88;p18"/>
          <p:cNvSpPr/>
          <p:nvPr/>
        </p:nvSpPr>
        <p:spPr>
          <a:xfrm>
            <a:off x="1515425" y="4430050"/>
            <a:ext cx="874800" cy="5727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Courier New"/>
                <a:ea typeface="Courier New"/>
                <a:cs typeface="Courier New"/>
                <a:sym typeface="Courier New"/>
              </a:rPr>
              <a:t>Person</a:t>
            </a:r>
            <a:endParaRPr b="1">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89" name="Google Shape;89;p18"/>
          <p:cNvSpPr/>
          <p:nvPr/>
        </p:nvSpPr>
        <p:spPr>
          <a:xfrm>
            <a:off x="4036250" y="4430050"/>
            <a:ext cx="874800" cy="5727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Courier New"/>
                <a:ea typeface="Courier New"/>
                <a:cs typeface="Courier New"/>
                <a:sym typeface="Courier New"/>
              </a:rPr>
              <a:t>Person</a:t>
            </a:r>
            <a:endParaRPr b="1">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90" name="Google Shape;90;p18"/>
          <p:cNvSpPr/>
          <p:nvPr/>
        </p:nvSpPr>
        <p:spPr>
          <a:xfrm>
            <a:off x="6448900" y="4430050"/>
            <a:ext cx="874800" cy="5727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Courier New"/>
                <a:ea typeface="Courier New"/>
                <a:cs typeface="Courier New"/>
                <a:sym typeface="Courier New"/>
              </a:rPr>
              <a:t>Person</a:t>
            </a:r>
            <a:endParaRPr b="1">
              <a:latin typeface="Courier New"/>
              <a:ea typeface="Courier New"/>
              <a:cs typeface="Courier New"/>
              <a:sym typeface="Courier New"/>
            </a:endParaRPr>
          </a:p>
          <a:p>
            <a:pPr marL="0" lvl="0" indent="0" algn="ctr" rtl="0">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91" name="Google Shape;91;p18"/>
          <p:cNvSpPr/>
          <p:nvPr/>
        </p:nvSpPr>
        <p:spPr>
          <a:xfrm>
            <a:off x="1943474" y="3677175"/>
            <a:ext cx="566375" cy="767925"/>
          </a:xfrm>
          <a:custGeom>
            <a:avLst/>
            <a:gdLst/>
            <a:ahLst/>
            <a:cxnLst/>
            <a:rect l="l" t="t" r="r" b="b"/>
            <a:pathLst>
              <a:path w="22655" h="30717" extrusionOk="0">
                <a:moveTo>
                  <a:pt x="19904" y="0"/>
                </a:moveTo>
                <a:cubicBezTo>
                  <a:pt x="20194" y="2173"/>
                  <a:pt x="24589" y="9708"/>
                  <a:pt x="21643" y="13040"/>
                </a:cubicBezTo>
                <a:cubicBezTo>
                  <a:pt x="18697" y="16373"/>
                  <a:pt x="5802" y="17049"/>
                  <a:pt x="2228" y="19995"/>
                </a:cubicBezTo>
                <a:cubicBezTo>
                  <a:pt x="-1346" y="22941"/>
                  <a:pt x="538" y="28930"/>
                  <a:pt x="200" y="30717"/>
                </a:cubicBezTo>
              </a:path>
            </a:pathLst>
          </a:custGeom>
          <a:noFill/>
          <a:ln w="19050" cap="flat" cmpd="sng">
            <a:solidFill>
              <a:srgbClr val="B7B7B7"/>
            </a:solidFill>
            <a:prstDash val="solid"/>
            <a:round/>
            <a:headEnd type="oval" w="med" len="med"/>
            <a:tailEnd type="stealth" w="med" len="med"/>
          </a:ln>
        </p:spPr>
      </p:sp>
      <p:sp>
        <p:nvSpPr>
          <p:cNvPr id="92" name="Google Shape;92;p18"/>
          <p:cNvSpPr/>
          <p:nvPr/>
        </p:nvSpPr>
        <p:spPr>
          <a:xfrm>
            <a:off x="2404850" y="3025200"/>
            <a:ext cx="1376450" cy="246300"/>
          </a:xfrm>
          <a:custGeom>
            <a:avLst/>
            <a:gdLst/>
            <a:ahLst/>
            <a:cxnLst/>
            <a:rect l="l" t="t" r="r" b="b"/>
            <a:pathLst>
              <a:path w="55058" h="9852" extrusionOk="0">
                <a:moveTo>
                  <a:pt x="0" y="9852"/>
                </a:moveTo>
                <a:cubicBezTo>
                  <a:pt x="4492" y="8548"/>
                  <a:pt x="17773" y="3670"/>
                  <a:pt x="26949" y="2028"/>
                </a:cubicBezTo>
                <a:cubicBezTo>
                  <a:pt x="36125" y="386"/>
                  <a:pt x="50373" y="338"/>
                  <a:pt x="55058" y="0"/>
                </a:cubicBezTo>
              </a:path>
            </a:pathLst>
          </a:custGeom>
          <a:noFill/>
          <a:ln w="19050" cap="flat" cmpd="sng">
            <a:solidFill>
              <a:srgbClr val="B7B7B7"/>
            </a:solidFill>
            <a:prstDash val="solid"/>
            <a:round/>
            <a:headEnd type="oval" w="med" len="med"/>
            <a:tailEnd type="stealth" w="med" len="med"/>
          </a:ln>
        </p:spPr>
      </p:sp>
      <p:sp>
        <p:nvSpPr>
          <p:cNvPr id="93" name="Google Shape;93;p18"/>
          <p:cNvSpPr/>
          <p:nvPr/>
        </p:nvSpPr>
        <p:spPr>
          <a:xfrm>
            <a:off x="4458074" y="3677175"/>
            <a:ext cx="566375" cy="767925"/>
          </a:xfrm>
          <a:custGeom>
            <a:avLst/>
            <a:gdLst/>
            <a:ahLst/>
            <a:cxnLst/>
            <a:rect l="l" t="t" r="r" b="b"/>
            <a:pathLst>
              <a:path w="22655" h="30717" extrusionOk="0">
                <a:moveTo>
                  <a:pt x="19904" y="0"/>
                </a:moveTo>
                <a:cubicBezTo>
                  <a:pt x="20194" y="2173"/>
                  <a:pt x="24589" y="9708"/>
                  <a:pt x="21643" y="13040"/>
                </a:cubicBezTo>
                <a:cubicBezTo>
                  <a:pt x="18697" y="16373"/>
                  <a:pt x="5802" y="17049"/>
                  <a:pt x="2228" y="19995"/>
                </a:cubicBezTo>
                <a:cubicBezTo>
                  <a:pt x="-1346" y="22941"/>
                  <a:pt x="538" y="28930"/>
                  <a:pt x="200" y="30717"/>
                </a:cubicBezTo>
              </a:path>
            </a:pathLst>
          </a:custGeom>
          <a:noFill/>
          <a:ln w="19050" cap="flat" cmpd="sng">
            <a:solidFill>
              <a:srgbClr val="B7B7B7"/>
            </a:solidFill>
            <a:prstDash val="solid"/>
            <a:round/>
            <a:headEnd type="oval" w="med" len="med"/>
            <a:tailEnd type="stealth" w="med" len="med"/>
          </a:ln>
        </p:spPr>
      </p:sp>
      <p:sp>
        <p:nvSpPr>
          <p:cNvPr id="94" name="Google Shape;94;p18"/>
          <p:cNvSpPr/>
          <p:nvPr/>
        </p:nvSpPr>
        <p:spPr>
          <a:xfrm>
            <a:off x="6896474" y="3677175"/>
            <a:ext cx="566375" cy="767925"/>
          </a:xfrm>
          <a:custGeom>
            <a:avLst/>
            <a:gdLst/>
            <a:ahLst/>
            <a:cxnLst/>
            <a:rect l="l" t="t" r="r" b="b"/>
            <a:pathLst>
              <a:path w="22655" h="30717" extrusionOk="0">
                <a:moveTo>
                  <a:pt x="19904" y="0"/>
                </a:moveTo>
                <a:cubicBezTo>
                  <a:pt x="20194" y="2173"/>
                  <a:pt x="24589" y="9708"/>
                  <a:pt x="21643" y="13040"/>
                </a:cubicBezTo>
                <a:cubicBezTo>
                  <a:pt x="18697" y="16373"/>
                  <a:pt x="5802" y="17049"/>
                  <a:pt x="2228" y="19995"/>
                </a:cubicBezTo>
                <a:cubicBezTo>
                  <a:pt x="-1346" y="22941"/>
                  <a:pt x="538" y="28930"/>
                  <a:pt x="200" y="30717"/>
                </a:cubicBezTo>
              </a:path>
            </a:pathLst>
          </a:custGeom>
          <a:noFill/>
          <a:ln w="19050" cap="flat" cmpd="sng">
            <a:solidFill>
              <a:srgbClr val="B7B7B7"/>
            </a:solidFill>
            <a:prstDash val="solid"/>
            <a:round/>
            <a:headEnd type="oval" w="med" len="med"/>
            <a:tailEnd type="stealth" w="med" len="med"/>
          </a:ln>
        </p:spPr>
      </p:sp>
      <p:sp>
        <p:nvSpPr>
          <p:cNvPr id="95" name="Google Shape;95;p18"/>
          <p:cNvSpPr/>
          <p:nvPr/>
        </p:nvSpPr>
        <p:spPr>
          <a:xfrm>
            <a:off x="4919450" y="3025200"/>
            <a:ext cx="1266975" cy="246300"/>
          </a:xfrm>
          <a:custGeom>
            <a:avLst/>
            <a:gdLst/>
            <a:ahLst/>
            <a:cxnLst/>
            <a:rect l="l" t="t" r="r" b="b"/>
            <a:pathLst>
              <a:path w="50679" h="9852" extrusionOk="0">
                <a:moveTo>
                  <a:pt x="0" y="9852"/>
                </a:moveTo>
                <a:cubicBezTo>
                  <a:pt x="4492" y="8548"/>
                  <a:pt x="18503" y="3670"/>
                  <a:pt x="26949" y="2028"/>
                </a:cubicBezTo>
                <a:cubicBezTo>
                  <a:pt x="35396" y="386"/>
                  <a:pt x="46724" y="338"/>
                  <a:pt x="50679" y="0"/>
                </a:cubicBezTo>
              </a:path>
            </a:pathLst>
          </a:custGeom>
          <a:noFill/>
          <a:ln w="19050" cap="flat" cmpd="sng">
            <a:solidFill>
              <a:srgbClr val="B7B7B7"/>
            </a:solidFill>
            <a:prstDash val="solid"/>
            <a:round/>
            <a:headEnd type="oval" w="med" len="med"/>
            <a:tailEnd type="stealth" w="med" len="med"/>
          </a:ln>
        </p:spPr>
      </p:sp>
      <p:sp>
        <p:nvSpPr>
          <p:cNvPr id="96" name="Google Shape;96;p18"/>
          <p:cNvSpPr txBox="1"/>
          <p:nvPr/>
        </p:nvSpPr>
        <p:spPr>
          <a:xfrm>
            <a:off x="332525" y="2661350"/>
            <a:ext cx="4275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chemeClr val="dk2"/>
                </a:solidFill>
              </a:rPr>
              <a:t>×</a:t>
            </a:r>
            <a:endParaRPr sz="4000">
              <a:solidFill>
                <a:schemeClr val="dk2"/>
              </a:solidFill>
            </a:endParaRPr>
          </a:p>
        </p:txBody>
      </p:sp>
      <p:sp>
        <p:nvSpPr>
          <p:cNvPr id="97" name="Google Shape;97;p18"/>
          <p:cNvSpPr txBox="1"/>
          <p:nvPr/>
        </p:nvSpPr>
        <p:spPr>
          <a:xfrm>
            <a:off x="8470900" y="2625846"/>
            <a:ext cx="4275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chemeClr val="dk2"/>
                </a:solidFill>
              </a:rPr>
              <a:t>×</a:t>
            </a:r>
            <a:endParaRPr sz="4000">
              <a:solidFill>
                <a:schemeClr val="dk2"/>
              </a:solidFill>
            </a:endParaRPr>
          </a:p>
        </p:txBody>
      </p:sp>
      <p:sp>
        <p:nvSpPr>
          <p:cNvPr id="98" name="Google Shape;98;p18"/>
          <p:cNvSpPr/>
          <p:nvPr/>
        </p:nvSpPr>
        <p:spPr>
          <a:xfrm>
            <a:off x="2672900" y="2543807"/>
            <a:ext cx="3051450" cy="923300"/>
          </a:xfrm>
          <a:custGeom>
            <a:avLst/>
            <a:gdLst/>
            <a:ahLst/>
            <a:cxnLst/>
            <a:rect l="l" t="t" r="r" b="b"/>
            <a:pathLst>
              <a:path w="122058" h="36932" extrusionOk="0">
                <a:moveTo>
                  <a:pt x="90989" y="36932"/>
                </a:moveTo>
                <a:cubicBezTo>
                  <a:pt x="95529" y="35966"/>
                  <a:pt x="113737" y="35194"/>
                  <a:pt x="118228" y="31137"/>
                </a:cubicBezTo>
                <a:cubicBezTo>
                  <a:pt x="122720" y="27080"/>
                  <a:pt x="124023" y="17711"/>
                  <a:pt x="117938" y="12591"/>
                </a:cubicBezTo>
                <a:cubicBezTo>
                  <a:pt x="111853" y="7472"/>
                  <a:pt x="98572" y="1917"/>
                  <a:pt x="81717" y="420"/>
                </a:cubicBezTo>
                <a:cubicBezTo>
                  <a:pt x="64862" y="-1077"/>
                  <a:pt x="30427" y="1773"/>
                  <a:pt x="16807" y="3608"/>
                </a:cubicBezTo>
                <a:cubicBezTo>
                  <a:pt x="3188" y="5443"/>
                  <a:pt x="2801" y="10128"/>
                  <a:pt x="0" y="11432"/>
                </a:cubicBezTo>
              </a:path>
            </a:pathLst>
          </a:custGeom>
          <a:noFill/>
          <a:ln w="19050" cap="flat" cmpd="sng">
            <a:solidFill>
              <a:srgbClr val="980000"/>
            </a:solidFill>
            <a:prstDash val="solid"/>
            <a:round/>
            <a:headEnd type="oval" w="med" len="med"/>
            <a:tailEnd type="stealth" w="med" len="med"/>
          </a:ln>
        </p:spPr>
      </p:sp>
      <p:sp>
        <p:nvSpPr>
          <p:cNvPr id="99" name="Google Shape;99;p18"/>
          <p:cNvSpPr/>
          <p:nvPr/>
        </p:nvSpPr>
        <p:spPr>
          <a:xfrm>
            <a:off x="5187500" y="2543807"/>
            <a:ext cx="2874800" cy="923300"/>
          </a:xfrm>
          <a:custGeom>
            <a:avLst/>
            <a:gdLst/>
            <a:ahLst/>
            <a:cxnLst/>
            <a:rect l="l" t="t" r="r" b="b"/>
            <a:pathLst>
              <a:path w="114992" h="36932" extrusionOk="0">
                <a:moveTo>
                  <a:pt x="88639" y="36932"/>
                </a:moveTo>
                <a:cubicBezTo>
                  <a:pt x="92503" y="36063"/>
                  <a:pt x="108006" y="35773"/>
                  <a:pt x="111821" y="31716"/>
                </a:cubicBezTo>
                <a:cubicBezTo>
                  <a:pt x="115636" y="27659"/>
                  <a:pt x="116548" y="17807"/>
                  <a:pt x="111531" y="12591"/>
                </a:cubicBezTo>
                <a:cubicBezTo>
                  <a:pt x="106514" y="7375"/>
                  <a:pt x="97504" y="1917"/>
                  <a:pt x="81717" y="420"/>
                </a:cubicBezTo>
                <a:cubicBezTo>
                  <a:pt x="65930" y="-1077"/>
                  <a:pt x="30427" y="1773"/>
                  <a:pt x="16807" y="3608"/>
                </a:cubicBezTo>
                <a:cubicBezTo>
                  <a:pt x="3188" y="5443"/>
                  <a:pt x="2801" y="10128"/>
                  <a:pt x="0" y="11432"/>
                </a:cubicBezTo>
              </a:path>
            </a:pathLst>
          </a:custGeom>
          <a:noFill/>
          <a:ln w="19050" cap="flat" cmpd="sng">
            <a:solidFill>
              <a:srgbClr val="980000"/>
            </a:solidFill>
            <a:prstDash val="solid"/>
            <a:round/>
            <a:headEnd type="oval" w="med" len="med"/>
            <a:tailEnd type="stealth" w="med" len="med"/>
          </a:ln>
        </p:spPr>
      </p:sp>
      <p:sp>
        <p:nvSpPr>
          <p:cNvPr id="100" name="Google Shape;100;p18"/>
          <p:cNvSpPr/>
          <p:nvPr/>
        </p:nvSpPr>
        <p:spPr>
          <a:xfrm>
            <a:off x="1687018" y="1127024"/>
            <a:ext cx="4332050" cy="1702575"/>
          </a:xfrm>
          <a:custGeom>
            <a:avLst/>
            <a:gdLst/>
            <a:ahLst/>
            <a:cxnLst/>
            <a:rect l="l" t="t" r="r" b="b"/>
            <a:pathLst>
              <a:path w="173282" h="68103" extrusionOk="0">
                <a:moveTo>
                  <a:pt x="131583" y="28114"/>
                </a:moveTo>
                <a:cubicBezTo>
                  <a:pt x="136509" y="27776"/>
                  <a:pt x="154282" y="29274"/>
                  <a:pt x="161140" y="26086"/>
                </a:cubicBezTo>
                <a:cubicBezTo>
                  <a:pt x="167998" y="22899"/>
                  <a:pt x="175291" y="13336"/>
                  <a:pt x="172731" y="8989"/>
                </a:cubicBezTo>
                <a:cubicBezTo>
                  <a:pt x="170171" y="4642"/>
                  <a:pt x="168578" y="-42"/>
                  <a:pt x="145782" y="6"/>
                </a:cubicBezTo>
                <a:cubicBezTo>
                  <a:pt x="122987" y="54"/>
                  <a:pt x="59961" y="3580"/>
                  <a:pt x="35958" y="9279"/>
                </a:cubicBezTo>
                <a:cubicBezTo>
                  <a:pt x="11955" y="14978"/>
                  <a:pt x="6932" y="24395"/>
                  <a:pt x="1764" y="34199"/>
                </a:cubicBezTo>
                <a:cubicBezTo>
                  <a:pt x="-3404" y="44003"/>
                  <a:pt x="4421" y="62452"/>
                  <a:pt x="4952" y="68103"/>
                </a:cubicBezTo>
              </a:path>
            </a:pathLst>
          </a:custGeom>
          <a:noFill/>
          <a:ln w="19050" cap="flat" cmpd="sng">
            <a:solidFill>
              <a:srgbClr val="B7B7B7"/>
            </a:solidFill>
            <a:prstDash val="solid"/>
            <a:round/>
            <a:headEnd type="oval" w="med" len="med"/>
            <a:tailEnd type="stealth" w="med" len="med"/>
          </a:ln>
        </p:spPr>
      </p:sp>
      <p:sp>
        <p:nvSpPr>
          <p:cNvPr id="101" name="Google Shape;101;p18"/>
          <p:cNvSpPr/>
          <p:nvPr/>
        </p:nvSpPr>
        <p:spPr>
          <a:xfrm>
            <a:off x="4969375" y="1981072"/>
            <a:ext cx="2160625" cy="848525"/>
          </a:xfrm>
          <a:custGeom>
            <a:avLst/>
            <a:gdLst/>
            <a:ahLst/>
            <a:cxnLst/>
            <a:rect l="l" t="t" r="r" b="b"/>
            <a:pathLst>
              <a:path w="86425" h="33941" extrusionOk="0">
                <a:moveTo>
                  <a:pt x="0" y="2066"/>
                </a:moveTo>
                <a:cubicBezTo>
                  <a:pt x="8210" y="1728"/>
                  <a:pt x="35159" y="-204"/>
                  <a:pt x="49261" y="37"/>
                </a:cubicBezTo>
                <a:cubicBezTo>
                  <a:pt x="63363" y="278"/>
                  <a:pt x="79348" y="-1190"/>
                  <a:pt x="84614" y="3514"/>
                </a:cubicBezTo>
                <a:cubicBezTo>
                  <a:pt x="89880" y="8218"/>
                  <a:pt x="82114" y="23192"/>
                  <a:pt x="80858" y="28263"/>
                </a:cubicBezTo>
                <a:cubicBezTo>
                  <a:pt x="79602" y="33334"/>
                  <a:pt x="77710" y="32995"/>
                  <a:pt x="77080" y="33941"/>
                </a:cubicBezTo>
              </a:path>
            </a:pathLst>
          </a:custGeom>
          <a:noFill/>
          <a:ln w="19050" cap="flat" cmpd="sng">
            <a:solidFill>
              <a:srgbClr val="B7B7B7"/>
            </a:solidFill>
            <a:prstDash val="solid"/>
            <a:round/>
            <a:headEnd type="oval" w="med" len="med"/>
            <a:tailEnd type="stealth" w="med" len="med"/>
          </a:ln>
        </p:spPr>
      </p:sp>
      <p:sp>
        <p:nvSpPr>
          <p:cNvPr id="102" name="Google Shape;102;p18"/>
          <p:cNvSpPr/>
          <p:nvPr/>
        </p:nvSpPr>
        <p:spPr>
          <a:xfrm>
            <a:off x="608250" y="2532829"/>
            <a:ext cx="2572525" cy="934275"/>
          </a:xfrm>
          <a:custGeom>
            <a:avLst/>
            <a:gdLst/>
            <a:ahLst/>
            <a:cxnLst/>
            <a:rect l="l" t="t" r="r" b="b"/>
            <a:pathLst>
              <a:path w="102901" h="37371" extrusionOk="0">
                <a:moveTo>
                  <a:pt x="71832" y="37371"/>
                </a:moveTo>
                <a:cubicBezTo>
                  <a:pt x="76372" y="36405"/>
                  <a:pt x="94580" y="35633"/>
                  <a:pt x="99071" y="31576"/>
                </a:cubicBezTo>
                <a:cubicBezTo>
                  <a:pt x="103563" y="27519"/>
                  <a:pt x="104866" y="18150"/>
                  <a:pt x="98781" y="13030"/>
                </a:cubicBezTo>
                <a:cubicBezTo>
                  <a:pt x="92696" y="7911"/>
                  <a:pt x="76174" y="2598"/>
                  <a:pt x="62560" y="859"/>
                </a:cubicBezTo>
                <a:cubicBezTo>
                  <a:pt x="48946" y="-880"/>
                  <a:pt x="27524" y="183"/>
                  <a:pt x="17097" y="2598"/>
                </a:cubicBezTo>
                <a:cubicBezTo>
                  <a:pt x="6670" y="5013"/>
                  <a:pt x="2850" y="13223"/>
                  <a:pt x="0" y="15348"/>
                </a:cubicBezTo>
              </a:path>
            </a:pathLst>
          </a:custGeom>
          <a:noFill/>
          <a:ln w="19050" cap="flat" cmpd="sng">
            <a:solidFill>
              <a:srgbClr val="980000"/>
            </a:solidFill>
            <a:prstDash val="solid"/>
            <a:round/>
            <a:headEnd type="oval" w="med" len="med"/>
            <a:tailEnd type="stealth" w="med" len="med"/>
          </a:ln>
        </p:spPr>
      </p:sp>
      <p:sp>
        <p:nvSpPr>
          <p:cNvPr id="103" name="Google Shape;103;p18"/>
          <p:cNvSpPr/>
          <p:nvPr/>
        </p:nvSpPr>
        <p:spPr>
          <a:xfrm>
            <a:off x="7386827" y="3025200"/>
            <a:ext cx="1266975" cy="246300"/>
          </a:xfrm>
          <a:custGeom>
            <a:avLst/>
            <a:gdLst/>
            <a:ahLst/>
            <a:cxnLst/>
            <a:rect l="l" t="t" r="r" b="b"/>
            <a:pathLst>
              <a:path w="50679" h="9852" extrusionOk="0">
                <a:moveTo>
                  <a:pt x="0" y="9852"/>
                </a:moveTo>
                <a:cubicBezTo>
                  <a:pt x="4492" y="8548"/>
                  <a:pt x="18503" y="3670"/>
                  <a:pt x="26949" y="2028"/>
                </a:cubicBezTo>
                <a:cubicBezTo>
                  <a:pt x="35396" y="386"/>
                  <a:pt x="46724" y="338"/>
                  <a:pt x="50679" y="0"/>
                </a:cubicBezTo>
              </a:path>
            </a:pathLst>
          </a:custGeom>
          <a:noFill/>
          <a:ln w="19050" cap="flat" cmpd="sng">
            <a:solidFill>
              <a:srgbClr val="B7B7B7"/>
            </a:solidFill>
            <a:prstDash val="solid"/>
            <a:round/>
            <a:headEnd type="oval" w="med" len="med"/>
            <a:tailEnd type="stealth"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2: Subtraktion von Listen (Bonus!)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311700" y="1119250"/>
            <a:ext cx="7419975" cy="781050"/>
          </a:xfrm>
          <a:prstGeom prst="rect">
            <a:avLst/>
          </a:prstGeom>
          <a:noFill/>
          <a:ln>
            <a:noFill/>
          </a:ln>
        </p:spPr>
      </p:pic>
      <p:grpSp>
        <p:nvGrpSpPr>
          <p:cNvPr id="116" name="Google Shape;116;p20"/>
          <p:cNvGrpSpPr/>
          <p:nvPr/>
        </p:nvGrpSpPr>
        <p:grpSpPr>
          <a:xfrm>
            <a:off x="591174" y="2144500"/>
            <a:ext cx="6016217" cy="1192500"/>
            <a:chOff x="599125" y="2001850"/>
            <a:chExt cx="5399100" cy="1192500"/>
          </a:xfrm>
        </p:grpSpPr>
        <p:sp>
          <p:nvSpPr>
            <p:cNvPr id="117" name="Google Shape;117;p20"/>
            <p:cNvSpPr txBox="1"/>
            <p:nvPr/>
          </p:nvSpPr>
          <p:spPr>
            <a:xfrm>
              <a:off x="599125" y="2001850"/>
              <a:ext cx="5399100" cy="30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highlight>
                    <a:srgbClr val="FFFFFF"/>
                  </a:highlight>
                  <a:latin typeface="Courier New"/>
                  <a:ea typeface="Courier New"/>
                  <a:cs typeface="Courier New"/>
                  <a:sym typeface="Courier New"/>
                </a:rPr>
                <a:t>&lt;yz&gt; &lt;= Y | ZZZ</a:t>
              </a:r>
              <a:endParaRPr>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18" name="Google Shape;118;p20"/>
            <p:cNvSpPr txBox="1"/>
            <p:nvPr/>
          </p:nvSpPr>
          <p:spPr>
            <a:xfrm>
              <a:off x="599125" y="2703250"/>
              <a:ext cx="42084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highlight>
                    <a:srgbClr val="FFFFFF"/>
                  </a:highlight>
                  <a:latin typeface="Courier New"/>
                  <a:ea typeface="Courier New"/>
                  <a:cs typeface="Courier New"/>
                  <a:sym typeface="Courier New"/>
                </a:rPr>
                <a:t>&lt;xyz&gt; &lt;= { X &lt;xyz&gt; &lt;yz&gt; | &lt;yz&gt; &lt;xyz&gt; X }</a:t>
              </a:r>
              <a:endParaRPr>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grpSp>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3: EBNF Wiederholung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269300" y="291200"/>
            <a:ext cx="7505700" cy="2247900"/>
          </a:xfrm>
          <a:prstGeom prst="rect">
            <a:avLst/>
          </a:prstGeom>
          <a:noFill/>
          <a:ln>
            <a:noFill/>
          </a:ln>
        </p:spPr>
      </p:pic>
      <p:sp>
        <p:nvSpPr>
          <p:cNvPr id="125" name="Google Shape;125;p21"/>
          <p:cNvSpPr txBox="1"/>
          <p:nvPr/>
        </p:nvSpPr>
        <p:spPr>
          <a:xfrm>
            <a:off x="621025" y="3236600"/>
            <a:ext cx="65241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highlight>
                  <a:srgbClr val="FFFFFF"/>
                </a:highlight>
                <a:latin typeface="Courier New"/>
                <a:ea typeface="Courier New"/>
                <a:cs typeface="Courier New"/>
                <a:sym typeface="Courier New"/>
              </a:rPr>
              <a:t>&lt;abc&gt; &lt;= A {CC} { XY {CC} | XZ | A {CC} | B {CC} } B</a:t>
            </a:r>
            <a:endParaRPr>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55FC-DC79-4E05-BED8-F54BCD83F5BA}"/>
              </a:ext>
            </a:extLst>
          </p:cNvPr>
          <p:cNvSpPr>
            <a:spLocks noGrp="1"/>
          </p:cNvSpPr>
          <p:nvPr>
            <p:ph type="title"/>
          </p:nvPr>
        </p:nvSpPr>
        <p:spPr/>
        <p:txBody>
          <a:bodyPr/>
          <a:lstStyle/>
          <a:p>
            <a:r>
              <a:rPr lang="de-CH" dirty="0"/>
              <a:t>Fragen </a:t>
            </a:r>
            <a:r>
              <a:rPr lang="de-CH" dirty="0">
                <a:sym typeface="Wingdings" panose="05000000000000000000" pitchFamily="2" charset="2"/>
              </a:rPr>
              <a:t></a:t>
            </a:r>
            <a:endParaRPr lang="LID4096" dirty="0"/>
          </a:p>
        </p:txBody>
      </p:sp>
    </p:spTree>
    <p:extLst>
      <p:ext uri="{BB962C8B-B14F-4D97-AF65-F5344CB8AC3E}">
        <p14:creationId xmlns:p14="http://schemas.microsoft.com/office/powerpoint/2010/main" val="151570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320425" y="1118975"/>
            <a:ext cx="6592125" cy="2300275"/>
          </a:xfrm>
          <a:prstGeom prst="rect">
            <a:avLst/>
          </a:prstGeom>
          <a:noFill/>
          <a:ln>
            <a:noFill/>
          </a:ln>
        </p:spPr>
      </p:pic>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Rekursion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393526" y="970775"/>
            <a:ext cx="3821775" cy="4027350"/>
          </a:xfrm>
          <a:prstGeom prst="rect">
            <a:avLst/>
          </a:prstGeom>
          <a:noFill/>
          <a:ln>
            <a:noFill/>
          </a:ln>
        </p:spPr>
      </p:pic>
      <p:sp>
        <p:nvSpPr>
          <p:cNvPr id="137" name="Google Shape;137;p23"/>
          <p:cNvSpPr txBox="1"/>
          <p:nvPr/>
        </p:nvSpPr>
        <p:spPr>
          <a:xfrm>
            <a:off x="2295550" y="4610725"/>
            <a:ext cx="810900" cy="1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(x,y)</a:t>
            </a:r>
            <a:endParaRPr/>
          </a:p>
        </p:txBody>
      </p:sp>
      <p:sp>
        <p:nvSpPr>
          <p:cNvPr id="138" name="Google Shape;138;p23"/>
          <p:cNvSpPr txBox="1"/>
          <p:nvPr/>
        </p:nvSpPr>
        <p:spPr>
          <a:xfrm>
            <a:off x="1611575" y="3934800"/>
            <a:ext cx="7743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(nx,ny)</a:t>
            </a:r>
            <a:endParaRPr/>
          </a:p>
        </p:txBody>
      </p:sp>
      <p:sp>
        <p:nvSpPr>
          <p:cNvPr id="139" name="Google Shape;139;p23"/>
          <p:cNvSpPr txBox="1"/>
          <p:nvPr/>
        </p:nvSpPr>
        <p:spPr>
          <a:xfrm>
            <a:off x="4653975" y="1344325"/>
            <a:ext cx="4062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1. Zeichnen des aktuellen Segments</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b="1">
              <a:solidFill>
                <a:srgbClr val="7F0055"/>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GB" sz="1200" b="1">
                <a:solidFill>
                  <a:srgbClr val="7F0055"/>
                </a:solidFill>
                <a:highlight>
                  <a:srgbClr val="FFFFFF"/>
                </a:highlight>
                <a:latin typeface="Courier New"/>
                <a:ea typeface="Courier New"/>
                <a:cs typeface="Courier New"/>
                <a:sym typeface="Courier New"/>
              </a:rPr>
              <a:t>double</a:t>
            </a:r>
            <a:r>
              <a:rPr lang="en-GB" sz="1200">
                <a:solidFill>
                  <a:schemeClr val="dk1"/>
                </a:solidFill>
                <a:highlight>
                  <a:srgbClr val="FFFFFF"/>
                </a:highlight>
                <a:latin typeface="Courier New"/>
                <a:ea typeface="Courier New"/>
                <a:cs typeface="Courier New"/>
                <a:sym typeface="Courier New"/>
              </a:rPr>
              <a:t> nx = x + Math.cos(angle) * length;</a:t>
            </a:r>
            <a:br>
              <a:rPr lang="en-GB" sz="1200">
                <a:solidFill>
                  <a:schemeClr val="dk1"/>
                </a:solidFill>
                <a:highlight>
                  <a:srgbClr val="FFFFFF"/>
                </a:highlight>
                <a:latin typeface="Courier New"/>
                <a:ea typeface="Courier New"/>
                <a:cs typeface="Courier New"/>
                <a:sym typeface="Courier New"/>
              </a:rPr>
            </a:br>
            <a:r>
              <a:rPr lang="en-GB" sz="1200" b="1">
                <a:solidFill>
                  <a:srgbClr val="7F0055"/>
                </a:solidFill>
                <a:highlight>
                  <a:srgbClr val="FFFFFF"/>
                </a:highlight>
                <a:latin typeface="Courier New"/>
                <a:ea typeface="Courier New"/>
                <a:cs typeface="Courier New"/>
                <a:sym typeface="Courier New"/>
              </a:rPr>
              <a:t>double</a:t>
            </a:r>
            <a:r>
              <a:rPr lang="en-GB" sz="1200">
                <a:solidFill>
                  <a:schemeClr val="dk1"/>
                </a:solidFill>
                <a:highlight>
                  <a:srgbClr val="FFFFFF"/>
                </a:highlight>
                <a:latin typeface="Courier New"/>
                <a:ea typeface="Courier New"/>
                <a:cs typeface="Courier New"/>
                <a:sym typeface="Courier New"/>
              </a:rPr>
              <a:t> ny = y - Math.sin(angle) * length;</a:t>
            </a:r>
            <a:br>
              <a:rPr lang="en-GB" sz="1200">
                <a:solidFill>
                  <a:schemeClr val="dk1"/>
                </a:solidFill>
                <a:highlight>
                  <a:srgbClr val="FFFFFF"/>
                </a:highlight>
                <a:latin typeface="Courier New"/>
                <a:ea typeface="Courier New"/>
                <a:cs typeface="Courier New"/>
                <a:sym typeface="Courier New"/>
              </a:rPr>
            </a:b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win.setStrokeWidth(length / 20);</a:t>
            </a: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win.setColor(0, 0, 0);</a:t>
            </a: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win.drawLine(x, y, nx, ny);</a:t>
            </a:r>
            <a:endParaRPr sz="1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p:txBody>
      </p:sp>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Rekursion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763275" y="1421650"/>
            <a:ext cx="3806400" cy="22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Falls l &lt; 10 endet die Rekursion und </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am Ende des Segments wird ein Blatt </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gemalt.</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b="1">
              <a:solidFill>
                <a:srgbClr val="7F0055"/>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200" b="1">
                <a:solidFill>
                  <a:srgbClr val="7F0055"/>
                </a:solidFill>
                <a:highlight>
                  <a:srgbClr val="FFFFFF"/>
                </a:highlight>
                <a:latin typeface="Courier New"/>
                <a:ea typeface="Courier New"/>
                <a:cs typeface="Courier New"/>
                <a:sym typeface="Courier New"/>
              </a:rPr>
              <a:t>if</a:t>
            </a:r>
            <a:r>
              <a:rPr lang="en-GB" sz="1200">
                <a:solidFill>
                  <a:schemeClr val="dk1"/>
                </a:solidFill>
                <a:highlight>
                  <a:srgbClr val="FFFFFF"/>
                </a:highlight>
                <a:latin typeface="Courier New"/>
                <a:ea typeface="Courier New"/>
                <a:cs typeface="Courier New"/>
                <a:sym typeface="Courier New"/>
              </a:rPr>
              <a:t> (length &lt; 10.0) {</a:t>
            </a: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	win.setColor(0, 180, 0);</a:t>
            </a: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	win.fillCircle(nx, ny, 3);</a:t>
            </a: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Jede Rekursion muss einen Ausgang </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200">
                <a:solidFill>
                  <a:srgbClr val="3F7F59"/>
                </a:solidFill>
                <a:highlight>
                  <a:srgbClr val="FFFFFF"/>
                </a:highlight>
                <a:latin typeface="Courier New"/>
                <a:ea typeface="Courier New"/>
                <a:cs typeface="Courier New"/>
                <a:sym typeface="Courier New"/>
              </a:rPr>
              <a:t>// haben!</a:t>
            </a:r>
            <a:endParaRPr sz="1200">
              <a:solidFill>
                <a:srgbClr val="3F7F59"/>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p:txBody>
      </p:sp>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Rekursion</a:t>
            </a:r>
            <a:endParaRPr/>
          </a:p>
        </p:txBody>
      </p:sp>
      <p:pic>
        <p:nvPicPr>
          <p:cNvPr id="147" name="Google Shape;147;p24"/>
          <p:cNvPicPr preferRelativeResize="0"/>
          <p:nvPr/>
        </p:nvPicPr>
        <p:blipFill>
          <a:blip r:embed="rId3">
            <a:alphaModFix/>
          </a:blip>
          <a:stretch>
            <a:fillRect/>
          </a:stretch>
        </p:blipFill>
        <p:spPr>
          <a:xfrm>
            <a:off x="393526" y="970775"/>
            <a:ext cx="3821775" cy="4027350"/>
          </a:xfrm>
          <a:prstGeom prst="rect">
            <a:avLst/>
          </a:prstGeom>
          <a:noFill/>
          <a:ln>
            <a:noFill/>
          </a:ln>
        </p:spPr>
      </p:pic>
      <p:sp>
        <p:nvSpPr>
          <p:cNvPr id="148" name="Google Shape;148;p24"/>
          <p:cNvSpPr/>
          <p:nvPr/>
        </p:nvSpPr>
        <p:spPr>
          <a:xfrm>
            <a:off x="1682000" y="1197225"/>
            <a:ext cx="2901300" cy="692700"/>
          </a:xfrm>
          <a:prstGeom prst="wedgeRoundRectCallout">
            <a:avLst>
              <a:gd name="adj1" fmla="val -29909"/>
              <a:gd name="adj2" fmla="val 117843"/>
              <a:gd name="adj3" fmla="val 0"/>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Recursion exits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l="1128" t="36432" r="7863" b="784"/>
          <a:stretch/>
        </p:blipFill>
        <p:spPr>
          <a:xfrm>
            <a:off x="366550" y="2245925"/>
            <a:ext cx="3729625" cy="2711375"/>
          </a:xfrm>
          <a:prstGeom prst="rect">
            <a:avLst/>
          </a:prstGeom>
          <a:noFill/>
          <a:ln>
            <a:noFill/>
          </a:ln>
        </p:spPr>
      </p:pic>
      <p:sp>
        <p:nvSpPr>
          <p:cNvPr id="154" name="Google Shape;154;p25"/>
          <p:cNvSpPr txBox="1"/>
          <p:nvPr/>
        </p:nvSpPr>
        <p:spPr>
          <a:xfrm>
            <a:off x="1833825" y="3857625"/>
            <a:ext cx="5625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(x,y)</a:t>
            </a:r>
            <a:endParaRPr/>
          </a:p>
        </p:txBody>
      </p:sp>
      <p:sp>
        <p:nvSpPr>
          <p:cNvPr id="155" name="Google Shape;155;p25"/>
          <p:cNvSpPr txBox="1"/>
          <p:nvPr/>
        </p:nvSpPr>
        <p:spPr>
          <a:xfrm>
            <a:off x="1233875" y="3480675"/>
            <a:ext cx="1110600" cy="1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980000"/>
                </a:solidFill>
              </a:rPr>
              <a:t>(nx’,ny’)</a:t>
            </a:r>
            <a:endParaRPr>
              <a:solidFill>
                <a:srgbClr val="980000"/>
              </a:solidFill>
            </a:endParaRPr>
          </a:p>
        </p:txBody>
      </p:sp>
      <p:sp>
        <p:nvSpPr>
          <p:cNvPr id="156" name="Google Shape;156;p25"/>
          <p:cNvSpPr txBox="1"/>
          <p:nvPr/>
        </p:nvSpPr>
        <p:spPr>
          <a:xfrm>
            <a:off x="2762325" y="3670575"/>
            <a:ext cx="1110600" cy="1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980000"/>
                </a:solidFill>
              </a:rPr>
              <a:t>(nx’’,ny’’)</a:t>
            </a:r>
            <a:endParaRPr>
              <a:solidFill>
                <a:srgbClr val="980000"/>
              </a:solidFill>
            </a:endParaRPr>
          </a:p>
        </p:txBody>
      </p:sp>
      <p:sp>
        <p:nvSpPr>
          <p:cNvPr id="157" name="Google Shape;157;p25"/>
          <p:cNvSpPr txBox="1"/>
          <p:nvPr/>
        </p:nvSpPr>
        <p:spPr>
          <a:xfrm>
            <a:off x="4290775" y="2327475"/>
            <a:ext cx="4229700" cy="15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highlight>
                  <a:srgbClr val="FFFFFF"/>
                </a:highlight>
                <a:latin typeface="Courier New"/>
                <a:ea typeface="Courier New"/>
                <a:cs typeface="Courier New"/>
                <a:sym typeface="Courier New"/>
              </a:rPr>
              <a:t>drawTree(win, nx, ny, </a:t>
            </a:r>
            <a:endParaRPr sz="1200">
              <a:solidFill>
                <a:schemeClr val="dk1"/>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GB" sz="1200">
                <a:solidFill>
                  <a:schemeClr val="dk1"/>
                </a:solidFill>
                <a:highlight>
                  <a:srgbClr val="FFFFFF"/>
                </a:highlight>
                <a:latin typeface="Courier New"/>
                <a:ea typeface="Courier New"/>
                <a:cs typeface="Courier New"/>
                <a:sym typeface="Courier New"/>
              </a:rPr>
              <a:t>length * 0.8, </a:t>
            </a:r>
            <a:endParaRPr sz="1200">
              <a:solidFill>
                <a:schemeClr val="dk1"/>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GB" sz="1200">
                <a:solidFill>
                  <a:schemeClr val="dk1"/>
                </a:solidFill>
                <a:highlight>
                  <a:srgbClr val="FFFFFF"/>
                </a:highlight>
                <a:latin typeface="Courier New"/>
                <a:ea typeface="Courier New"/>
                <a:cs typeface="Courier New"/>
                <a:sym typeface="Courier New"/>
              </a:rPr>
              <a:t>angle + Math.PI / 5);</a:t>
            </a:r>
            <a:endParaRPr sz="1200">
              <a:solidFill>
                <a:schemeClr val="dk1"/>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br>
              <a:rPr lang="en-GB" sz="1200">
                <a:solidFill>
                  <a:schemeClr val="dk1"/>
                </a:solidFill>
                <a:highlight>
                  <a:srgbClr val="FFFFFF"/>
                </a:highlight>
                <a:latin typeface="Courier New"/>
                <a:ea typeface="Courier New"/>
                <a:cs typeface="Courier New"/>
                <a:sym typeface="Courier New"/>
              </a:rPr>
            </a:br>
            <a:r>
              <a:rPr lang="en-GB" sz="1200">
                <a:solidFill>
                  <a:schemeClr val="dk1"/>
                </a:solidFill>
                <a:highlight>
                  <a:srgbClr val="FFFFFF"/>
                </a:highlight>
                <a:latin typeface="Courier New"/>
                <a:ea typeface="Courier New"/>
                <a:cs typeface="Courier New"/>
                <a:sym typeface="Courier New"/>
              </a:rPr>
              <a:t>drawTree(win, nx, ny, </a:t>
            </a:r>
            <a:endParaRPr sz="1200">
              <a:solidFill>
                <a:schemeClr val="dk1"/>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GB" sz="1200">
                <a:solidFill>
                  <a:schemeClr val="dk1"/>
                </a:solidFill>
                <a:highlight>
                  <a:srgbClr val="FFFFFF"/>
                </a:highlight>
                <a:latin typeface="Courier New"/>
                <a:ea typeface="Courier New"/>
                <a:cs typeface="Courier New"/>
                <a:sym typeface="Courier New"/>
              </a:rPr>
              <a:t>length * 0.6, </a:t>
            </a:r>
            <a:endParaRPr sz="1200">
              <a:solidFill>
                <a:schemeClr val="dk1"/>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GB" sz="1200">
                <a:solidFill>
                  <a:schemeClr val="dk1"/>
                </a:solidFill>
                <a:highlight>
                  <a:srgbClr val="FFFFFF"/>
                </a:highlight>
                <a:latin typeface="Courier New"/>
                <a:ea typeface="Courier New"/>
                <a:cs typeface="Courier New"/>
                <a:sym typeface="Courier New"/>
              </a:rPr>
              <a:t>angle - Math.PI / 3);</a:t>
            </a:r>
            <a:endParaRPr sz="1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p:txBody>
      </p:sp>
      <p:pic>
        <p:nvPicPr>
          <p:cNvPr id="158" name="Google Shape;158;p25"/>
          <p:cNvPicPr preferRelativeResize="0"/>
          <p:nvPr/>
        </p:nvPicPr>
        <p:blipFill>
          <a:blip r:embed="rId4">
            <a:alphaModFix/>
          </a:blip>
          <a:stretch>
            <a:fillRect/>
          </a:stretch>
        </p:blipFill>
        <p:spPr>
          <a:xfrm>
            <a:off x="320413" y="1017713"/>
            <a:ext cx="5705475" cy="752475"/>
          </a:xfrm>
          <a:prstGeom prst="rect">
            <a:avLst/>
          </a:prstGeom>
          <a:noFill/>
          <a:ln>
            <a:noFill/>
          </a:ln>
        </p:spPr>
      </p:pic>
      <p:sp>
        <p:nvSpPr>
          <p:cNvPr id="159" name="Google Shape;15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Rekursion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482200" y="886100"/>
            <a:ext cx="7942800" cy="34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3F7F59"/>
                </a:solidFill>
                <a:highlight>
                  <a:srgbClr val="FFFFFF"/>
                </a:highlight>
                <a:latin typeface="Courier New"/>
                <a:ea typeface="Courier New"/>
                <a:cs typeface="Courier New"/>
                <a:sym typeface="Courier New"/>
              </a:rPr>
              <a:t>//recursive method</a:t>
            </a:r>
            <a:endParaRPr sz="1100" b="1">
              <a:solidFill>
                <a:srgbClr val="7F0055"/>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GB" sz="1100" b="1">
                <a:solidFill>
                  <a:srgbClr val="7F0055"/>
                </a:solidFill>
                <a:highlight>
                  <a:srgbClr val="FFFFFF"/>
                </a:highlight>
                <a:latin typeface="Courier New"/>
                <a:ea typeface="Courier New"/>
                <a:cs typeface="Courier New"/>
                <a:sym typeface="Courier New"/>
              </a:rPr>
              <a:t>public</a:t>
            </a:r>
            <a:r>
              <a:rPr lang="en-GB" sz="1100">
                <a:solidFill>
                  <a:schemeClr val="dk1"/>
                </a:solidFill>
                <a:highlight>
                  <a:srgbClr val="FFFFFF"/>
                </a:highlight>
                <a:latin typeface="Courier New"/>
                <a:ea typeface="Courier New"/>
                <a:cs typeface="Courier New"/>
                <a:sym typeface="Courier New"/>
              </a:rPr>
              <a:t> </a:t>
            </a:r>
            <a:r>
              <a:rPr lang="en-GB" sz="1100" b="1">
                <a:solidFill>
                  <a:srgbClr val="7F0055"/>
                </a:solidFill>
                <a:highlight>
                  <a:srgbClr val="FFFFFF"/>
                </a:highlight>
                <a:latin typeface="Courier New"/>
                <a:ea typeface="Courier New"/>
                <a:cs typeface="Courier New"/>
                <a:sym typeface="Courier New"/>
              </a:rPr>
              <a:t>static</a:t>
            </a:r>
            <a:r>
              <a:rPr lang="en-GB" sz="1100">
                <a:solidFill>
                  <a:schemeClr val="dk1"/>
                </a:solidFill>
                <a:highlight>
                  <a:srgbClr val="FFFFFF"/>
                </a:highlight>
                <a:latin typeface="Courier New"/>
                <a:ea typeface="Courier New"/>
                <a:cs typeface="Courier New"/>
                <a:sym typeface="Courier New"/>
              </a:rPr>
              <a:t> </a:t>
            </a:r>
            <a:r>
              <a:rPr lang="en-GB" sz="1100" b="1">
                <a:solidFill>
                  <a:srgbClr val="7F0055"/>
                </a:solidFill>
                <a:highlight>
                  <a:srgbClr val="FFFFFF"/>
                </a:highlight>
                <a:latin typeface="Courier New"/>
                <a:ea typeface="Courier New"/>
                <a:cs typeface="Courier New"/>
                <a:sym typeface="Courier New"/>
              </a:rPr>
              <a:t>void</a:t>
            </a:r>
            <a:r>
              <a:rPr lang="en-GB" sz="1100">
                <a:solidFill>
                  <a:schemeClr val="dk1"/>
                </a:solidFill>
                <a:highlight>
                  <a:srgbClr val="FFFFFF"/>
                </a:highlight>
                <a:latin typeface="Courier New"/>
                <a:ea typeface="Courier New"/>
                <a:cs typeface="Courier New"/>
                <a:sym typeface="Courier New"/>
              </a:rPr>
              <a:t> drawTree(Window win,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x,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y,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length,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angle) {</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nx = x + Math.cos(angle) * length;</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a:t>
            </a:r>
            <a:r>
              <a:rPr lang="en-GB" sz="1100" b="1">
                <a:solidFill>
                  <a:srgbClr val="7F0055"/>
                </a:solidFill>
                <a:highlight>
                  <a:srgbClr val="FFFFFF"/>
                </a:highlight>
                <a:latin typeface="Courier New"/>
                <a:ea typeface="Courier New"/>
                <a:cs typeface="Courier New"/>
                <a:sym typeface="Courier New"/>
              </a:rPr>
              <a:t>double</a:t>
            </a:r>
            <a:r>
              <a:rPr lang="en-GB" sz="1100">
                <a:solidFill>
                  <a:schemeClr val="dk1"/>
                </a:solidFill>
                <a:highlight>
                  <a:srgbClr val="FFFFFF"/>
                </a:highlight>
                <a:latin typeface="Courier New"/>
                <a:ea typeface="Courier New"/>
                <a:cs typeface="Courier New"/>
                <a:sym typeface="Courier New"/>
              </a:rPr>
              <a:t> ny = y - Math.sin(angle) * length;</a:t>
            </a:r>
            <a:br>
              <a:rPr lang="en-GB" sz="1100">
                <a:solidFill>
                  <a:schemeClr val="dk1"/>
                </a:solidFill>
                <a:highlight>
                  <a:srgbClr val="FFFFFF"/>
                </a:highlight>
                <a:latin typeface="Courier New"/>
                <a:ea typeface="Courier New"/>
                <a:cs typeface="Courier New"/>
                <a:sym typeface="Courier New"/>
              </a:rPr>
            </a:b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win.setStrokeWidth(length / 20);</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win.setColor(0, 0, 0);</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win.drawLine(x, y, nx, ny);</a:t>
            </a:r>
            <a:br>
              <a:rPr lang="en-GB" sz="1100">
                <a:solidFill>
                  <a:schemeClr val="dk1"/>
                </a:solidFill>
                <a:highlight>
                  <a:srgbClr val="FFFFFF"/>
                </a:highlight>
                <a:latin typeface="Courier New"/>
                <a:ea typeface="Courier New"/>
                <a:cs typeface="Courier New"/>
                <a:sym typeface="Courier New"/>
              </a:rPr>
            </a:b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a:t>
            </a:r>
            <a:r>
              <a:rPr lang="en-GB" sz="1100" b="1">
                <a:solidFill>
                  <a:srgbClr val="7F0055"/>
                </a:solidFill>
                <a:highlight>
                  <a:srgbClr val="FFFFFF"/>
                </a:highlight>
                <a:latin typeface="Courier New"/>
                <a:ea typeface="Courier New"/>
                <a:cs typeface="Courier New"/>
                <a:sym typeface="Courier New"/>
              </a:rPr>
              <a:t>if</a:t>
            </a:r>
            <a:r>
              <a:rPr lang="en-GB" sz="1100">
                <a:solidFill>
                  <a:schemeClr val="dk1"/>
                </a:solidFill>
                <a:highlight>
                  <a:srgbClr val="FFFFFF"/>
                </a:highlight>
                <a:latin typeface="Courier New"/>
                <a:ea typeface="Courier New"/>
                <a:cs typeface="Courier New"/>
                <a:sym typeface="Courier New"/>
              </a:rPr>
              <a:t> (length &lt; 10.0) {</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win.setColor(0, 180, 0);</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win.fillCircle(nx, ny, 3);</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 </a:t>
            </a:r>
            <a:r>
              <a:rPr lang="en-GB" sz="1100" b="1">
                <a:solidFill>
                  <a:srgbClr val="7F0055"/>
                </a:solidFill>
                <a:highlight>
                  <a:srgbClr val="FFFFFF"/>
                </a:highlight>
                <a:latin typeface="Courier New"/>
                <a:ea typeface="Courier New"/>
                <a:cs typeface="Courier New"/>
                <a:sym typeface="Courier New"/>
              </a:rPr>
              <a:t>else</a:t>
            </a:r>
            <a:r>
              <a:rPr lang="en-GB" sz="1100">
                <a:solidFill>
                  <a:schemeClr val="dk1"/>
                </a:solidFill>
                <a:highlight>
                  <a:srgbClr val="FFFFFF"/>
                </a:highlight>
                <a:latin typeface="Courier New"/>
                <a:ea typeface="Courier New"/>
                <a:cs typeface="Courier New"/>
                <a:sym typeface="Courier New"/>
              </a:rPr>
              <a:t> {</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drawTree(win, nx, ny, length * 0.8, angle + Math.PI / 5);</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drawTree(win, nx, ny, length * 0.6, angle - Math.PI / 3);</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	}</a:t>
            </a:r>
            <a:br>
              <a:rPr lang="en-GB" sz="1100">
                <a:solidFill>
                  <a:schemeClr val="dk1"/>
                </a:solidFill>
                <a:highlight>
                  <a:srgbClr val="FFFFFF"/>
                </a:highlight>
                <a:latin typeface="Courier New"/>
                <a:ea typeface="Courier New"/>
                <a:cs typeface="Courier New"/>
                <a:sym typeface="Courier New"/>
              </a:rPr>
            </a:br>
            <a:r>
              <a:rPr lang="en-GB"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100">
              <a:latin typeface="Courier New"/>
              <a:ea typeface="Courier New"/>
              <a:cs typeface="Courier New"/>
              <a:sym typeface="Courier New"/>
            </a:endParaRPr>
          </a:p>
        </p:txBody>
      </p:sp>
      <p:sp>
        <p:nvSpPr>
          <p:cNvPr id="165" name="Google Shape;16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Rekursion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Vorbesprechung Übung 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a:solidFill>
                  <a:srgbClr val="000000"/>
                </a:solidFill>
              </a:rPr>
              <a:t>Aufgabe 1: </a:t>
            </a:r>
            <a:r>
              <a:rPr lang="en-GB" sz="2800"/>
              <a:t>Mindestanzahl von Teilfolgen </a:t>
            </a:r>
            <a:r>
              <a:rPr lang="en-GB" sz="2800">
                <a:solidFill>
                  <a:srgbClr val="000000"/>
                </a:solidFill>
              </a:rPr>
              <a:t>(Bonus!) </a:t>
            </a:r>
            <a:endParaRPr sz="2800">
              <a:solidFill>
                <a:srgbClr val="000000"/>
              </a:solidFill>
            </a:endParaRPr>
          </a:p>
        </p:txBody>
      </p:sp>
      <p:sp>
        <p:nvSpPr>
          <p:cNvPr id="176" name="Google Shape;176;p28"/>
          <p:cNvSpPr txBox="1"/>
          <p:nvPr/>
        </p:nvSpPr>
        <p:spPr>
          <a:xfrm>
            <a:off x="311700" y="1299900"/>
            <a:ext cx="8221500" cy="3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Gegeben:</a:t>
            </a:r>
            <a:r>
              <a:rPr lang="en-GB"/>
              <a:t> String s, String t, Integer n (wobei n != “” und k &gt;= 0)</a:t>
            </a:r>
            <a:endParaRPr/>
          </a:p>
          <a:p>
            <a:pPr marL="0" lvl="0" indent="0" algn="l" rtl="0">
              <a:spcBef>
                <a:spcPts val="0"/>
              </a:spcBef>
              <a:spcAft>
                <a:spcPts val="0"/>
              </a:spcAft>
              <a:buNone/>
            </a:pPr>
            <a:endParaRPr/>
          </a:p>
          <a:p>
            <a:pPr marL="0" lvl="0" indent="0" algn="l" rtl="0">
              <a:spcBef>
                <a:spcPts val="0"/>
              </a:spcBef>
              <a:spcAft>
                <a:spcPts val="0"/>
              </a:spcAft>
              <a:buNone/>
            </a:pPr>
            <a:r>
              <a:rPr lang="en-GB" b="1"/>
              <a:t>Ziel:</a:t>
            </a:r>
            <a:r>
              <a:rPr lang="en-GB"/>
              <a:t> Schreiben Sie ein Programm, das zurückgibt, ob t in s mindestens n mal als Teilfolge vorkommt.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Falls diese Bedingung gilt, dann sollte man “true” und sonst “false” </a:t>
            </a:r>
            <a:r>
              <a:rPr lang="en-GB">
                <a:solidFill>
                  <a:schemeClr val="dk1"/>
                </a:solidFill>
              </a:rPr>
              <a:t>zurückgeben</a:t>
            </a:r>
            <a:r>
              <a:rPr lang="en-GB"/>
              <a:t>.</a:t>
            </a:r>
            <a:endParaRPr/>
          </a:p>
        </p:txBody>
      </p:sp>
      <p:pic>
        <p:nvPicPr>
          <p:cNvPr id="177" name="Google Shape;177;p28"/>
          <p:cNvPicPr preferRelativeResize="0"/>
          <p:nvPr/>
        </p:nvPicPr>
        <p:blipFill>
          <a:blip r:embed="rId3">
            <a:alphaModFix/>
          </a:blip>
          <a:stretch>
            <a:fillRect/>
          </a:stretch>
        </p:blipFill>
        <p:spPr>
          <a:xfrm>
            <a:off x="388350" y="2028800"/>
            <a:ext cx="7697349" cy="2126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2: Teilfolgen</a:t>
            </a:r>
            <a:endParaRPr/>
          </a:p>
        </p:txBody>
      </p:sp>
      <p:pic>
        <p:nvPicPr>
          <p:cNvPr id="183" name="Google Shape;183;p29"/>
          <p:cNvPicPr preferRelativeResize="0"/>
          <p:nvPr/>
        </p:nvPicPr>
        <p:blipFill>
          <a:blip r:embed="rId3">
            <a:alphaModFix/>
          </a:blip>
          <a:stretch>
            <a:fillRect/>
          </a:stretch>
        </p:blipFill>
        <p:spPr>
          <a:xfrm>
            <a:off x="384375" y="1182400"/>
            <a:ext cx="8328625" cy="167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alibri"/>
              <a:buNone/>
            </a:pPr>
            <a:r>
              <a:rPr lang="en-GB"/>
              <a:t>Beispiele</a:t>
            </a:r>
            <a:endParaRPr/>
          </a:p>
        </p:txBody>
      </p:sp>
      <p:sp>
        <p:nvSpPr>
          <p:cNvPr id="189" name="Google Shape;189;p30"/>
          <p:cNvSpPr txBox="1">
            <a:spLocks noGrp="1"/>
          </p:cNvSpPr>
          <p:nvPr>
            <p:ph type="body" idx="1"/>
          </p:nvPr>
        </p:nvSpPr>
        <p:spPr>
          <a:xfrm>
            <a:off x="457200" y="1200150"/>
            <a:ext cx="4038600" cy="389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GB"/>
              <a:t>S = abcd, j = 3</a:t>
            </a:r>
            <a:endParaRPr/>
          </a:p>
          <a:p>
            <a:pPr marL="457200" lvl="1" indent="0" algn="l" rtl="0">
              <a:spcBef>
                <a:spcPts val="900"/>
              </a:spcBef>
              <a:spcAft>
                <a:spcPts val="0"/>
              </a:spcAft>
              <a:buSzPts val="2000"/>
              <a:buNone/>
            </a:pPr>
            <a:r>
              <a:rPr lang="en-GB"/>
              <a:t>abc</a:t>
            </a:r>
            <a:endParaRPr/>
          </a:p>
          <a:p>
            <a:pPr marL="457200" lvl="1" indent="0" algn="l" rtl="0">
              <a:spcBef>
                <a:spcPts val="600"/>
              </a:spcBef>
              <a:spcAft>
                <a:spcPts val="0"/>
              </a:spcAft>
              <a:buSzPts val="2000"/>
              <a:buNone/>
            </a:pPr>
            <a:r>
              <a:rPr lang="en-GB"/>
              <a:t>abd</a:t>
            </a:r>
            <a:endParaRPr/>
          </a:p>
          <a:p>
            <a:pPr marL="457200" lvl="1" indent="0" algn="l" rtl="0">
              <a:spcBef>
                <a:spcPts val="600"/>
              </a:spcBef>
              <a:spcAft>
                <a:spcPts val="0"/>
              </a:spcAft>
              <a:buSzPts val="2000"/>
              <a:buNone/>
            </a:pPr>
            <a:r>
              <a:rPr lang="en-GB"/>
              <a:t>bcd</a:t>
            </a:r>
            <a:endParaRPr/>
          </a:p>
          <a:p>
            <a:pPr marL="457200" lvl="1" indent="0" algn="l" rtl="0">
              <a:spcBef>
                <a:spcPts val="600"/>
              </a:spcBef>
              <a:spcAft>
                <a:spcPts val="0"/>
              </a:spcAft>
              <a:buSzPts val="2000"/>
              <a:buNone/>
            </a:pPr>
            <a:r>
              <a:rPr lang="en-GB"/>
              <a:t>acd</a:t>
            </a:r>
            <a:endParaRPr/>
          </a:p>
          <a:p>
            <a:pPr marL="342900" lvl="0" indent="-342900" algn="l" rtl="0">
              <a:spcBef>
                <a:spcPts val="780"/>
              </a:spcBef>
              <a:spcAft>
                <a:spcPts val="0"/>
              </a:spcAft>
              <a:buSzPts val="2400"/>
              <a:buChar char="●"/>
            </a:pPr>
            <a:r>
              <a:rPr lang="en-GB"/>
              <a:t>S = abcd, j = 5</a:t>
            </a:r>
            <a:endParaRPr/>
          </a:p>
          <a:p>
            <a:pPr marL="342900" lvl="0" indent="-342900" algn="l" rtl="0">
              <a:spcBef>
                <a:spcPts val="1080"/>
              </a:spcBef>
              <a:spcAft>
                <a:spcPts val="0"/>
              </a:spcAft>
              <a:buSzPts val="2400"/>
              <a:buChar char="●"/>
            </a:pPr>
            <a:r>
              <a:rPr lang="en-GB"/>
              <a:t>S = abcd, j = 0</a:t>
            </a:r>
            <a:endParaRPr/>
          </a:p>
          <a:p>
            <a:pPr marL="400050" lvl="1" indent="0" algn="l" rtl="0">
              <a:spcBef>
                <a:spcPts val="900"/>
              </a:spcBef>
              <a:spcAft>
                <a:spcPts val="0"/>
              </a:spcAft>
              <a:buSzPts val="2000"/>
              <a:buNone/>
            </a:pPr>
            <a:r>
              <a:rPr lang="en-GB" i="1"/>
              <a:t>leerer String ("")</a:t>
            </a:r>
            <a:endParaRPr/>
          </a:p>
          <a:p>
            <a:pPr marL="342900" lvl="0" indent="-190500" algn="l" rtl="0">
              <a:spcBef>
                <a:spcPts val="780"/>
              </a:spcBef>
              <a:spcAft>
                <a:spcPts val="0"/>
              </a:spcAft>
              <a:buSzPts val="2400"/>
              <a:buNone/>
            </a:pPr>
            <a:endParaRPr/>
          </a:p>
        </p:txBody>
      </p:sp>
      <p:sp>
        <p:nvSpPr>
          <p:cNvPr id="190" name="Google Shape;190;p30"/>
          <p:cNvSpPr txBox="1">
            <a:spLocks noGrp="1"/>
          </p:cNvSpPr>
          <p:nvPr>
            <p:ph type="body" idx="2"/>
          </p:nvPr>
        </p:nvSpPr>
        <p:spPr>
          <a:xfrm>
            <a:off x="4648200" y="195486"/>
            <a:ext cx="4038600" cy="4399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GB"/>
              <a:t>S = accb, j = 2</a:t>
            </a:r>
            <a:endParaRPr/>
          </a:p>
          <a:p>
            <a:pPr marL="457200" lvl="1" indent="0" algn="l" rtl="0">
              <a:spcBef>
                <a:spcPts val="900"/>
              </a:spcBef>
              <a:spcAft>
                <a:spcPts val="0"/>
              </a:spcAft>
              <a:buSzPts val="2000"/>
              <a:buNone/>
            </a:pPr>
            <a:r>
              <a:rPr lang="en-GB"/>
              <a:t>ac</a:t>
            </a:r>
            <a:endParaRPr/>
          </a:p>
          <a:p>
            <a:pPr marL="457200" lvl="1" indent="0" algn="l" rtl="0">
              <a:spcBef>
                <a:spcPts val="600"/>
              </a:spcBef>
              <a:spcAft>
                <a:spcPts val="0"/>
              </a:spcAft>
              <a:buSzPts val="2000"/>
              <a:buNone/>
            </a:pPr>
            <a:r>
              <a:rPr lang="en-GB"/>
              <a:t>ac</a:t>
            </a:r>
            <a:endParaRPr/>
          </a:p>
          <a:p>
            <a:pPr marL="457200" lvl="1" indent="0" algn="l" rtl="0">
              <a:spcBef>
                <a:spcPts val="600"/>
              </a:spcBef>
              <a:spcAft>
                <a:spcPts val="0"/>
              </a:spcAft>
              <a:buSzPts val="2000"/>
              <a:buNone/>
            </a:pPr>
            <a:r>
              <a:rPr lang="en-GB"/>
              <a:t>ab</a:t>
            </a:r>
            <a:endParaRPr/>
          </a:p>
          <a:p>
            <a:pPr marL="457200" lvl="1" indent="0" algn="l" rtl="0">
              <a:spcBef>
                <a:spcPts val="600"/>
              </a:spcBef>
              <a:spcAft>
                <a:spcPts val="0"/>
              </a:spcAft>
              <a:buSzPts val="2000"/>
              <a:buNone/>
            </a:pPr>
            <a:r>
              <a:rPr lang="en-GB"/>
              <a:t>cc</a:t>
            </a:r>
            <a:endParaRPr/>
          </a:p>
          <a:p>
            <a:pPr marL="457200" lvl="1" indent="0" algn="l" rtl="0">
              <a:spcBef>
                <a:spcPts val="600"/>
              </a:spcBef>
              <a:spcAft>
                <a:spcPts val="0"/>
              </a:spcAft>
              <a:buSzPts val="2000"/>
              <a:buNone/>
            </a:pPr>
            <a:r>
              <a:rPr lang="en-GB"/>
              <a:t>cb</a:t>
            </a:r>
            <a:endParaRPr/>
          </a:p>
          <a:p>
            <a:pPr marL="457200" lvl="1" indent="0" algn="l" rtl="0">
              <a:spcBef>
                <a:spcPts val="600"/>
              </a:spcBef>
              <a:spcAft>
                <a:spcPts val="0"/>
              </a:spcAft>
              <a:buSzPts val="2000"/>
              <a:buNone/>
            </a:pPr>
            <a:r>
              <a:rPr lang="en-GB"/>
              <a:t>cb</a:t>
            </a:r>
            <a:endParaRPr/>
          </a:p>
          <a:p>
            <a:pPr marL="457200" lvl="1" indent="0" algn="l" rtl="0">
              <a:spcBef>
                <a:spcPts val="600"/>
              </a:spcBef>
              <a:spcAft>
                <a:spcPts val="0"/>
              </a:spcAft>
              <a:buSzPts val="2000"/>
              <a:buNone/>
            </a:pPr>
            <a:endParaRPr/>
          </a:p>
        </p:txBody>
      </p:sp>
      <p:sp>
        <p:nvSpPr>
          <p:cNvPr id="191" name="Google Shape;191;p3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Rekursion: Teilprobleme identifizieren</a:t>
            </a:r>
            <a:endParaRPr/>
          </a:p>
        </p:txBody>
      </p:sp>
      <p:sp>
        <p:nvSpPr>
          <p:cNvPr id="197" name="Google Shape;197;p31"/>
          <p:cNvSpPr txBox="1"/>
          <p:nvPr/>
        </p:nvSpPr>
        <p:spPr>
          <a:xfrm>
            <a:off x="2825725" y="1165825"/>
            <a:ext cx="16425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a</a:t>
            </a:r>
            <a:r>
              <a:rPr lang="en-GB" sz="1800">
                <a:latin typeface="Consolas"/>
                <a:ea typeface="Consolas"/>
                <a:cs typeface="Consolas"/>
                <a:sym typeface="Consolas"/>
              </a:rPr>
              <a:t>pple”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3</a:t>
            </a:r>
            <a:endParaRPr sz="1800">
              <a:latin typeface="Consolas"/>
              <a:ea typeface="Consolas"/>
              <a:cs typeface="Consolas"/>
              <a:sym typeface="Consolas"/>
            </a:endParaRPr>
          </a:p>
        </p:txBody>
      </p:sp>
      <p:sp>
        <p:nvSpPr>
          <p:cNvPr id="198" name="Google Shape;198;p31"/>
          <p:cNvSpPr txBox="1"/>
          <p:nvPr/>
        </p:nvSpPr>
        <p:spPr>
          <a:xfrm>
            <a:off x="1469650" y="2501775"/>
            <a:ext cx="16425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ple”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2</a:t>
            </a:r>
            <a:endParaRPr sz="1800">
              <a:latin typeface="Consolas"/>
              <a:ea typeface="Consolas"/>
              <a:cs typeface="Consolas"/>
              <a:sym typeface="Consolas"/>
            </a:endParaRPr>
          </a:p>
        </p:txBody>
      </p:sp>
      <p:cxnSp>
        <p:nvCxnSpPr>
          <p:cNvPr id="199" name="Google Shape;199;p31"/>
          <p:cNvCxnSpPr>
            <a:stCxn id="197" idx="2"/>
            <a:endCxn id="198" idx="0"/>
          </p:cNvCxnSpPr>
          <p:nvPr/>
        </p:nvCxnSpPr>
        <p:spPr>
          <a:xfrm flipH="1">
            <a:off x="2290975" y="1876525"/>
            <a:ext cx="1356000" cy="625200"/>
          </a:xfrm>
          <a:prstGeom prst="straightConnector1">
            <a:avLst/>
          </a:prstGeom>
          <a:noFill/>
          <a:ln w="19050" cap="flat" cmpd="sng">
            <a:solidFill>
              <a:schemeClr val="dk2"/>
            </a:solidFill>
            <a:prstDash val="solid"/>
            <a:round/>
            <a:headEnd type="none" w="med" len="med"/>
            <a:tailEnd type="triangle" w="med" len="med"/>
          </a:ln>
        </p:spPr>
      </p:cxnSp>
      <p:sp>
        <p:nvSpPr>
          <p:cNvPr id="200" name="Google Shape;200;p31"/>
          <p:cNvSpPr txBox="1"/>
          <p:nvPr/>
        </p:nvSpPr>
        <p:spPr>
          <a:xfrm>
            <a:off x="4260475" y="2472950"/>
            <a:ext cx="16425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ple”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3</a:t>
            </a:r>
            <a:endParaRPr sz="1800">
              <a:latin typeface="Consolas"/>
              <a:ea typeface="Consolas"/>
              <a:cs typeface="Consolas"/>
              <a:sym typeface="Consolas"/>
            </a:endParaRPr>
          </a:p>
        </p:txBody>
      </p:sp>
      <p:cxnSp>
        <p:nvCxnSpPr>
          <p:cNvPr id="201" name="Google Shape;201;p31"/>
          <p:cNvCxnSpPr>
            <a:stCxn id="197" idx="2"/>
            <a:endCxn id="200" idx="0"/>
          </p:cNvCxnSpPr>
          <p:nvPr/>
        </p:nvCxnSpPr>
        <p:spPr>
          <a:xfrm>
            <a:off x="3646975" y="1876525"/>
            <a:ext cx="1434900" cy="596400"/>
          </a:xfrm>
          <a:prstGeom prst="straightConnector1">
            <a:avLst/>
          </a:prstGeom>
          <a:noFill/>
          <a:ln w="19050" cap="flat" cmpd="sng">
            <a:solidFill>
              <a:schemeClr val="dk2"/>
            </a:solidFill>
            <a:prstDash val="solid"/>
            <a:round/>
            <a:headEnd type="none" w="med" len="med"/>
            <a:tailEnd type="triangle" w="med" len="med"/>
          </a:ln>
        </p:spPr>
      </p:cxnSp>
      <p:sp>
        <p:nvSpPr>
          <p:cNvPr id="202" name="Google Shape;202;p31"/>
          <p:cNvSpPr txBox="1"/>
          <p:nvPr/>
        </p:nvSpPr>
        <p:spPr>
          <a:xfrm>
            <a:off x="1963825" y="1978975"/>
            <a:ext cx="8619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prefix=”a”</a:t>
            </a:r>
            <a:endParaRPr/>
          </a:p>
        </p:txBody>
      </p:sp>
      <p:sp>
        <p:nvSpPr>
          <p:cNvPr id="203" name="Google Shape;203;p31"/>
          <p:cNvSpPr txBox="1"/>
          <p:nvPr/>
        </p:nvSpPr>
        <p:spPr>
          <a:xfrm>
            <a:off x="4545775" y="1979000"/>
            <a:ext cx="8619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a:t>
            </a:r>
            <a:endParaRPr/>
          </a:p>
        </p:txBody>
      </p:sp>
      <p:sp>
        <p:nvSpPr>
          <p:cNvPr id="204" name="Google Shape;204;p31"/>
          <p:cNvSpPr txBox="1"/>
          <p:nvPr/>
        </p:nvSpPr>
        <p:spPr>
          <a:xfrm>
            <a:off x="648475" y="3853975"/>
            <a:ext cx="14715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1</a:t>
            </a:r>
            <a:endParaRPr sz="1800">
              <a:latin typeface="Consolas"/>
              <a:ea typeface="Consolas"/>
              <a:cs typeface="Consolas"/>
              <a:sym typeface="Consolas"/>
            </a:endParaRPr>
          </a:p>
        </p:txBody>
      </p:sp>
      <p:cxnSp>
        <p:nvCxnSpPr>
          <p:cNvPr id="205" name="Google Shape;205;p31"/>
          <p:cNvCxnSpPr>
            <a:stCxn id="198" idx="2"/>
            <a:endCxn id="204" idx="0"/>
          </p:cNvCxnSpPr>
          <p:nvPr/>
        </p:nvCxnSpPr>
        <p:spPr>
          <a:xfrm flipH="1">
            <a:off x="1384300" y="3212475"/>
            <a:ext cx="906600" cy="641400"/>
          </a:xfrm>
          <a:prstGeom prst="straightConnector1">
            <a:avLst/>
          </a:prstGeom>
          <a:noFill/>
          <a:ln w="19050" cap="flat" cmpd="sng">
            <a:solidFill>
              <a:schemeClr val="dk2"/>
            </a:solidFill>
            <a:prstDash val="solid"/>
            <a:round/>
            <a:headEnd type="none" w="med" len="med"/>
            <a:tailEnd type="triangle" w="med" len="med"/>
          </a:ln>
        </p:spPr>
      </p:cxnSp>
      <p:sp>
        <p:nvSpPr>
          <p:cNvPr id="206" name="Google Shape;206;p31"/>
          <p:cNvSpPr txBox="1"/>
          <p:nvPr/>
        </p:nvSpPr>
        <p:spPr>
          <a:xfrm>
            <a:off x="875675" y="3337475"/>
            <a:ext cx="1052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prefix=”ap”</a:t>
            </a:r>
            <a:endParaRPr/>
          </a:p>
        </p:txBody>
      </p:sp>
      <p:cxnSp>
        <p:nvCxnSpPr>
          <p:cNvPr id="207" name="Google Shape;207;p31"/>
          <p:cNvCxnSpPr>
            <a:stCxn id="198" idx="2"/>
            <a:endCxn id="208" idx="0"/>
          </p:cNvCxnSpPr>
          <p:nvPr/>
        </p:nvCxnSpPr>
        <p:spPr>
          <a:xfrm>
            <a:off x="2290900" y="3212475"/>
            <a:ext cx="756600" cy="625200"/>
          </a:xfrm>
          <a:prstGeom prst="straightConnector1">
            <a:avLst/>
          </a:prstGeom>
          <a:noFill/>
          <a:ln w="19050" cap="flat" cmpd="sng">
            <a:solidFill>
              <a:schemeClr val="dk2"/>
            </a:solidFill>
            <a:prstDash val="solid"/>
            <a:round/>
            <a:headEnd type="none" w="med" len="med"/>
            <a:tailEnd type="triangle" w="med" len="med"/>
          </a:ln>
        </p:spPr>
      </p:cxnSp>
      <p:sp>
        <p:nvSpPr>
          <p:cNvPr id="208" name="Google Shape;208;p31"/>
          <p:cNvSpPr txBox="1"/>
          <p:nvPr/>
        </p:nvSpPr>
        <p:spPr>
          <a:xfrm>
            <a:off x="2350125" y="3837725"/>
            <a:ext cx="13947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2</a:t>
            </a:r>
            <a:endParaRPr sz="1800">
              <a:latin typeface="Consolas"/>
              <a:ea typeface="Consolas"/>
              <a:cs typeface="Consolas"/>
              <a:sym typeface="Consolas"/>
            </a:endParaRPr>
          </a:p>
        </p:txBody>
      </p:sp>
      <p:sp>
        <p:nvSpPr>
          <p:cNvPr id="209" name="Google Shape;209;p31"/>
          <p:cNvSpPr txBox="1"/>
          <p:nvPr/>
        </p:nvSpPr>
        <p:spPr>
          <a:xfrm>
            <a:off x="2764650" y="3329350"/>
            <a:ext cx="8619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prefix=”a”</a:t>
            </a:r>
            <a:endParaRPr/>
          </a:p>
        </p:txBody>
      </p:sp>
      <p:sp>
        <p:nvSpPr>
          <p:cNvPr id="210" name="Google Shape;210;p31"/>
          <p:cNvSpPr txBox="1"/>
          <p:nvPr/>
        </p:nvSpPr>
        <p:spPr>
          <a:xfrm>
            <a:off x="4033275" y="3851325"/>
            <a:ext cx="14715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2</a:t>
            </a:r>
            <a:endParaRPr sz="1800">
              <a:latin typeface="Consolas"/>
              <a:ea typeface="Consolas"/>
              <a:cs typeface="Consolas"/>
              <a:sym typeface="Consolas"/>
            </a:endParaRPr>
          </a:p>
        </p:txBody>
      </p:sp>
      <p:cxnSp>
        <p:nvCxnSpPr>
          <p:cNvPr id="211" name="Google Shape;211;p31"/>
          <p:cNvCxnSpPr>
            <a:stCxn id="200" idx="2"/>
            <a:endCxn id="210" idx="0"/>
          </p:cNvCxnSpPr>
          <p:nvPr/>
        </p:nvCxnSpPr>
        <p:spPr>
          <a:xfrm flipH="1">
            <a:off x="4769125" y="3183650"/>
            <a:ext cx="312600" cy="667800"/>
          </a:xfrm>
          <a:prstGeom prst="straightConnector1">
            <a:avLst/>
          </a:prstGeom>
          <a:noFill/>
          <a:ln w="19050" cap="flat" cmpd="sng">
            <a:solidFill>
              <a:schemeClr val="dk2"/>
            </a:solidFill>
            <a:prstDash val="solid"/>
            <a:round/>
            <a:headEnd type="none" w="med" len="med"/>
            <a:tailEnd type="triangle" w="med" len="med"/>
          </a:ln>
        </p:spPr>
      </p:cxnSp>
      <p:sp>
        <p:nvSpPr>
          <p:cNvPr id="212" name="Google Shape;212;p31"/>
          <p:cNvSpPr txBox="1"/>
          <p:nvPr/>
        </p:nvSpPr>
        <p:spPr>
          <a:xfrm>
            <a:off x="4108075" y="3334825"/>
            <a:ext cx="1052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prefix=”p”</a:t>
            </a:r>
            <a:endParaRPr/>
          </a:p>
        </p:txBody>
      </p:sp>
      <p:cxnSp>
        <p:nvCxnSpPr>
          <p:cNvPr id="213" name="Google Shape;213;p31"/>
          <p:cNvCxnSpPr>
            <a:stCxn id="200" idx="2"/>
            <a:endCxn id="214" idx="0"/>
          </p:cNvCxnSpPr>
          <p:nvPr/>
        </p:nvCxnSpPr>
        <p:spPr>
          <a:xfrm>
            <a:off x="5081725" y="3183650"/>
            <a:ext cx="1350600" cy="651300"/>
          </a:xfrm>
          <a:prstGeom prst="straightConnector1">
            <a:avLst/>
          </a:prstGeom>
          <a:noFill/>
          <a:ln w="19050" cap="flat" cmpd="sng">
            <a:solidFill>
              <a:schemeClr val="dk2"/>
            </a:solidFill>
            <a:prstDash val="solid"/>
            <a:round/>
            <a:headEnd type="none" w="med" len="med"/>
            <a:tailEnd type="triangle" w="med" len="med"/>
          </a:ln>
        </p:spPr>
      </p:cxnSp>
      <p:sp>
        <p:nvSpPr>
          <p:cNvPr id="214" name="Google Shape;214;p31"/>
          <p:cNvSpPr txBox="1"/>
          <p:nvPr/>
        </p:nvSpPr>
        <p:spPr>
          <a:xfrm>
            <a:off x="5734925" y="3835075"/>
            <a:ext cx="1394700" cy="710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onsolas"/>
                <a:ea typeface="Consolas"/>
                <a:cs typeface="Consolas"/>
                <a:sym typeface="Consolas"/>
              </a:rPr>
              <a:t>S = ”</a:t>
            </a:r>
            <a:r>
              <a:rPr lang="en-GB" sz="1800" b="1">
                <a:solidFill>
                  <a:srgbClr val="980000"/>
                </a:solidFill>
                <a:latin typeface="Consolas"/>
                <a:ea typeface="Consolas"/>
                <a:cs typeface="Consolas"/>
                <a:sym typeface="Consolas"/>
              </a:rPr>
              <a:t>p</a:t>
            </a:r>
            <a:r>
              <a:rPr lang="en-GB" sz="1800">
                <a:latin typeface="Consolas"/>
                <a:ea typeface="Consolas"/>
                <a:cs typeface="Consolas"/>
                <a:sym typeface="Consolas"/>
              </a:rPr>
              <a:t>le”</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N = 3</a:t>
            </a:r>
            <a:endParaRPr sz="1800">
              <a:latin typeface="Consolas"/>
              <a:ea typeface="Consolas"/>
              <a:cs typeface="Consolas"/>
              <a:sym typeface="Consolas"/>
            </a:endParaRPr>
          </a:p>
        </p:txBody>
      </p:sp>
      <p:sp>
        <p:nvSpPr>
          <p:cNvPr id="215" name="Google Shape;215;p31"/>
          <p:cNvSpPr txBox="1"/>
          <p:nvPr/>
        </p:nvSpPr>
        <p:spPr>
          <a:xfrm>
            <a:off x="6149450" y="3326700"/>
            <a:ext cx="8619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prefix=””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341D2E-DB22-4E33-BDB2-9FA4FD10306E}"/>
              </a:ext>
            </a:extLst>
          </p:cNvPr>
          <p:cNvSpPr>
            <a:spLocks noGrp="1"/>
          </p:cNvSpPr>
          <p:nvPr>
            <p:ph type="title"/>
          </p:nvPr>
        </p:nvSpPr>
        <p:spPr/>
        <p:txBody>
          <a:bodyPr/>
          <a:lstStyle/>
          <a:p>
            <a:r>
              <a:rPr lang="de-CH" dirty="0"/>
              <a:t>Bisherige Themen	</a:t>
            </a:r>
            <a:endParaRPr lang="LID4096" dirty="0"/>
          </a:p>
        </p:txBody>
      </p:sp>
      <p:sp>
        <p:nvSpPr>
          <p:cNvPr id="4" name="Text Placeholder 3">
            <a:extLst>
              <a:ext uri="{FF2B5EF4-FFF2-40B4-BE49-F238E27FC236}">
                <a16:creationId xmlns:a16="http://schemas.microsoft.com/office/drawing/2014/main" id="{D7AAFA81-570A-4597-B73D-825CB0C9C9CB}"/>
              </a:ext>
            </a:extLst>
          </p:cNvPr>
          <p:cNvSpPr>
            <a:spLocks noGrp="1"/>
          </p:cNvSpPr>
          <p:nvPr>
            <p:ph type="body" idx="1"/>
          </p:nvPr>
        </p:nvSpPr>
        <p:spPr/>
        <p:txBody>
          <a:bodyPr/>
          <a:lstStyle/>
          <a:p>
            <a:r>
              <a:rPr lang="de-CH" dirty="0"/>
              <a:t>EBNF</a:t>
            </a:r>
          </a:p>
          <a:p>
            <a:r>
              <a:rPr lang="de-CH" dirty="0"/>
              <a:t>Variablen: int, double, String, Arrays</a:t>
            </a:r>
          </a:p>
          <a:p>
            <a:r>
              <a:rPr lang="de-CH" dirty="0"/>
              <a:t>Scanner</a:t>
            </a:r>
          </a:p>
          <a:p>
            <a:r>
              <a:rPr lang="de-CH" dirty="0"/>
              <a:t>If / Else / Else If</a:t>
            </a:r>
          </a:p>
          <a:p>
            <a:r>
              <a:rPr lang="de-CH" dirty="0"/>
              <a:t>For / While / Do-While</a:t>
            </a:r>
          </a:p>
          <a:p>
            <a:r>
              <a:rPr lang="de-CH" dirty="0"/>
              <a:t>Methoden: Rückgabewert, Parameter</a:t>
            </a:r>
          </a:p>
          <a:p>
            <a:r>
              <a:rPr lang="de-CH" dirty="0"/>
              <a:t>Primitive / Reference Types: Zuweisung, Parameter Passing, Equality, Null</a:t>
            </a:r>
          </a:p>
          <a:p>
            <a:r>
              <a:rPr lang="de-CH" dirty="0"/>
              <a:t>Klassen: Attribute, Methoden, Konstruktor, Sichtbarkeit</a:t>
            </a:r>
          </a:p>
          <a:p>
            <a:r>
              <a:rPr lang="de-CH" dirty="0"/>
              <a:t>Vererbung und Überschreiben von Methoden</a:t>
            </a:r>
          </a:p>
          <a:p>
            <a:r>
              <a:rPr lang="de-CH" dirty="0"/>
              <a:t>(Casting und Polymorphismus)</a:t>
            </a:r>
          </a:p>
        </p:txBody>
      </p:sp>
    </p:spTree>
    <p:extLst>
      <p:ext uri="{BB962C8B-B14F-4D97-AF65-F5344CB8AC3E}">
        <p14:creationId xmlns:p14="http://schemas.microsoft.com/office/powerpoint/2010/main" val="88534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Rekursionsende</a:t>
            </a:r>
            <a:endParaRPr/>
          </a:p>
        </p:txBody>
      </p:sp>
      <p:sp>
        <p:nvSpPr>
          <p:cNvPr id="221" name="Google Shape;221;p32"/>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GB"/>
              <a:t>Wann haben wir eine Teilfolge gefunden?</a:t>
            </a:r>
            <a:endParaRPr/>
          </a:p>
          <a:p>
            <a:pPr marL="0" lvl="0" indent="0" algn="l" rtl="0">
              <a:spcBef>
                <a:spcPts val="600"/>
              </a:spcBef>
              <a:spcAft>
                <a:spcPts val="0"/>
              </a:spcAft>
              <a:buNone/>
            </a:pPr>
            <a:r>
              <a:rPr lang="en-GB"/>
              <a:t>	→ Wenn ‘prefix’ die richtige Länge hat (oder N=0 ist).</a:t>
            </a:r>
            <a:endParaRPr/>
          </a:p>
          <a:p>
            <a:pPr marL="0" lvl="0" indent="0" algn="l" rtl="0">
              <a:spcBef>
                <a:spcPts val="600"/>
              </a:spcBef>
              <a:spcAft>
                <a:spcPts val="0"/>
              </a:spcAft>
              <a:buNone/>
            </a:pPr>
            <a:endParaRPr/>
          </a:p>
          <a:p>
            <a:pPr marL="0" lvl="0" indent="0" algn="l" rtl="0">
              <a:spcBef>
                <a:spcPts val="600"/>
              </a:spcBef>
              <a:spcAft>
                <a:spcPts val="600"/>
              </a:spcAft>
              <a:buNone/>
            </a:pPr>
            <a:r>
              <a:rPr lang="en-GB"/>
              <a:t>Wie könnte eine rekursive Lösung aussehen?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body" idx="1"/>
          </p:nvPr>
        </p:nvSpPr>
        <p:spPr>
          <a:xfrm>
            <a:off x="457200" y="1094950"/>
            <a:ext cx="8529600" cy="3756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None/>
            </a:pPr>
            <a:r>
              <a:rPr lang="en-GB" sz="1400">
                <a:latin typeface="Consolas"/>
                <a:ea typeface="Consolas"/>
                <a:cs typeface="Consolas"/>
                <a:sym typeface="Consolas"/>
              </a:rPr>
              <a:t>subSequences(prefix, S, N) {</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a:t>
            </a:r>
            <a:r>
              <a:rPr lang="en-GB" sz="1400" b="1">
                <a:latin typeface="Consolas"/>
                <a:ea typeface="Consolas"/>
                <a:cs typeface="Consolas"/>
                <a:sym typeface="Consolas"/>
              </a:rPr>
              <a:t>if</a:t>
            </a:r>
            <a:r>
              <a:rPr lang="en-GB" sz="1400">
                <a:latin typeface="Consolas"/>
                <a:ea typeface="Consolas"/>
                <a:cs typeface="Consolas"/>
                <a:sym typeface="Consolas"/>
              </a:rPr>
              <a:t> (N == 0) {</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 ‘prefix’ ist eine Teilfolge!</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print prefix;</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 </a:t>
            </a:r>
            <a:r>
              <a:rPr lang="en-GB" sz="1400" b="1">
                <a:latin typeface="Consolas"/>
                <a:ea typeface="Consolas"/>
                <a:cs typeface="Consolas"/>
                <a:sym typeface="Consolas"/>
              </a:rPr>
              <a:t>else if</a:t>
            </a:r>
            <a:r>
              <a:rPr lang="en-GB" sz="1400">
                <a:latin typeface="Consolas"/>
                <a:ea typeface="Consolas"/>
                <a:cs typeface="Consolas"/>
                <a:sym typeface="Consolas"/>
              </a:rPr>
              <a:t> (S is not empty) {</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rest = S ohne erstes Zeichen;</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 Reduziertes Teilproblem im Rest von S lösen:</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subSequences(prefix + S[0],</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rest, N - 1);</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 Gleiches Problem im Rest von S lösen:</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subSequences(prefix, rest, N);</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    }</a:t>
            </a:r>
            <a:endParaRPr sz="1400">
              <a:latin typeface="Consolas"/>
              <a:ea typeface="Consolas"/>
              <a:cs typeface="Consolas"/>
              <a:sym typeface="Consolas"/>
            </a:endParaRPr>
          </a:p>
          <a:p>
            <a:pPr marL="0" lvl="0" indent="0" algn="l" rtl="0">
              <a:spcBef>
                <a:spcPts val="600"/>
              </a:spcBef>
              <a:spcAft>
                <a:spcPts val="0"/>
              </a:spcAft>
              <a:buSzPts val="2000"/>
              <a:buNone/>
            </a:pPr>
            <a:r>
              <a:rPr lang="en-GB" sz="1400">
                <a:latin typeface="Consolas"/>
                <a:ea typeface="Consolas"/>
                <a:cs typeface="Consolas"/>
                <a:sym typeface="Consolas"/>
              </a:rPr>
              <a:t>}</a:t>
            </a:r>
            <a:endParaRPr sz="1400">
              <a:latin typeface="Consolas"/>
              <a:ea typeface="Consolas"/>
              <a:cs typeface="Consolas"/>
              <a:sym typeface="Consolas"/>
            </a:endParaRPr>
          </a:p>
        </p:txBody>
      </p:sp>
      <p:sp>
        <p:nvSpPr>
          <p:cNvPr id="227" name="Google Shape;227;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31</a:t>
            </a:fld>
            <a:endParaRPr/>
          </a:p>
        </p:txBody>
      </p:sp>
      <p:sp>
        <p:nvSpPr>
          <p:cNvPr id="228" name="Google Shape;228;p33"/>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Teilfolgen: Pseudocode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4"/>
          <p:cNvPicPr preferRelativeResize="0"/>
          <p:nvPr/>
        </p:nvPicPr>
        <p:blipFill rotWithShape="1">
          <a:blip r:embed="rId3">
            <a:alphaModFix/>
          </a:blip>
          <a:srcRect l="3316" t="7886" r="6795" b="74367"/>
          <a:stretch/>
        </p:blipFill>
        <p:spPr>
          <a:xfrm>
            <a:off x="434625" y="1724140"/>
            <a:ext cx="7548624" cy="912799"/>
          </a:xfrm>
          <a:prstGeom prst="rect">
            <a:avLst/>
          </a:prstGeom>
          <a:noFill/>
          <a:ln>
            <a:noFill/>
          </a:ln>
        </p:spPr>
      </p:pic>
      <p:pic>
        <p:nvPicPr>
          <p:cNvPr id="234" name="Google Shape;234;p34"/>
          <p:cNvPicPr preferRelativeResize="0"/>
          <p:nvPr/>
        </p:nvPicPr>
        <p:blipFill rotWithShape="1">
          <a:blip r:embed="rId3">
            <a:alphaModFix/>
          </a:blip>
          <a:srcRect l="3316" t="27853" r="6795" b="13135"/>
          <a:stretch/>
        </p:blipFill>
        <p:spPr>
          <a:xfrm>
            <a:off x="434625" y="2636952"/>
            <a:ext cx="5765050" cy="2318175"/>
          </a:xfrm>
          <a:prstGeom prst="rect">
            <a:avLst/>
          </a:prstGeom>
          <a:noFill/>
          <a:ln>
            <a:noFill/>
          </a:ln>
        </p:spPr>
      </p:pic>
      <p:pic>
        <p:nvPicPr>
          <p:cNvPr id="235" name="Google Shape;235;p34"/>
          <p:cNvPicPr preferRelativeResize="0"/>
          <p:nvPr/>
        </p:nvPicPr>
        <p:blipFill rotWithShape="1">
          <a:blip r:embed="rId4">
            <a:alphaModFix/>
          </a:blip>
          <a:srcRect l="3976" t="44668" r="7855" b="29699"/>
          <a:stretch/>
        </p:blipFill>
        <p:spPr>
          <a:xfrm>
            <a:off x="434625" y="405800"/>
            <a:ext cx="8062277" cy="13183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p:nvPr/>
        </p:nvSpPr>
        <p:spPr>
          <a:xfrm>
            <a:off x="4882700" y="2118575"/>
            <a:ext cx="796800" cy="3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Kasse</a:t>
            </a:r>
            <a:endParaRPr/>
          </a:p>
        </p:txBody>
      </p:sp>
      <p:sp>
        <p:nvSpPr>
          <p:cNvPr id="241" name="Google Shape;241;p35"/>
          <p:cNvSpPr/>
          <p:nvPr/>
        </p:nvSpPr>
        <p:spPr>
          <a:xfrm>
            <a:off x="4882700" y="2956775"/>
            <a:ext cx="796800" cy="3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Kasse</a:t>
            </a:r>
            <a:endParaRPr/>
          </a:p>
        </p:txBody>
      </p:sp>
      <p:sp>
        <p:nvSpPr>
          <p:cNvPr id="242" name="Google Shape;242;p35"/>
          <p:cNvSpPr/>
          <p:nvPr/>
        </p:nvSpPr>
        <p:spPr>
          <a:xfrm>
            <a:off x="4882700" y="3794975"/>
            <a:ext cx="796800" cy="3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Kasse</a:t>
            </a:r>
            <a:endParaRPr/>
          </a:p>
        </p:txBody>
      </p:sp>
      <p:sp>
        <p:nvSpPr>
          <p:cNvPr id="243" name="Google Shape;243;p35"/>
          <p:cNvSpPr txBox="1"/>
          <p:nvPr/>
        </p:nvSpPr>
        <p:spPr>
          <a:xfrm>
            <a:off x="4875200" y="2438863"/>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4" name="Google Shape;244;p35"/>
          <p:cNvSpPr txBox="1"/>
          <p:nvPr/>
        </p:nvSpPr>
        <p:spPr>
          <a:xfrm>
            <a:off x="43582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5" name="Google Shape;245;p35"/>
          <p:cNvSpPr txBox="1"/>
          <p:nvPr/>
        </p:nvSpPr>
        <p:spPr>
          <a:xfrm>
            <a:off x="41296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6" name="Google Shape;246;p35"/>
          <p:cNvSpPr txBox="1"/>
          <p:nvPr/>
        </p:nvSpPr>
        <p:spPr>
          <a:xfrm>
            <a:off x="39010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7" name="Google Shape;247;p35"/>
          <p:cNvSpPr txBox="1"/>
          <p:nvPr/>
        </p:nvSpPr>
        <p:spPr>
          <a:xfrm>
            <a:off x="36724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8" name="Google Shape;248;p35"/>
          <p:cNvSpPr txBox="1"/>
          <p:nvPr/>
        </p:nvSpPr>
        <p:spPr>
          <a:xfrm>
            <a:off x="34438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49" name="Google Shape;249;p35"/>
          <p:cNvSpPr txBox="1"/>
          <p:nvPr/>
        </p:nvSpPr>
        <p:spPr>
          <a:xfrm>
            <a:off x="3215250" y="24388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0" name="Google Shape;250;p35"/>
          <p:cNvSpPr txBox="1"/>
          <p:nvPr/>
        </p:nvSpPr>
        <p:spPr>
          <a:xfrm>
            <a:off x="4875200" y="3277063"/>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1" name="Google Shape;251;p35"/>
          <p:cNvSpPr txBox="1"/>
          <p:nvPr/>
        </p:nvSpPr>
        <p:spPr>
          <a:xfrm>
            <a:off x="4358250" y="32770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2" name="Google Shape;252;p35"/>
          <p:cNvSpPr txBox="1"/>
          <p:nvPr/>
        </p:nvSpPr>
        <p:spPr>
          <a:xfrm>
            <a:off x="4129650" y="32770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3" name="Google Shape;253;p35"/>
          <p:cNvSpPr txBox="1"/>
          <p:nvPr/>
        </p:nvSpPr>
        <p:spPr>
          <a:xfrm>
            <a:off x="3901050" y="32770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4" name="Google Shape;254;p35"/>
          <p:cNvSpPr txBox="1"/>
          <p:nvPr/>
        </p:nvSpPr>
        <p:spPr>
          <a:xfrm>
            <a:off x="4875200" y="4115263"/>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5" name="Google Shape;255;p35"/>
          <p:cNvSpPr txBox="1"/>
          <p:nvPr/>
        </p:nvSpPr>
        <p:spPr>
          <a:xfrm>
            <a:off x="4358250" y="41152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6" name="Google Shape;256;p35"/>
          <p:cNvSpPr txBox="1"/>
          <p:nvPr/>
        </p:nvSpPr>
        <p:spPr>
          <a:xfrm>
            <a:off x="4129650" y="41152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7" name="Google Shape;257;p35"/>
          <p:cNvSpPr txBox="1"/>
          <p:nvPr/>
        </p:nvSpPr>
        <p:spPr>
          <a:xfrm>
            <a:off x="3901050" y="41152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8" name="Google Shape;258;p35"/>
          <p:cNvSpPr txBox="1"/>
          <p:nvPr/>
        </p:nvSpPr>
        <p:spPr>
          <a:xfrm>
            <a:off x="3672450" y="4115275"/>
            <a:ext cx="427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a:t>
            </a:r>
            <a:endParaRPr sz="1800"/>
          </a:p>
        </p:txBody>
      </p:sp>
      <p:sp>
        <p:nvSpPr>
          <p:cNvPr id="259" name="Google Shape;259;p35"/>
          <p:cNvSpPr/>
          <p:nvPr/>
        </p:nvSpPr>
        <p:spPr>
          <a:xfrm>
            <a:off x="3672900" y="2796325"/>
            <a:ext cx="246300" cy="695450"/>
          </a:xfrm>
          <a:custGeom>
            <a:avLst/>
            <a:gdLst/>
            <a:ahLst/>
            <a:cxnLst/>
            <a:rect l="l" t="t" r="r" b="b"/>
            <a:pathLst>
              <a:path w="9852" h="27818" extrusionOk="0">
                <a:moveTo>
                  <a:pt x="0" y="0"/>
                </a:moveTo>
                <a:cubicBezTo>
                  <a:pt x="290" y="3236"/>
                  <a:pt x="96" y="14779"/>
                  <a:pt x="1738" y="19415"/>
                </a:cubicBezTo>
                <a:cubicBezTo>
                  <a:pt x="3380" y="24051"/>
                  <a:pt x="8500" y="26418"/>
                  <a:pt x="9852" y="27818"/>
                </a:cubicBezTo>
              </a:path>
            </a:pathLst>
          </a:custGeom>
          <a:noFill/>
          <a:ln w="9525" cap="flat" cmpd="sng">
            <a:solidFill>
              <a:schemeClr val="dk2"/>
            </a:solidFill>
            <a:prstDash val="solid"/>
            <a:round/>
            <a:headEnd type="none" w="med" len="med"/>
            <a:tailEnd type="stealth" w="med" len="med"/>
          </a:ln>
        </p:spPr>
      </p:sp>
      <p:sp>
        <p:nvSpPr>
          <p:cNvPr id="260" name="Google Shape;260;p35"/>
          <p:cNvSpPr txBox="1"/>
          <p:nvPr/>
        </p:nvSpPr>
        <p:spPr>
          <a:xfrm>
            <a:off x="1850075" y="3298800"/>
            <a:ext cx="427500" cy="412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t>😐</a:t>
            </a:r>
            <a:endParaRPr/>
          </a:p>
        </p:txBody>
      </p:sp>
      <p:cxnSp>
        <p:nvCxnSpPr>
          <p:cNvPr id="261" name="Google Shape;261;p35"/>
          <p:cNvCxnSpPr>
            <a:stCxn id="260" idx="3"/>
          </p:cNvCxnSpPr>
          <p:nvPr/>
        </p:nvCxnSpPr>
        <p:spPr>
          <a:xfrm rot="10800000" flipH="1">
            <a:off x="2277575" y="2817900"/>
            <a:ext cx="743400" cy="687300"/>
          </a:xfrm>
          <a:prstGeom prst="straightConnector1">
            <a:avLst/>
          </a:prstGeom>
          <a:noFill/>
          <a:ln w="9525" cap="flat" cmpd="sng">
            <a:solidFill>
              <a:schemeClr val="dk2"/>
            </a:solidFill>
            <a:prstDash val="solid"/>
            <a:round/>
            <a:headEnd type="none" w="med" len="med"/>
            <a:tailEnd type="stealth" w="med" len="med"/>
          </a:ln>
        </p:spPr>
      </p:cxnSp>
      <p:cxnSp>
        <p:nvCxnSpPr>
          <p:cNvPr id="262" name="Google Shape;262;p35"/>
          <p:cNvCxnSpPr>
            <a:stCxn id="260" idx="3"/>
          </p:cNvCxnSpPr>
          <p:nvPr/>
        </p:nvCxnSpPr>
        <p:spPr>
          <a:xfrm>
            <a:off x="2277575" y="3505200"/>
            <a:ext cx="776100" cy="0"/>
          </a:xfrm>
          <a:prstGeom prst="straightConnector1">
            <a:avLst/>
          </a:prstGeom>
          <a:noFill/>
          <a:ln w="9525" cap="flat" cmpd="sng">
            <a:solidFill>
              <a:schemeClr val="dk2"/>
            </a:solidFill>
            <a:prstDash val="solid"/>
            <a:round/>
            <a:headEnd type="none" w="med" len="med"/>
            <a:tailEnd type="stealth" w="med" len="med"/>
          </a:ln>
        </p:spPr>
      </p:cxnSp>
      <p:cxnSp>
        <p:nvCxnSpPr>
          <p:cNvPr id="263" name="Google Shape;263;p35"/>
          <p:cNvCxnSpPr>
            <a:stCxn id="260" idx="3"/>
          </p:cNvCxnSpPr>
          <p:nvPr/>
        </p:nvCxnSpPr>
        <p:spPr>
          <a:xfrm>
            <a:off x="2277575" y="3505200"/>
            <a:ext cx="750600" cy="768900"/>
          </a:xfrm>
          <a:prstGeom prst="straightConnector1">
            <a:avLst/>
          </a:prstGeom>
          <a:noFill/>
          <a:ln w="9525" cap="flat" cmpd="sng">
            <a:solidFill>
              <a:schemeClr val="dk2"/>
            </a:solidFill>
            <a:prstDash val="solid"/>
            <a:round/>
            <a:headEnd type="none" w="med" len="med"/>
            <a:tailEnd type="stealth" w="med" len="med"/>
          </a:ln>
        </p:spPr>
      </p:cxnSp>
      <p:cxnSp>
        <p:nvCxnSpPr>
          <p:cNvPr id="264" name="Google Shape;264;p35"/>
          <p:cNvCxnSpPr/>
          <p:nvPr/>
        </p:nvCxnSpPr>
        <p:spPr>
          <a:xfrm>
            <a:off x="5455100" y="4321675"/>
            <a:ext cx="776100" cy="0"/>
          </a:xfrm>
          <a:prstGeom prst="straightConnector1">
            <a:avLst/>
          </a:prstGeom>
          <a:noFill/>
          <a:ln w="9525" cap="flat" cmpd="sng">
            <a:solidFill>
              <a:schemeClr val="dk2"/>
            </a:solidFill>
            <a:prstDash val="solid"/>
            <a:round/>
            <a:headEnd type="none" w="med" len="med"/>
            <a:tailEnd type="stealth" w="med" len="med"/>
          </a:ln>
        </p:spPr>
      </p:cxnSp>
      <p:cxnSp>
        <p:nvCxnSpPr>
          <p:cNvPr id="265" name="Google Shape;265;p35"/>
          <p:cNvCxnSpPr>
            <a:endCxn id="254" idx="1"/>
          </p:cNvCxnSpPr>
          <p:nvPr/>
        </p:nvCxnSpPr>
        <p:spPr>
          <a:xfrm>
            <a:off x="4723700" y="4321663"/>
            <a:ext cx="151500" cy="0"/>
          </a:xfrm>
          <a:prstGeom prst="straightConnector1">
            <a:avLst/>
          </a:prstGeom>
          <a:noFill/>
          <a:ln w="9525" cap="flat" cmpd="sng">
            <a:solidFill>
              <a:schemeClr val="dk2"/>
            </a:solidFill>
            <a:prstDash val="solid"/>
            <a:round/>
            <a:headEnd type="none" w="med" len="med"/>
            <a:tailEnd type="stealth" w="med" len="med"/>
          </a:ln>
        </p:spPr>
      </p:cxnSp>
      <p:pic>
        <p:nvPicPr>
          <p:cNvPr id="266" name="Google Shape;266;p35"/>
          <p:cNvPicPr preferRelativeResize="0"/>
          <p:nvPr/>
        </p:nvPicPr>
        <p:blipFill>
          <a:blip r:embed="rId3">
            <a:alphaModFix/>
          </a:blip>
          <a:stretch>
            <a:fillRect/>
          </a:stretch>
        </p:blipFill>
        <p:spPr>
          <a:xfrm>
            <a:off x="165650" y="288725"/>
            <a:ext cx="8812698" cy="1457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Dominator </a:t>
            </a:r>
            <a:endParaRPr/>
          </a:p>
        </p:txBody>
      </p:sp>
      <p:sp>
        <p:nvSpPr>
          <p:cNvPr id="272" name="Google Shape;272;p36"/>
          <p:cNvSpPr txBox="1">
            <a:spLocks noGrp="1"/>
          </p:cNvSpPr>
          <p:nvPr>
            <p:ph type="body" idx="1"/>
          </p:nvPr>
        </p:nvSpPr>
        <p:spPr>
          <a:xfrm>
            <a:off x="311700" y="1152475"/>
            <a:ext cx="8520600" cy="26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434343"/>
                </a:solidFill>
                <a:latin typeface="Times New Roman"/>
                <a:ea typeface="Times New Roman"/>
                <a:cs typeface="Times New Roman"/>
                <a:sym typeface="Times New Roman"/>
              </a:rPr>
              <a:t>Schreiben Sie Junit-Tests für die Methode</a:t>
            </a:r>
            <a:r>
              <a:rPr lang="en-GB" sz="1600"/>
              <a:t> </a:t>
            </a:r>
            <a:r>
              <a:rPr lang="en-GB" sz="1600" b="1">
                <a:solidFill>
                  <a:srgbClr val="7F0055"/>
                </a:solidFill>
                <a:highlight>
                  <a:srgbClr val="FFFFFF"/>
                </a:highlight>
                <a:latin typeface="Courier New"/>
                <a:ea typeface="Courier New"/>
                <a:cs typeface="Courier New"/>
                <a:sym typeface="Courier New"/>
              </a:rPr>
              <a:t>int</a:t>
            </a:r>
            <a:r>
              <a:rPr lang="en-GB" sz="1600">
                <a:solidFill>
                  <a:schemeClr val="dk1"/>
                </a:solidFill>
                <a:highlight>
                  <a:srgbClr val="FFFFFF"/>
                </a:highlight>
                <a:latin typeface="Courier New"/>
                <a:ea typeface="Courier New"/>
                <a:cs typeface="Courier New"/>
                <a:sym typeface="Courier New"/>
              </a:rPr>
              <a:t>[] dominators(</a:t>
            </a:r>
            <a:r>
              <a:rPr lang="en-GB" sz="1600" b="1">
                <a:solidFill>
                  <a:srgbClr val="7F0055"/>
                </a:solidFill>
                <a:highlight>
                  <a:srgbClr val="FFFFFF"/>
                </a:highlight>
                <a:latin typeface="Courier New"/>
                <a:ea typeface="Courier New"/>
                <a:cs typeface="Courier New"/>
                <a:sym typeface="Courier New"/>
              </a:rPr>
              <a:t>int</a:t>
            </a:r>
            <a:r>
              <a:rPr lang="en-GB" sz="1600">
                <a:solidFill>
                  <a:schemeClr val="dk1"/>
                </a:solidFill>
                <a:highlight>
                  <a:srgbClr val="FFFFFF"/>
                </a:highlight>
                <a:latin typeface="Courier New"/>
                <a:ea typeface="Courier New"/>
                <a:cs typeface="Courier New"/>
                <a:sym typeface="Courier New"/>
              </a:rPr>
              <a:t>[] elevations)</a:t>
            </a:r>
            <a:endParaRPr sz="16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6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600">
                <a:highlight>
                  <a:srgbClr val="FFFFFF"/>
                </a:highlight>
                <a:latin typeface="Times New Roman"/>
                <a:ea typeface="Times New Roman"/>
                <a:cs typeface="Times New Roman"/>
                <a:sym typeface="Times New Roman"/>
              </a:rPr>
              <a:t>Die Methode bekommt ein Array, mit Höhenangaben für jeden Punkt P, als Input und gibt ein Array mit dem Index des jeweiligen Dominators zurück.</a:t>
            </a:r>
            <a:endParaRPr sz="16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GB" sz="1600">
                <a:highlight>
                  <a:srgbClr val="FFFFFF"/>
                </a:highlight>
                <a:latin typeface="Times New Roman"/>
                <a:ea typeface="Times New Roman"/>
                <a:cs typeface="Times New Roman"/>
                <a:sym typeface="Times New Roman"/>
              </a:rPr>
              <a:t>Ein Dominator D eines Punktes P hat von allen Punkten, welche höher als P liegen, die kleinste (horizontale) Distanz zu P. Falls zwei solche Punkte existieren, ist der höhere der beiden der einzige Dominator. Falls beide dieser Punkte gleich hoch sind, gibt es zwei mögliche Dominatoren. Falls kein Dominator für P existiert, enthält result[P] die Zahl -1.</a:t>
            </a:r>
            <a:endParaRPr sz="16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Dominator</a:t>
            </a:r>
            <a:endParaRPr/>
          </a:p>
        </p:txBody>
      </p:sp>
      <p:pic>
        <p:nvPicPr>
          <p:cNvPr id="278" name="Google Shape;278;p37"/>
          <p:cNvPicPr preferRelativeResize="0"/>
          <p:nvPr/>
        </p:nvPicPr>
        <p:blipFill>
          <a:blip r:embed="rId3">
            <a:alphaModFix/>
          </a:blip>
          <a:stretch>
            <a:fillRect/>
          </a:stretch>
        </p:blipFill>
        <p:spPr>
          <a:xfrm>
            <a:off x="311688" y="1358850"/>
            <a:ext cx="5762625" cy="3238500"/>
          </a:xfrm>
          <a:prstGeom prst="rect">
            <a:avLst/>
          </a:prstGeom>
          <a:noFill/>
          <a:ln>
            <a:noFill/>
          </a:ln>
        </p:spPr>
      </p:pic>
      <p:sp>
        <p:nvSpPr>
          <p:cNvPr id="279" name="Google Shape;279;p37"/>
          <p:cNvSpPr/>
          <p:nvPr/>
        </p:nvSpPr>
        <p:spPr>
          <a:xfrm>
            <a:off x="386150" y="317105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1185087" y="4035426"/>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752275" y="225870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1962350" y="360860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3541325" y="3157962"/>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4335019" y="183900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5128725" y="225870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5896250" y="1839000"/>
            <a:ext cx="91500" cy="915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37"/>
          <p:cNvPicPr preferRelativeResize="0"/>
          <p:nvPr/>
        </p:nvPicPr>
        <p:blipFill>
          <a:blip r:embed="rId4">
            <a:alphaModFix/>
          </a:blip>
          <a:stretch>
            <a:fillRect/>
          </a:stretch>
        </p:blipFill>
        <p:spPr>
          <a:xfrm>
            <a:off x="386150" y="1117500"/>
            <a:ext cx="3719629" cy="241350"/>
          </a:xfrm>
          <a:prstGeom prst="rect">
            <a:avLst/>
          </a:prstGeom>
          <a:noFill/>
          <a:ln>
            <a:noFill/>
          </a:ln>
        </p:spPr>
      </p:pic>
      <p:sp>
        <p:nvSpPr>
          <p:cNvPr id="288" name="Google Shape;288;p37"/>
          <p:cNvSpPr/>
          <p:nvPr/>
        </p:nvSpPr>
        <p:spPr>
          <a:xfrm>
            <a:off x="298100" y="3083000"/>
            <a:ext cx="267600" cy="267600"/>
          </a:xfrm>
          <a:prstGeom prst="ellipse">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64225" y="2170650"/>
            <a:ext cx="267600" cy="267600"/>
          </a:xfrm>
          <a:prstGeom prst="ellipse">
            <a:avLst/>
          </a:prstGeom>
          <a:solidFill>
            <a:srgbClr val="4A86E8">
              <a:alpha val="32300"/>
            </a:srgbClr>
          </a:solid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903700" y="3750450"/>
            <a:ext cx="208800" cy="2088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5070075" y="2397250"/>
            <a:ext cx="208800" cy="208800"/>
          </a:xfrm>
          <a:prstGeom prst="upArrow">
            <a:avLst>
              <a:gd name="adj1" fmla="val 50000"/>
              <a:gd name="adj2" fmla="val 50000"/>
            </a:avLst>
          </a:prstGeom>
          <a:solidFill>
            <a:srgbClr val="99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4246975" y="1750950"/>
            <a:ext cx="267600" cy="267600"/>
          </a:xfrm>
          <a:prstGeom prst="ellipse">
            <a:avLst/>
          </a:prstGeom>
          <a:solidFill>
            <a:srgbClr val="9900FF">
              <a:alpha val="35760"/>
            </a:srgbClr>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5808200" y="1750950"/>
            <a:ext cx="267600" cy="267600"/>
          </a:xfrm>
          <a:prstGeom prst="ellipse">
            <a:avLst/>
          </a:prstGeom>
          <a:solidFill>
            <a:srgbClr val="9900FF">
              <a:alpha val="35760"/>
            </a:srgbClr>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txBox="1"/>
          <p:nvPr/>
        </p:nvSpPr>
        <p:spPr>
          <a:xfrm>
            <a:off x="3939550" y="3985575"/>
            <a:ext cx="4421100" cy="904800"/>
          </a:xfrm>
          <a:prstGeom prst="rect">
            <a:avLst/>
          </a:prstGeom>
          <a:solidFill>
            <a:srgbClr val="C9DAF8"/>
          </a:soli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ourier New"/>
                <a:ea typeface="Courier New"/>
                <a:cs typeface="Courier New"/>
                <a:sym typeface="Courier New"/>
              </a:rPr>
              <a:t>result = {3, 0, 3, 5, 5, -1, </a:t>
            </a:r>
            <a:r>
              <a:rPr lang="en-GB" b="1">
                <a:solidFill>
                  <a:schemeClr val="dk1"/>
                </a:solidFill>
                <a:latin typeface="Courier New"/>
                <a:ea typeface="Courier New"/>
                <a:cs typeface="Courier New"/>
                <a:sym typeface="Courier New"/>
              </a:rPr>
              <a:t>5</a:t>
            </a:r>
            <a:r>
              <a:rPr lang="en-GB">
                <a:solidFill>
                  <a:schemeClr val="dk1"/>
                </a:solidFill>
                <a:latin typeface="Courier New"/>
                <a:ea typeface="Courier New"/>
                <a:cs typeface="Courier New"/>
                <a:sym typeface="Courier New"/>
              </a:rPr>
              <a:t>, -1}</a:t>
            </a:r>
            <a:endParaRPr>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b="1">
                <a:solidFill>
                  <a:schemeClr val="dk1"/>
                </a:solidFill>
                <a:latin typeface="Courier New"/>
                <a:ea typeface="Courier New"/>
                <a:cs typeface="Courier New"/>
                <a:sym typeface="Courier New"/>
              </a:rPr>
              <a:t>oder</a:t>
            </a:r>
            <a:endParaRPr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a:solidFill>
                  <a:schemeClr val="dk1"/>
                </a:solidFill>
                <a:latin typeface="Courier New"/>
                <a:ea typeface="Courier New"/>
                <a:cs typeface="Courier New"/>
                <a:sym typeface="Courier New"/>
              </a:rPr>
              <a:t>result = {3, 0, 3, 5, 5, -1, </a:t>
            </a:r>
            <a:r>
              <a:rPr lang="en-GB" b="1">
                <a:solidFill>
                  <a:schemeClr val="dk1"/>
                </a:solidFill>
                <a:latin typeface="Courier New"/>
                <a:ea typeface="Courier New"/>
                <a:cs typeface="Courier New"/>
                <a:sym typeface="Courier New"/>
              </a:rPr>
              <a:t>7</a:t>
            </a:r>
            <a:r>
              <a:rPr lang="en-GB">
                <a:solidFill>
                  <a:schemeClr val="dk1"/>
                </a:solidFill>
                <a:latin typeface="Courier New"/>
                <a:ea typeface="Courier New"/>
                <a:cs typeface="Courier New"/>
                <a:sym typeface="Courier New"/>
              </a:rPr>
              <a:t>, -1}</a:t>
            </a:r>
            <a:endParaRPr>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
                                        <p:tgtEl>
                                          <p:spTgt spid="2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fade">
                                      <p:cBhvr>
                                        <p:cTn id="15" dur="1"/>
                                        <p:tgtEl>
                                          <p:spTgt spid="2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3"/>
                                        </p:tgtEl>
                                        <p:attrNameLst>
                                          <p:attrName>style.visibility</p:attrName>
                                        </p:attrNameLst>
                                      </p:cBhvr>
                                      <p:to>
                                        <p:strVal val="visible"/>
                                      </p:to>
                                    </p:set>
                                    <p:animEffect transition="in" filter="fade">
                                      <p:cBhvr>
                                        <p:cTn id="20" dur="1"/>
                                        <p:tgtEl>
                                          <p:spTgt spid="293"/>
                                        </p:tgtEl>
                                      </p:cBhvr>
                                    </p:animEffect>
                                  </p:childTnLst>
                                </p:cTn>
                              </p:par>
                              <p:par>
                                <p:cTn id="21" presetID="10" presetClass="entr" presetSubtype="0" fill="hold" nodeType="with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1"/>
                                        <p:tgtEl>
                                          <p:spTgt spid="2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4"/>
                                        </p:tgtEl>
                                        <p:attrNameLst>
                                          <p:attrName>style.visibility</p:attrName>
                                        </p:attrNameLst>
                                      </p:cBhvr>
                                      <p:to>
                                        <p:strVal val="visible"/>
                                      </p:to>
                                    </p:set>
                                    <p:animEffect transition="in" filter="fade">
                                      <p:cBhvr>
                                        <p:cTn id="28" dur="1"/>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Dominator</a:t>
            </a:r>
            <a:endParaRPr/>
          </a:p>
        </p:txBody>
      </p:sp>
      <p:sp>
        <p:nvSpPr>
          <p:cNvPr id="300" name="Google Shape;300;p38"/>
          <p:cNvSpPr txBox="1"/>
          <p:nvPr/>
        </p:nvSpPr>
        <p:spPr>
          <a:xfrm>
            <a:off x="229350" y="1243075"/>
            <a:ext cx="8571300" cy="77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2"/>
                </a:solidFill>
                <a:highlight>
                  <a:srgbClr val="FFFFFF"/>
                </a:highlight>
                <a:latin typeface="Times New Roman"/>
                <a:ea typeface="Times New Roman"/>
                <a:cs typeface="Times New Roman"/>
                <a:sym typeface="Times New Roman"/>
              </a:rPr>
              <a:t>Weiteres Beispiel:</a:t>
            </a:r>
            <a:endParaRPr sz="1800">
              <a:solidFill>
                <a:schemeClr val="dk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600">
                <a:solidFill>
                  <a:schemeClr val="dk1"/>
                </a:solidFill>
                <a:highlight>
                  <a:srgbClr val="FFFFFF"/>
                </a:highlight>
                <a:latin typeface="Courier New"/>
                <a:ea typeface="Courier New"/>
                <a:cs typeface="Courier New"/>
                <a:sym typeface="Courier New"/>
              </a:rPr>
              <a:t>elevations = {5, 1, 5, 6}</a:t>
            </a:r>
            <a:endParaRPr sz="1600">
              <a:solidFill>
                <a:schemeClr val="dk2"/>
              </a:solidFill>
              <a:latin typeface="Times New Roman"/>
              <a:ea typeface="Times New Roman"/>
              <a:cs typeface="Times New Roman"/>
              <a:sym typeface="Times New Roman"/>
            </a:endParaRPr>
          </a:p>
        </p:txBody>
      </p:sp>
      <p:sp>
        <p:nvSpPr>
          <p:cNvPr id="301" name="Google Shape;301;p38"/>
          <p:cNvSpPr txBox="1"/>
          <p:nvPr/>
        </p:nvSpPr>
        <p:spPr>
          <a:xfrm>
            <a:off x="311700" y="2188050"/>
            <a:ext cx="2696100" cy="701400"/>
          </a:xfrm>
          <a:prstGeom prst="rect">
            <a:avLst/>
          </a:prstGeom>
          <a:solidFill>
            <a:srgbClr val="C9DAF8"/>
          </a:soli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GB">
                <a:solidFill>
                  <a:schemeClr val="dk1"/>
                </a:solidFill>
                <a:latin typeface="Courier New"/>
                <a:ea typeface="Courier New"/>
                <a:cs typeface="Courier New"/>
                <a:sym typeface="Courier New"/>
              </a:rPr>
              <a:t>result = {3, 0, 3, </a:t>
            </a:r>
            <a:r>
              <a:rPr lang="en-GB" b="1">
                <a:solidFill>
                  <a:schemeClr val="dk1"/>
                </a:solidFill>
                <a:latin typeface="Courier New"/>
                <a:ea typeface="Courier New"/>
                <a:cs typeface="Courier New"/>
                <a:sym typeface="Courier New"/>
              </a:rPr>
              <a:t>-1</a:t>
            </a:r>
            <a:r>
              <a:rPr lang="en-GB">
                <a:solidFill>
                  <a:schemeClr val="dk1"/>
                </a:solidFill>
                <a:latin typeface="Courier New"/>
                <a:ea typeface="Courier New"/>
                <a:cs typeface="Courier New"/>
                <a:sym typeface="Courier New"/>
              </a:rPr>
              <a:t>}</a:t>
            </a:r>
            <a:r>
              <a:rPr lang="en-GB">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a:solidFill>
                  <a:schemeClr val="dk1"/>
                </a:solidFill>
                <a:latin typeface="Courier New"/>
                <a:ea typeface="Courier New"/>
                <a:cs typeface="Courier New"/>
                <a:sym typeface="Courier New"/>
              </a:rPr>
              <a:t>result = {3, 2, 3, </a:t>
            </a:r>
            <a:r>
              <a:rPr lang="en-GB" b="1">
                <a:solidFill>
                  <a:schemeClr val="dk1"/>
                </a:solidFill>
                <a:latin typeface="Courier New"/>
                <a:ea typeface="Courier New"/>
                <a:cs typeface="Courier New"/>
                <a:sym typeface="Courier New"/>
              </a:rPr>
              <a:t>-1</a:t>
            </a:r>
            <a:r>
              <a:rPr lang="en-GB">
                <a:solidFill>
                  <a:schemeClr val="dk1"/>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4: Dominator</a:t>
            </a:r>
            <a:endParaRPr/>
          </a:p>
        </p:txBody>
      </p:sp>
      <p:sp>
        <p:nvSpPr>
          <p:cNvPr id="307" name="Google Shape;307;p39"/>
          <p:cNvSpPr txBox="1">
            <a:spLocks noGrp="1"/>
          </p:cNvSpPr>
          <p:nvPr>
            <p:ph type="body" idx="1"/>
          </p:nvPr>
        </p:nvSpPr>
        <p:spPr>
          <a:xfrm>
            <a:off x="311700" y="1152475"/>
            <a:ext cx="8520600" cy="26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a:ea typeface="Times New Roman"/>
                <a:cs typeface="Times New Roman"/>
                <a:sym typeface="Times New Roman"/>
              </a:rPr>
              <a:t>Um die Stärke Ihrer Tests zu beurteilen, werden verschiedene, teilweise fehlerhafte Implementierungen mithilfe Ihrer Tests überprüft. Je mehr Fehler Ihre Tests aufdecken, desto besser. Tests sollten fehlschlagen, falls die Implementierung fehlerhaft ist, und erfolgreich durchlaufen, falls keine Fehler vorhanden sind.</a:t>
            </a: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GB" sz="1600">
                <a:latin typeface="Times New Roman"/>
                <a:ea typeface="Times New Roman"/>
                <a:cs typeface="Times New Roman"/>
                <a:sym typeface="Times New Roman"/>
              </a:rPr>
              <a:t>Als Hilfe können Sie sich die Lösung der Aufgabe ”Black-Box Testing” aus der letzten Serie anschauen.</a:t>
            </a:r>
            <a:endParaRPr sz="16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Aufgabe 5: Self-avoiding Random Walks</a:t>
            </a:r>
            <a:endParaRPr/>
          </a:p>
        </p:txBody>
      </p:sp>
      <p:sp>
        <p:nvSpPr>
          <p:cNvPr id="313" name="Google Shape;313;p40"/>
          <p:cNvSpPr txBox="1">
            <a:spLocks noGrp="1"/>
          </p:cNvSpPr>
          <p:nvPr>
            <p:ph type="body" idx="1"/>
          </p:nvPr>
        </p:nvSpPr>
        <p:spPr>
          <a:xfrm>
            <a:off x="311700" y="1152475"/>
            <a:ext cx="8520600" cy="3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Die Stadt besteht aus 2*N Strassen, die in einem regelmässigen Gitter angeordnet sind</a:t>
            </a: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(N ist ungerade und &gt; 1.). Die Stadt kann also vollständig durch die N*N Kreuzungen  der Strassen beschrieben werden.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Eine einmal besuchte Kreuzung wird nicht nochmal besucht. Der Wolf wählt zufällig unter den Richtungen, die ihn zu einer neuen, noch nicht besuchten Kreuzung führen. Wenn der Wolf den Stadtrand erreicht hat, ist die Flucht erfolgreich verlaufen. Wenn der Wolf an eine Kreuzung kommt, von der aus er keine unbesuchte Kreuzung erreichen kann, dann ist die Flucht fehlgeschlagen.</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Aufgabe 5: Self-avoiding Random Walks</a:t>
            </a:r>
            <a:endParaRPr/>
          </a:p>
        </p:txBody>
      </p:sp>
      <p:pic>
        <p:nvPicPr>
          <p:cNvPr id="319" name="Google Shape;319;p41"/>
          <p:cNvPicPr preferRelativeResize="0"/>
          <p:nvPr/>
        </p:nvPicPr>
        <p:blipFill rotWithShape="1">
          <a:blip r:embed="rId3">
            <a:alphaModFix/>
          </a:blip>
          <a:srcRect l="7367" t="24107" r="5333" b="13243"/>
          <a:stretch/>
        </p:blipFill>
        <p:spPr>
          <a:xfrm>
            <a:off x="585574" y="1163975"/>
            <a:ext cx="7972852" cy="322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38F5-BB74-4772-A8AE-A06AA89F13ED}"/>
              </a:ext>
            </a:extLst>
          </p:cNvPr>
          <p:cNvSpPr>
            <a:spLocks noGrp="1"/>
          </p:cNvSpPr>
          <p:nvPr>
            <p:ph type="title"/>
          </p:nvPr>
        </p:nvSpPr>
        <p:spPr/>
        <p:txBody>
          <a:bodyPr/>
          <a:lstStyle/>
          <a:p>
            <a:r>
              <a:rPr lang="de-CH" dirty="0"/>
              <a:t>Vererbung – Overriding</a:t>
            </a:r>
            <a:endParaRPr lang="LID4096" dirty="0"/>
          </a:p>
        </p:txBody>
      </p:sp>
    </p:spTree>
    <p:extLst>
      <p:ext uri="{BB962C8B-B14F-4D97-AF65-F5344CB8AC3E}">
        <p14:creationId xmlns:p14="http://schemas.microsoft.com/office/powerpoint/2010/main" val="367164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52AB-5C77-4461-86DB-2D013A5A0C80}"/>
              </a:ext>
            </a:extLst>
          </p:cNvPr>
          <p:cNvSpPr>
            <a:spLocks noGrp="1"/>
          </p:cNvSpPr>
          <p:nvPr>
            <p:ph type="title"/>
          </p:nvPr>
        </p:nvSpPr>
        <p:spPr/>
        <p:txBody>
          <a:bodyPr/>
          <a:lstStyle/>
          <a:p>
            <a:r>
              <a:rPr lang="de-CH" dirty="0"/>
              <a:t>Polymorphismus</a:t>
            </a:r>
            <a:endParaRPr lang="LID4096" dirty="0"/>
          </a:p>
        </p:txBody>
      </p:sp>
    </p:spTree>
    <p:extLst>
      <p:ext uri="{BB962C8B-B14F-4D97-AF65-F5344CB8AC3E}">
        <p14:creationId xmlns:p14="http://schemas.microsoft.com/office/powerpoint/2010/main" val="133069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Polymorphismus</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Unterscheidung zwischen dem Typ des Objekts und dem Typ der Variable, die auf das Objekt zeigt.</a:t>
            </a:r>
          </a:p>
          <a:p>
            <a:endParaRPr lang="LID4096" dirty="0"/>
          </a:p>
        </p:txBody>
      </p:sp>
    </p:spTree>
    <p:extLst>
      <p:ext uri="{BB962C8B-B14F-4D97-AF65-F5344CB8AC3E}">
        <p14:creationId xmlns:p14="http://schemas.microsoft.com/office/powerpoint/2010/main" val="29170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Polymorphismus – Subtype-Relation &gt;</a:t>
            </a:r>
            <a:r>
              <a:rPr lang="de-CH" baseline="-25000" dirty="0"/>
              <a:t>1</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Die Subtype-Relation &gt;</a:t>
            </a:r>
            <a:r>
              <a:rPr lang="de-CH" baseline="-25000" dirty="0"/>
              <a:t>1</a:t>
            </a:r>
            <a:r>
              <a:rPr lang="de-CH" dirty="0"/>
              <a:t> ist eine Relation auf Typen.</a:t>
            </a:r>
          </a:p>
          <a:p>
            <a:r>
              <a:rPr lang="de-CH" dirty="0"/>
              <a:t>Sie ist reflexiv (x &gt;</a:t>
            </a:r>
            <a:r>
              <a:rPr lang="de-CH" baseline="-25000" dirty="0"/>
              <a:t>1</a:t>
            </a:r>
            <a:r>
              <a:rPr lang="de-CH" dirty="0"/>
              <a:t> x) und transitiv (x &gt;</a:t>
            </a:r>
            <a:r>
              <a:rPr lang="de-CH" baseline="-25000" dirty="0"/>
              <a:t>1</a:t>
            </a:r>
            <a:r>
              <a:rPr lang="de-CH" dirty="0"/>
              <a:t> y und y &gt;</a:t>
            </a:r>
            <a:r>
              <a:rPr lang="de-CH" baseline="-25000" dirty="0"/>
              <a:t>1</a:t>
            </a:r>
            <a:r>
              <a:rPr lang="de-CH" dirty="0"/>
              <a:t> z impliziert x &gt;</a:t>
            </a:r>
            <a:r>
              <a:rPr lang="de-CH" baseline="-25000" dirty="0"/>
              <a:t>1</a:t>
            </a:r>
            <a:r>
              <a:rPr lang="de-CH" dirty="0"/>
              <a:t> z).</a:t>
            </a:r>
            <a:endParaRPr lang="LID4096" dirty="0"/>
          </a:p>
        </p:txBody>
      </p:sp>
    </p:spTree>
    <p:extLst>
      <p:ext uri="{BB962C8B-B14F-4D97-AF65-F5344CB8AC3E}">
        <p14:creationId xmlns:p14="http://schemas.microsoft.com/office/powerpoint/2010/main" val="181920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Subtype-Relation bei Primitive Types</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Eine Variable mit Typ A kann ein Objekt mit Typ B enthalten, g.d.w. B ein Subtype von A ist: A &gt;</a:t>
            </a:r>
            <a:r>
              <a:rPr lang="de-CH" baseline="-25000" dirty="0"/>
              <a:t>1</a:t>
            </a:r>
            <a:r>
              <a:rPr lang="de-CH" dirty="0"/>
              <a:t> B</a:t>
            </a:r>
          </a:p>
          <a:p>
            <a:endParaRPr lang="de-CH" dirty="0"/>
          </a:p>
          <a:p>
            <a:r>
              <a:rPr lang="de-CH" dirty="0"/>
              <a:t>double &gt;</a:t>
            </a:r>
            <a:r>
              <a:rPr lang="de-CH" baseline="-25000" dirty="0"/>
              <a:t>1  </a:t>
            </a:r>
            <a:r>
              <a:rPr lang="de-CH" dirty="0"/>
              <a:t>float </a:t>
            </a:r>
            <a:br>
              <a:rPr lang="de-CH" dirty="0"/>
            </a:br>
            <a:r>
              <a:rPr lang="de-CH" dirty="0"/>
              <a:t>float &gt;</a:t>
            </a:r>
            <a:r>
              <a:rPr lang="de-CH" baseline="-25000" dirty="0"/>
              <a:t>1  </a:t>
            </a:r>
            <a:r>
              <a:rPr lang="de-CH" dirty="0"/>
              <a:t>long</a:t>
            </a:r>
            <a:br>
              <a:rPr lang="de-CH" dirty="0"/>
            </a:br>
            <a:r>
              <a:rPr lang="de-CH" dirty="0"/>
              <a:t>long &gt;</a:t>
            </a:r>
            <a:r>
              <a:rPr lang="de-CH" baseline="-25000" dirty="0"/>
              <a:t>1  </a:t>
            </a:r>
            <a:r>
              <a:rPr lang="de-CH" dirty="0"/>
              <a:t>int </a:t>
            </a:r>
          </a:p>
          <a:p>
            <a:endParaRPr lang="de-CH" dirty="0"/>
          </a:p>
          <a:p>
            <a:endParaRPr lang="LID4096" dirty="0"/>
          </a:p>
        </p:txBody>
      </p:sp>
      <p:sp>
        <p:nvSpPr>
          <p:cNvPr id="5" name="TextBox 4">
            <a:extLst>
              <a:ext uri="{FF2B5EF4-FFF2-40B4-BE49-F238E27FC236}">
                <a16:creationId xmlns:a16="http://schemas.microsoft.com/office/drawing/2014/main" id="{F49DB1C2-AE44-489E-B9ED-64BEF52C1EC9}"/>
              </a:ext>
            </a:extLst>
          </p:cNvPr>
          <p:cNvSpPr txBox="1"/>
          <p:nvPr/>
        </p:nvSpPr>
        <p:spPr>
          <a:xfrm>
            <a:off x="4154993" y="2399010"/>
            <a:ext cx="3652576" cy="923330"/>
          </a:xfrm>
          <a:prstGeom prst="rect">
            <a:avLst/>
          </a:prstGeom>
          <a:noFill/>
        </p:spPr>
        <p:txBody>
          <a:bodyPr wrap="square" rtlCol="0">
            <a:spAutoFit/>
          </a:bodyPr>
          <a:lstStyle/>
          <a:p>
            <a:r>
              <a:rPr lang="de-CH" sz="1800" b="1" dirty="0">
                <a:solidFill>
                  <a:srgbClr val="7F0055"/>
                </a:solidFill>
                <a:latin typeface="Fira Code Retina" panose="020B0809050000020004" pitchFamily="49" charset="0"/>
              </a:rPr>
              <a:t>long</a:t>
            </a:r>
            <a:r>
              <a:rPr lang="de-CH" sz="1800" b="1" dirty="0">
                <a:latin typeface="Fira Code Retina" panose="020B0809050000020004" pitchFamily="49" charset="0"/>
              </a:rPr>
              <a:t> </a:t>
            </a:r>
            <a:r>
              <a:rPr lang="de-CH" sz="1800" b="1" dirty="0">
                <a:solidFill>
                  <a:srgbClr val="6A3E3E"/>
                </a:solidFill>
                <a:latin typeface="Fira Code Retina" panose="020B0809050000020004" pitchFamily="49" charset="0"/>
              </a:rPr>
              <a:t>large</a:t>
            </a:r>
            <a:r>
              <a:rPr lang="de-CH" sz="1800" b="1" dirty="0">
                <a:latin typeface="Fira Code Retina" panose="020B0809050000020004" pitchFamily="49" charset="0"/>
              </a:rPr>
              <a:t> = 100L;</a:t>
            </a:r>
          </a:p>
          <a:p>
            <a:r>
              <a:rPr lang="de-CH" sz="1800" b="1" dirty="0">
                <a:solidFill>
                  <a:srgbClr val="7F0055"/>
                </a:solidFill>
                <a:latin typeface="Fira Code Retina" panose="020B0809050000020004" pitchFamily="49" charset="0"/>
              </a:rPr>
              <a:t>double</a:t>
            </a:r>
            <a:r>
              <a:rPr lang="de-CH" sz="1800" b="1" dirty="0">
                <a:latin typeface="Fira Code Retina" panose="020B0809050000020004" pitchFamily="49" charset="0"/>
              </a:rPr>
              <a:t> </a:t>
            </a:r>
            <a:r>
              <a:rPr lang="de-CH" sz="1800" b="1" dirty="0">
                <a:solidFill>
                  <a:srgbClr val="6A3E3E"/>
                </a:solidFill>
                <a:latin typeface="Fira Code Retina" panose="020B0809050000020004" pitchFamily="49" charset="0"/>
              </a:rPr>
              <a:t>d</a:t>
            </a:r>
            <a:r>
              <a:rPr lang="de-CH" sz="1800" b="1" dirty="0">
                <a:latin typeface="Fira Code Retina" panose="020B0809050000020004" pitchFamily="49" charset="0"/>
              </a:rPr>
              <a:t> = </a:t>
            </a:r>
            <a:r>
              <a:rPr lang="de-CH" sz="1800" b="1" dirty="0">
                <a:solidFill>
                  <a:srgbClr val="6A3E3E"/>
                </a:solidFill>
                <a:latin typeface="Fira Code Retina" panose="020B0809050000020004" pitchFamily="49" charset="0"/>
              </a:rPr>
              <a:t>large</a:t>
            </a:r>
            <a:r>
              <a:rPr lang="de-CH" sz="1800" b="1" dirty="0">
                <a:latin typeface="Fira Code Retina" panose="020B0809050000020004" pitchFamily="49" charset="0"/>
              </a:rPr>
              <a:t>;</a:t>
            </a:r>
          </a:p>
          <a:p>
            <a:endParaRPr lang="LID4096" sz="1800" dirty="0"/>
          </a:p>
        </p:txBody>
      </p:sp>
    </p:spTree>
    <p:extLst>
      <p:ext uri="{BB962C8B-B14F-4D97-AF65-F5344CB8AC3E}">
        <p14:creationId xmlns:p14="http://schemas.microsoft.com/office/powerpoint/2010/main" val="4157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4455-DC2D-42E3-A6A4-1B4BC624BCF0}"/>
              </a:ext>
            </a:extLst>
          </p:cNvPr>
          <p:cNvSpPr>
            <a:spLocks noGrp="1"/>
          </p:cNvSpPr>
          <p:nvPr>
            <p:ph type="title"/>
          </p:nvPr>
        </p:nvSpPr>
        <p:spPr/>
        <p:txBody>
          <a:bodyPr/>
          <a:lstStyle/>
          <a:p>
            <a:r>
              <a:rPr lang="de-CH" dirty="0"/>
              <a:t>Subtype-Relation bei Reference Types</a:t>
            </a:r>
            <a:endParaRPr lang="LID4096" dirty="0"/>
          </a:p>
        </p:txBody>
      </p:sp>
      <p:sp>
        <p:nvSpPr>
          <p:cNvPr id="3" name="Text Placeholder 2">
            <a:extLst>
              <a:ext uri="{FF2B5EF4-FFF2-40B4-BE49-F238E27FC236}">
                <a16:creationId xmlns:a16="http://schemas.microsoft.com/office/drawing/2014/main" id="{FD99981A-EA21-4230-8616-50B0B107CC58}"/>
              </a:ext>
            </a:extLst>
          </p:cNvPr>
          <p:cNvSpPr>
            <a:spLocks noGrp="1"/>
          </p:cNvSpPr>
          <p:nvPr>
            <p:ph type="body" idx="1"/>
          </p:nvPr>
        </p:nvSpPr>
        <p:spPr/>
        <p:txBody>
          <a:bodyPr/>
          <a:lstStyle/>
          <a:p>
            <a:r>
              <a:rPr lang="de-CH" dirty="0"/>
              <a:t>Eine Variable mit Typ A kann auf ein Objekt mit Typ B zeigen, g.d.w. B ein Subtype von A ist: A &gt;</a:t>
            </a:r>
            <a:r>
              <a:rPr lang="de-CH" baseline="-25000" dirty="0"/>
              <a:t>1</a:t>
            </a:r>
            <a:r>
              <a:rPr lang="de-CH" dirty="0"/>
              <a:t> B</a:t>
            </a:r>
          </a:p>
          <a:p>
            <a:endParaRPr lang="de-CH" dirty="0"/>
          </a:p>
          <a:p>
            <a:r>
              <a:rPr lang="de-CH" dirty="0"/>
              <a:t>Es gilt für alle Typen T: Object &gt;</a:t>
            </a:r>
            <a:r>
              <a:rPr lang="de-CH" baseline="-25000" dirty="0"/>
              <a:t>1</a:t>
            </a:r>
            <a:r>
              <a:rPr lang="de-CH" dirty="0"/>
              <a:t> T</a:t>
            </a:r>
          </a:p>
          <a:p>
            <a:endParaRPr lang="de-CH" dirty="0"/>
          </a:p>
          <a:p>
            <a:r>
              <a:rPr lang="de-CH" dirty="0"/>
              <a:t>Falls B von A erbt, gilt A &gt;</a:t>
            </a:r>
            <a:r>
              <a:rPr lang="de-CH" baseline="-25000" dirty="0"/>
              <a:t>1</a:t>
            </a:r>
            <a:r>
              <a:rPr lang="de-CH" dirty="0"/>
              <a:t> B.</a:t>
            </a:r>
          </a:p>
        </p:txBody>
      </p:sp>
      <p:sp>
        <p:nvSpPr>
          <p:cNvPr id="4" name="TextBox 3">
            <a:extLst>
              <a:ext uri="{FF2B5EF4-FFF2-40B4-BE49-F238E27FC236}">
                <a16:creationId xmlns:a16="http://schemas.microsoft.com/office/drawing/2014/main" id="{FD1F564C-54D0-409B-BBEA-52DFC22CFA69}"/>
              </a:ext>
            </a:extLst>
          </p:cNvPr>
          <p:cNvSpPr txBox="1"/>
          <p:nvPr/>
        </p:nvSpPr>
        <p:spPr>
          <a:xfrm>
            <a:off x="4762919" y="2200571"/>
            <a:ext cx="4516734" cy="2308324"/>
          </a:xfrm>
          <a:prstGeom prst="rect">
            <a:avLst/>
          </a:prstGeom>
          <a:noFill/>
        </p:spPr>
        <p:txBody>
          <a:bodyPr wrap="square" rtlCol="0">
            <a:spAutoFit/>
          </a:bodyPr>
          <a:lstStyle/>
          <a:p>
            <a:r>
              <a:rPr lang="en-US" sz="1800" dirty="0">
                <a:latin typeface="Fira Code Retina" panose="020B0809050000020004" pitchFamily="49" charset="0"/>
              </a:rPr>
              <a:t>Object </a:t>
            </a:r>
            <a:r>
              <a:rPr lang="en-US" sz="1800" dirty="0">
                <a:solidFill>
                  <a:srgbClr val="6A3E3E"/>
                </a:solidFill>
                <a:latin typeface="Fira Code Retina" panose="020B0809050000020004" pitchFamily="49" charset="0"/>
              </a:rPr>
              <a:t>obj</a:t>
            </a:r>
            <a:r>
              <a:rPr lang="en-US" sz="1800" dirty="0">
                <a:latin typeface="Fira Code Retina" panose="020B0809050000020004" pitchFamily="49" charset="0"/>
              </a:rPr>
              <a:t> = </a:t>
            </a:r>
            <a:r>
              <a:rPr lang="en-US" sz="1800" b="1" dirty="0">
                <a:solidFill>
                  <a:srgbClr val="7F0055"/>
                </a:solidFill>
                <a:latin typeface="Fira Code Retina" panose="020B0809050000020004" pitchFamily="49" charset="0"/>
              </a:rPr>
              <a:t>new</a:t>
            </a:r>
            <a:r>
              <a:rPr lang="en-US" sz="1800" b="1" dirty="0">
                <a:latin typeface="Fira Code Retina" panose="020B0809050000020004" pitchFamily="49" charset="0"/>
              </a:rPr>
              <a:t> Scanner()</a:t>
            </a:r>
            <a:r>
              <a:rPr lang="en-US" sz="1800" b="1" i="1" dirty="0">
                <a:latin typeface="Fira Code Retina" panose="020B0809050000020004" pitchFamily="49" charset="0"/>
              </a:rPr>
              <a:t>;</a:t>
            </a:r>
            <a:endParaRPr lang="de-CH" sz="1800" b="1" dirty="0">
              <a:solidFill>
                <a:srgbClr val="7F0055"/>
              </a:solidFill>
              <a:latin typeface="Fira Code Retina" panose="020B0809050000020004" pitchFamily="49" charset="0"/>
            </a:endParaRPr>
          </a:p>
          <a:p>
            <a:endParaRPr lang="de-CH" sz="1800" b="1" dirty="0">
              <a:solidFill>
                <a:srgbClr val="7F0055"/>
              </a:solidFill>
              <a:latin typeface="Fira Code Retina" panose="020B0809050000020004" pitchFamily="49" charset="0"/>
            </a:endParaRPr>
          </a:p>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A {}</a:t>
            </a:r>
          </a:p>
          <a:p>
            <a:r>
              <a:rPr lang="de-CH" sz="1800" b="1" dirty="0">
                <a:solidFill>
                  <a:srgbClr val="7F0055"/>
                </a:solidFill>
                <a:latin typeface="Fira Code Retina" panose="020B0809050000020004" pitchFamily="49" charset="0"/>
              </a:rPr>
              <a:t>class</a:t>
            </a:r>
            <a:r>
              <a:rPr lang="de-CH" sz="1800" b="1" dirty="0">
                <a:latin typeface="Fira Code Retina" panose="020B0809050000020004" pitchFamily="49" charset="0"/>
              </a:rPr>
              <a:t> B </a:t>
            </a:r>
            <a:r>
              <a:rPr lang="de-CH" sz="1800" b="1" dirty="0">
                <a:solidFill>
                  <a:srgbClr val="7F0055"/>
                </a:solidFill>
                <a:latin typeface="Fira Code Retina" panose="020B0809050000020004" pitchFamily="49" charset="0"/>
              </a:rPr>
              <a:t>extends</a:t>
            </a:r>
            <a:r>
              <a:rPr lang="de-CH" sz="1800" b="1" dirty="0">
                <a:latin typeface="Fira Code Retina" panose="020B0809050000020004" pitchFamily="49" charset="0"/>
              </a:rPr>
              <a:t> A {}</a:t>
            </a:r>
          </a:p>
          <a:p>
            <a:endParaRPr lang="de-CH" sz="1800" b="1" dirty="0">
              <a:latin typeface="Fira Code Retina" panose="020B0809050000020004" pitchFamily="49" charset="0"/>
            </a:endParaRPr>
          </a:p>
          <a:p>
            <a:r>
              <a:rPr lang="de-CH" sz="1800" b="1" dirty="0">
                <a:latin typeface="Fira Code Retina" panose="020B0809050000020004" pitchFamily="49" charset="0"/>
              </a:rPr>
              <a:t>...</a:t>
            </a:r>
          </a:p>
          <a:p>
            <a:endParaRPr lang="de-CH" sz="1800" b="1" dirty="0">
              <a:latin typeface="Fira Code Retina" panose="020B0809050000020004" pitchFamily="49" charset="0"/>
            </a:endParaRPr>
          </a:p>
          <a:p>
            <a:r>
              <a:rPr lang="de-CH" sz="1800" dirty="0">
                <a:latin typeface="Fira Code Retina" panose="020B0809050000020004" pitchFamily="49" charset="0"/>
              </a:rPr>
              <a:t>A </a:t>
            </a:r>
            <a:r>
              <a:rPr lang="de-CH" sz="1800" dirty="0">
                <a:solidFill>
                  <a:srgbClr val="6A3E3E"/>
                </a:solidFill>
                <a:latin typeface="Fira Code Retina" panose="020B0809050000020004" pitchFamily="49" charset="0"/>
              </a:rPr>
              <a:t>obj</a:t>
            </a:r>
            <a:r>
              <a:rPr lang="de-CH" sz="1800" dirty="0">
                <a:latin typeface="Fira Code Retina" panose="020B0809050000020004" pitchFamily="49" charset="0"/>
              </a:rPr>
              <a:t> = </a:t>
            </a:r>
            <a:r>
              <a:rPr lang="de-CH" sz="1800" b="1" dirty="0">
                <a:solidFill>
                  <a:srgbClr val="7F0055"/>
                </a:solidFill>
                <a:latin typeface="Fira Code Retina" panose="020B0809050000020004" pitchFamily="49" charset="0"/>
              </a:rPr>
              <a:t>new</a:t>
            </a:r>
            <a:r>
              <a:rPr lang="de-CH" sz="1800" b="1" dirty="0">
                <a:latin typeface="Fira Code Retina" panose="020B0809050000020004" pitchFamily="49" charset="0"/>
              </a:rPr>
              <a:t> B();</a:t>
            </a:r>
          </a:p>
        </p:txBody>
      </p:sp>
    </p:spTree>
    <p:extLst>
      <p:ext uri="{BB962C8B-B14F-4D97-AF65-F5344CB8AC3E}">
        <p14:creationId xmlns:p14="http://schemas.microsoft.com/office/powerpoint/2010/main" val="3828470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2099</Words>
  <Application>Microsoft Office PowerPoint</Application>
  <PresentationFormat>On-screen Show (16:9)</PresentationFormat>
  <Paragraphs>294</Paragraphs>
  <Slides>39</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Consolas</vt:lpstr>
      <vt:lpstr>Courier New</vt:lpstr>
      <vt:lpstr>Fira Code Retina</vt:lpstr>
      <vt:lpstr>Noto Sans Symbols</vt:lpstr>
      <vt:lpstr>Times New Roman</vt:lpstr>
      <vt:lpstr>Simple Light</vt:lpstr>
      <vt:lpstr> Übungsstunde 8</vt:lpstr>
      <vt:lpstr>Fragen </vt:lpstr>
      <vt:lpstr>Bisherige Themen </vt:lpstr>
      <vt:lpstr>Vererbung – Overriding</vt:lpstr>
      <vt:lpstr>Polymorphismus</vt:lpstr>
      <vt:lpstr>Polymorphismus</vt:lpstr>
      <vt:lpstr>Polymorphismus – Subtype-Relation &gt;1</vt:lpstr>
      <vt:lpstr>Subtype-Relation bei Primitive Types</vt:lpstr>
      <vt:lpstr>Subtype-Relation bei Reference Types</vt:lpstr>
      <vt:lpstr>Subtype-Relation bei Arrays</vt:lpstr>
      <vt:lpstr>Subtype-Relation bei LinkedLists</vt:lpstr>
      <vt:lpstr>Casting</vt:lpstr>
      <vt:lpstr>Polymorphismus</vt:lpstr>
      <vt:lpstr>Polymorphismus</vt:lpstr>
      <vt:lpstr>Nachbesprechung Übung 7</vt:lpstr>
      <vt:lpstr>Aufgabe 1: Doubly-linked List</vt:lpstr>
      <vt:lpstr>Aufgabe 2: Subtraktion von Listen (Bonus!)</vt:lpstr>
      <vt:lpstr>Aufgabe 3: EBNF Wiederholung</vt:lpstr>
      <vt:lpstr>PowerPoint Presentation</vt:lpstr>
      <vt:lpstr>Aufgabe 4: Rekursion</vt:lpstr>
      <vt:lpstr>Aufgabe 4: Rekursion</vt:lpstr>
      <vt:lpstr>Aufgabe 4: Rekursion</vt:lpstr>
      <vt:lpstr>Aufgabe 4: Rekursion</vt:lpstr>
      <vt:lpstr>Aufgabe 4: Rekursion</vt:lpstr>
      <vt:lpstr>Vorbesprechung Übung 8</vt:lpstr>
      <vt:lpstr>PowerPoint Presentation</vt:lpstr>
      <vt:lpstr>Aufgabe 2: Teilfolgen</vt:lpstr>
      <vt:lpstr>Beispiele</vt:lpstr>
      <vt:lpstr>Rekursion: Teilprobleme identifizieren</vt:lpstr>
      <vt:lpstr>Rekursionsende</vt:lpstr>
      <vt:lpstr>Teilfolgen: Pseudocode</vt:lpstr>
      <vt:lpstr>PowerPoint Presentation</vt:lpstr>
      <vt:lpstr>PowerPoint Presentation</vt:lpstr>
      <vt:lpstr>Aufgabe 4: Dominator </vt:lpstr>
      <vt:lpstr>Aufgabe 4: Dominator</vt:lpstr>
      <vt:lpstr>Aufgabe 4: Dominator</vt:lpstr>
      <vt:lpstr>Aufgabe 4: Dominator</vt:lpstr>
      <vt:lpstr>Aufgabe 5: Self-avoiding Random Walks</vt:lpstr>
      <vt:lpstr>Aufgabe 5: Self-avoiding Random Walks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Übungsstunde 8</dc:title>
  <cp:lastModifiedBy>Tobia</cp:lastModifiedBy>
  <cp:revision>15</cp:revision>
  <dcterms:modified xsi:type="dcterms:W3CDTF">2020-11-12T21:49:17Z</dcterms:modified>
</cp:coreProperties>
</file>