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89" r:id="rId3"/>
    <p:sldId id="290" r:id="rId4"/>
    <p:sldId id="291" r:id="rId5"/>
    <p:sldId id="292" r:id="rId6"/>
    <p:sldId id="258" r:id="rId7"/>
    <p:sldId id="259" r:id="rId8"/>
    <p:sldId id="260" r:id="rId9"/>
    <p:sldId id="293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999138-D860-4302-868F-F19B555109BD}">
  <a:tblStyle styleId="{A7999138-D860-4302-868F-F19B555109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224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1fa0ef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1fa0ef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1fa0efa5_0_2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1fa0efa5_0_2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6981a16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6981a16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Invariante gilt zu Beginn (wird von Precond impliziert)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Nach jeder Ausführung des Rumpfes gilt die Invariante wieder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Invariante I und Abbruchsbedingung !B implizieren Postcondition (I &amp;&amp; !B -&gt; Post)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2954-0948-4733-AD99-4C5CDEEF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5CFC8-D688-422A-8544-AFEF1665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B5E7-C52C-4CB1-9C9A-CC6C9CA2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994B-FA37-47A5-9C5F-1812B09B2C78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42A2C-D72B-4C11-BAA8-43E384B3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6CEE8-9CFB-4178-B43C-89456A35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3678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2119-4B98-438B-AA9C-4E0FE72B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0D65A-4700-4CC5-ABC9-081062261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8782-96D5-4897-AE88-7434BF34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994B-FA37-47A5-9C5F-1812B09B2C78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7CE2-5998-48F0-A30B-6E5A3B2A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A69C-C56F-45FF-A7EE-7D485ED1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1855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56B65-2546-4BAA-A507-E068951B6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26CB5-7035-4E15-837A-5CF99DDE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8C82-67A0-4DD1-AF48-D5CA2A58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994B-FA37-47A5-9C5F-1812B09B2C78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9F78-BB2B-4E91-BA06-12A1791F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DD29-624B-4930-B57A-42EE15DF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54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971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EF7-36A1-4A80-A425-0283A7DF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5828-239B-4819-A979-AD5310FB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1269-1C8E-4633-AAD5-37D2855D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132D-7ADB-476F-89FB-B79192AE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6BD25-46D9-4AB1-BE41-18C169A3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6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989F-1297-4164-88A2-266E86E5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A5DC0-D947-4A72-B267-2E2DC851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61A8-1EA4-4E49-BBC2-AE291068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994B-FA37-47A5-9C5F-1812B09B2C78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660C-4296-4661-BA64-4392FBB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B229-CF99-446B-BABB-4186E56F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721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03EC-B155-4592-B14C-5E155F4B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50F8-FF4A-4B8C-999B-A0A5477B1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C83BE-E757-4D3B-9600-2B40AE4D1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EFACF-4346-42CA-B45D-2A9C3165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994B-FA37-47A5-9C5F-1812B09B2C78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7BA7C-CE58-4F36-8608-4224687E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2E863-91E0-4696-A001-19CB53A2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713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1B53-2A2E-454E-B4A7-509C826A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2D01D-62DA-4F77-871B-1ECE5C980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60475-13A4-4F68-BEBB-7A7F81AF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9E14E-75F1-4718-B723-1785C87E6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106E5-FBF1-4B0B-A087-76A5A0F2C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2B9D3-7B4A-4F34-A0E1-01D74950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994B-FA37-47A5-9C5F-1812B09B2C78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A5DB1-03A4-4E76-AA08-DF6D2A84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B272D-17B8-4924-B22C-A322AD4B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4599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FF41-7E49-423A-A33F-45E9941A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156B2-EF97-44DF-BEAC-862CF93C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994B-FA37-47A5-9C5F-1812B09B2C78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0ABFE-8903-4D3F-BF31-BC4BF21F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7164F-2C85-4E52-8C2D-6221FCC5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4201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048DB-6413-4C59-A040-04768527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994B-FA37-47A5-9C5F-1812B09B2C78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CABE-4178-45AF-AF3B-1427D328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5A4EF-151C-4B3B-8388-DF288D71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8AE5-08D8-47F1-B65E-A047484B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E149-7038-4E22-B735-9653ADE1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6D931-39E4-4793-9160-0AB7951D3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2896-4024-4BE0-9E6D-5229131B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994B-FA37-47A5-9C5F-1812B09B2C78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59236-6447-4FC5-A934-1E53A90A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17911-7D80-4903-88D1-8924A4B2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770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2E9D-7B8A-41D8-9E81-9E5B7B60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8D013-B0A0-455B-9EC8-4D0247C80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F85A4-B4FE-4A72-AB8D-19996675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5177B-A542-412E-BD0E-7D3D52A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994B-FA37-47A5-9C5F-1812B09B2C78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B006C-450A-42AF-BB18-9C787292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48956-6B2C-4727-A2B0-F1357D91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26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9194C-5D76-43AB-A20B-0CDDAFF9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04C9-C462-43FC-9615-CB6B9C31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4B2-6918-4270-B1FA-1B465A68F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994B-FA37-47A5-9C5F-1812B09B2C78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CC1C-3AC1-4E9F-9445-5F68204C4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58CAA-5E45-4910-8C32-954CEFA7A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54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Übungsstunde</a:t>
            </a:r>
            <a:r>
              <a:rPr lang="en-GB" dirty="0"/>
              <a:t> 13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Einführung in die Programmierung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AB9-9D1E-498A-86B9-F85493EE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Rückblick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C493-008F-4290-B0E2-ACC6FFA6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EBNF</a:t>
            </a:r>
          </a:p>
          <a:p>
            <a:r>
              <a:rPr lang="en-US"/>
              <a:t>Variablen / Verzweigungen / Loops</a:t>
            </a:r>
          </a:p>
          <a:p>
            <a:r>
              <a:rPr lang="en-US"/>
              <a:t>Arrays</a:t>
            </a:r>
          </a:p>
          <a:p>
            <a:r>
              <a:rPr lang="en-US"/>
              <a:t>Methoden</a:t>
            </a:r>
          </a:p>
          <a:p>
            <a:r>
              <a:rPr lang="en-US"/>
              <a:t>IO</a:t>
            </a:r>
          </a:p>
          <a:p>
            <a:r>
              <a:rPr lang="en-US"/>
              <a:t>Primitive Types und Reference Types</a:t>
            </a:r>
          </a:p>
          <a:p>
            <a:r>
              <a:rPr lang="en-US"/>
              <a:t>Sichtbarkeit (public, protected, private, static)</a:t>
            </a:r>
          </a:p>
          <a:p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0A444-255C-4DCD-80C3-C011B8937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Klassen</a:t>
            </a:r>
          </a:p>
          <a:p>
            <a:r>
              <a:rPr lang="en-US"/>
              <a:t>Interfaces</a:t>
            </a:r>
          </a:p>
          <a:p>
            <a:r>
              <a:rPr lang="en-US"/>
              <a:t>Vererbung und Polymorphismus</a:t>
            </a:r>
          </a:p>
          <a:p>
            <a:r>
              <a:rPr lang="en-US"/>
              <a:t>Exceptions</a:t>
            </a:r>
          </a:p>
          <a:p>
            <a:r>
              <a:rPr lang="en-US"/>
              <a:t>Generics</a:t>
            </a:r>
          </a:p>
          <a:p>
            <a:r>
              <a:rPr lang="en-US"/>
              <a:t>Listen, Maps, Iteratoren</a:t>
            </a:r>
          </a:p>
          <a:p>
            <a:r>
              <a:rPr lang="en-US"/>
              <a:t>Hoare Triplets, Pre- und Postcondition, Invarianten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453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08D1-511E-471F-94EC-928A18BF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77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A6CB7-8190-452B-9878-5A7D469A1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0" t="11949" r="35104" b="17620"/>
          <a:stretch/>
        </p:blipFill>
        <p:spPr>
          <a:xfrm>
            <a:off x="356558" y="1087723"/>
            <a:ext cx="2075591" cy="2968053"/>
          </a:xfrm>
          <a:prstGeom prst="rect">
            <a:avLst/>
          </a:prstGeom>
        </p:spPr>
      </p:pic>
      <p:pic>
        <p:nvPicPr>
          <p:cNvPr id="1026" name="Picture 2" descr="Java – kurz &amp; gut">
            <a:extLst>
              <a:ext uri="{FF2B5EF4-FFF2-40B4-BE49-F238E27FC236}">
                <a16:creationId xmlns:a16="http://schemas.microsoft.com/office/drawing/2014/main" id="{E1D4B77F-F1E1-4E9E-A36B-760E09832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47" y="1087723"/>
            <a:ext cx="1797519" cy="296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ean Code - Deutsche Ausgabe">
            <a:extLst>
              <a:ext uri="{FF2B5EF4-FFF2-40B4-BE49-F238E27FC236}">
                <a16:creationId xmlns:a16="http://schemas.microsoft.com/office/drawing/2014/main" id="{7FA3FAC2-A3AC-4CA2-B623-F87E83A8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18" y="1087723"/>
            <a:ext cx="2102897" cy="296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ign Patterns">
            <a:extLst>
              <a:ext uri="{FF2B5EF4-FFF2-40B4-BE49-F238E27FC236}">
                <a16:creationId xmlns:a16="http://schemas.microsoft.com/office/drawing/2014/main" id="{EACBE93D-F3F6-415E-A51C-1A038E167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20" y="1087723"/>
            <a:ext cx="2379022" cy="296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ad First Design Patterns in C++ download | SourceForge.net">
            <a:extLst>
              <a:ext uri="{FF2B5EF4-FFF2-40B4-BE49-F238E27FC236}">
                <a16:creationId xmlns:a16="http://schemas.microsoft.com/office/drawing/2014/main" id="{05EA002A-067C-4C1C-A2F5-E089DAAB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15" y="1087723"/>
            <a:ext cx="2593490" cy="296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5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430BCB-6780-4032-8F63-A723B576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Projekte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176E9-B8CE-46BB-8D1E-26F730DB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Grössere</a:t>
            </a:r>
            <a:r>
              <a:rPr lang="en-US" dirty="0"/>
              <a:t> </a:t>
            </a:r>
            <a:r>
              <a:rPr lang="en-US" dirty="0" err="1"/>
              <a:t>Projekte</a:t>
            </a:r>
            <a:r>
              <a:rPr lang="en-US" dirty="0"/>
              <a:t> – </a:t>
            </a:r>
            <a:r>
              <a:rPr lang="en-US" dirty="0" err="1"/>
              <a:t>Modularität</a:t>
            </a:r>
            <a:r>
              <a:rPr lang="en-US" dirty="0"/>
              <a:t> und </a:t>
            </a:r>
            <a:r>
              <a:rPr lang="en-US" dirty="0" err="1"/>
              <a:t>Skalierbarkeit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wichtig</a:t>
            </a:r>
            <a:endParaRPr lang="en-US" dirty="0"/>
          </a:p>
          <a:p>
            <a:r>
              <a:rPr lang="en-US" dirty="0" err="1"/>
              <a:t>Projekte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– Readability und </a:t>
            </a:r>
            <a:r>
              <a:rPr lang="en-US" dirty="0" err="1"/>
              <a:t>Dokumentation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wichtig</a:t>
            </a:r>
            <a:endParaRPr lang="en-US" dirty="0"/>
          </a:p>
          <a:p>
            <a:pPr marL="9525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228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Nachbesprechung</a:t>
            </a:r>
            <a:r>
              <a:rPr lang="en-GB" dirty="0"/>
              <a:t> </a:t>
            </a:r>
            <a:r>
              <a:rPr lang="en-GB" dirty="0" err="1"/>
              <a:t>Übung</a:t>
            </a:r>
            <a:r>
              <a:rPr lang="en-GB" dirty="0"/>
              <a:t> 12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Zusatzübungen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Hoare Triple</a:t>
            </a:r>
            <a:endParaRPr/>
          </a:p>
        </p:txBody>
      </p:sp>
      <p:sp>
        <p:nvSpPr>
          <p:cNvPr id="157" name="Google Shape;157;p30"/>
          <p:cNvSpPr txBox="1"/>
          <p:nvPr/>
        </p:nvSpPr>
        <p:spPr>
          <a:xfrm>
            <a:off x="428925" y="2006725"/>
            <a:ext cx="2088000" cy="273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 = a;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z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pre: ??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inv: ??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(x &gt; 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z = z + b;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x--;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post: ??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Finden Sie Precondition, Postcondition und Invariante für diesen Loop, der das Produkt</a:t>
            </a:r>
            <a:r>
              <a:rPr lang="en-GB" b="1"/>
              <a:t> 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a * b</a:t>
            </a:r>
            <a:r>
              <a:rPr lang="en-GB" b="1"/>
              <a:t> berechnen soll.</a:t>
            </a:r>
            <a:endParaRPr sz="1400" b="1"/>
          </a:p>
        </p:txBody>
      </p:sp>
      <p:sp>
        <p:nvSpPr>
          <p:cNvPr id="159" name="Google Shape;159;p30"/>
          <p:cNvSpPr txBox="1"/>
          <p:nvPr/>
        </p:nvSpPr>
        <p:spPr>
          <a:xfrm>
            <a:off x="2785950" y="2006725"/>
            <a:ext cx="5054700" cy="273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a;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pre: x == a &amp;&amp; z == 0 &amp;&amp; </a:t>
            </a:r>
            <a:r>
              <a:rPr lang="en-GB" b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 ≥ 0</a:t>
            </a: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inv: z == a * b - x * b &amp;&amp; </a:t>
            </a:r>
            <a:r>
              <a:rPr lang="en-GB" b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x ≥ 0</a:t>
            </a: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(x &gt; 0) {  </a:t>
            </a:r>
            <a:r>
              <a:rPr lang="en-GB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B: x &gt; 0</a:t>
            </a:r>
            <a:r>
              <a:rPr lang="en-GB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z = z + b;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x--;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z == a * b - x * b &amp;&amp; </a:t>
            </a:r>
            <a:r>
              <a:rPr lang="en-GB" b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x ≥ 0</a:t>
            </a: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!(</a:t>
            </a:r>
            <a:r>
              <a:rPr lang="en-GB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x &gt; 0</a:t>
            </a: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)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{ post: z == a * b }</a:t>
            </a: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30"/>
          <p:cNvPicPr preferRelativeResize="0"/>
          <p:nvPr/>
        </p:nvPicPr>
        <p:blipFill rotWithShape="1">
          <a:blip r:embed="rId3">
            <a:alphaModFix/>
          </a:blip>
          <a:srcRect l="8219" t="15698" r="17192" b="62533"/>
          <a:stretch/>
        </p:blipFill>
        <p:spPr>
          <a:xfrm>
            <a:off x="3171050" y="71650"/>
            <a:ext cx="5661250" cy="10119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1" name="Google Shape;161;p30"/>
          <p:cNvSpPr/>
          <p:nvPr/>
        </p:nvSpPr>
        <p:spPr>
          <a:xfrm>
            <a:off x="5749700" y="4390350"/>
            <a:ext cx="2204400" cy="642900"/>
          </a:xfrm>
          <a:prstGeom prst="wedgeRectCallout">
            <a:avLst>
              <a:gd name="adj1" fmla="val -45238"/>
              <a:gd name="adj2" fmla="val -7352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Nötig, damit gilt: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inv &amp;&amp; !B ⇒ post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43A665-D5FE-4613-AF23-FFE87D82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Prüfung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3830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279</Words>
  <Application>Microsoft Office PowerPoint</Application>
  <PresentationFormat>On-screen Show (16:9)</PresentationFormat>
  <Paragraphs>56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Office Theme</vt:lpstr>
      <vt:lpstr> Übungsstunde 13</vt:lpstr>
      <vt:lpstr>Rückblick</vt:lpstr>
      <vt:lpstr>Bücher</vt:lpstr>
      <vt:lpstr>PowerPoint Presentation</vt:lpstr>
      <vt:lpstr>Eigene Projekte</vt:lpstr>
      <vt:lpstr>Nachbesprechung Übung 12</vt:lpstr>
      <vt:lpstr>Zusatzübungen</vt:lpstr>
      <vt:lpstr>Hoare Triple</vt:lpstr>
      <vt:lpstr>Prüfung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Übungsstunde 12</dc:title>
  <dc:creator>Tobia Ochsner</dc:creator>
  <cp:lastModifiedBy>Tobia</cp:lastModifiedBy>
  <cp:revision>16</cp:revision>
  <dcterms:modified xsi:type="dcterms:W3CDTF">2020-12-18T17:34:55Z</dcterms:modified>
</cp:coreProperties>
</file>