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313" r:id="rId4"/>
    <p:sldId id="302" r:id="rId5"/>
    <p:sldId id="303" r:id="rId6"/>
    <p:sldId id="304" r:id="rId7"/>
    <p:sldId id="305" r:id="rId8"/>
    <p:sldId id="307" r:id="rId9"/>
    <p:sldId id="308" r:id="rId10"/>
    <p:sldId id="309" r:id="rId11"/>
    <p:sldId id="310" r:id="rId12"/>
    <p:sldId id="311" r:id="rId13"/>
    <p:sldId id="312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5" r:id="rId31"/>
    <p:sldId id="276" r:id="rId32"/>
    <p:sldId id="277" r:id="rId33"/>
    <p:sldId id="278" r:id="rId34"/>
    <p:sldId id="279" r:id="rId35"/>
    <p:sldId id="280" r:id="rId36"/>
    <p:sldId id="293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eeacce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5eeacce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eeacce1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eeacce1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5eeacce1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5eeacce1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3d65fe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43d65fe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Unterteilung in Klassen (Gibt es andere Ideen zur Modularisierung?)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3d65fe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3d65fe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draw by replaying recorded directions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1fa0efa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1fa0efa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Assistent-TODO: Aufgaben lesen</a:t>
            </a:r>
            <a:endParaRPr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ee9230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5ee9230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16506e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16506e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4e6928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4e6928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 muss beachten, dass man die gleichen IntNode Instanzen wie in der ursprünglichen Liste verwenden soll.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bbc894c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bbc894c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3950816_3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3950816_3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 Probleme besprechen, die bei der Korrektur aufgefallen sind.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bbc894c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bbc894c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b358d80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b358d80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b358d80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b358d80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Wichtig: </a:t>
            </a:r>
            <a:r>
              <a:rPr lang="en-GB"/>
              <a:t>Spieler und Computer kennen beide alle möglichen Wörter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b358d80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b358d80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DEMO: </a:t>
            </a:r>
            <a:r>
              <a:rPr lang="en-GB" b="1" dirty="0" err="1"/>
              <a:t>KonsolenSpieler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Mensch </a:t>
            </a:r>
            <a:r>
              <a:rPr lang="en-GB" dirty="0" err="1"/>
              <a:t>gegen</a:t>
            </a:r>
            <a:r>
              <a:rPr lang="en-GB" dirty="0"/>
              <a:t> Computer </a:t>
            </a:r>
            <a:r>
              <a:rPr lang="en-GB" dirty="0" err="1"/>
              <a:t>spielen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DEMO: </a:t>
            </a:r>
            <a:r>
              <a:rPr lang="en-GB" b="1" dirty="0" err="1">
                <a:solidFill>
                  <a:schemeClr val="dk1"/>
                </a:solidFill>
              </a:rPr>
              <a:t>RateSpielApp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dirty="0" err="1">
                <a:solidFill>
                  <a:schemeClr val="dk1"/>
                </a:solidFill>
              </a:rPr>
              <a:t>Lässt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mehrere</a:t>
            </a:r>
            <a:r>
              <a:rPr lang="en-GB" dirty="0">
                <a:solidFill>
                  <a:schemeClr val="dk1"/>
                </a:solidFill>
              </a:rPr>
              <a:t> “</a:t>
            </a:r>
            <a:r>
              <a:rPr lang="en-GB" dirty="0" err="1">
                <a:solidFill>
                  <a:schemeClr val="dk1"/>
                </a:solidFill>
              </a:rPr>
              <a:t>Spieler</a:t>
            </a:r>
            <a:r>
              <a:rPr lang="en-GB" dirty="0">
                <a:solidFill>
                  <a:schemeClr val="dk1"/>
                </a:solidFill>
              </a:rPr>
              <a:t>” </a:t>
            </a:r>
            <a:r>
              <a:rPr lang="en-GB" dirty="0" err="1">
                <a:solidFill>
                  <a:schemeClr val="dk1"/>
                </a:solidFill>
              </a:rPr>
              <a:t>gegen</a:t>
            </a:r>
            <a:r>
              <a:rPr lang="en-GB" dirty="0">
                <a:solidFill>
                  <a:schemeClr val="dk1"/>
                </a:solidFill>
              </a:rPr>
              <a:t> den Computer </a:t>
            </a:r>
            <a:r>
              <a:rPr lang="en-GB" dirty="0" err="1">
                <a:solidFill>
                  <a:schemeClr val="dk1"/>
                </a:solidFill>
              </a:rPr>
              <a:t>antreten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DEMO: </a:t>
            </a:r>
            <a:r>
              <a:rPr lang="en-GB" b="1" dirty="0" err="1"/>
              <a:t>ZufallsSpieler</a:t>
            </a:r>
            <a:r>
              <a:rPr lang="en-GB" b="1" dirty="0"/>
              <a:t> </a:t>
            </a:r>
            <a:r>
              <a:rPr lang="en-GB" dirty="0"/>
              <a:t>(extends </a:t>
            </a:r>
            <a:r>
              <a:rPr lang="en-GB" dirty="0" err="1"/>
              <a:t>Spieler</a:t>
            </a:r>
            <a:r>
              <a:rPr lang="en-GB" dirty="0"/>
              <a:t>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>
                <a:solidFill>
                  <a:schemeClr val="dk1"/>
                </a:solidFill>
              </a:rPr>
              <a:t>spielt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b="1" dirty="0" err="1">
                <a:solidFill>
                  <a:schemeClr val="dk1"/>
                </a:solidFill>
              </a:rPr>
              <a:t>selbstständig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ohne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Benutzereingaben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sinnvoll</a:t>
            </a:r>
            <a:r>
              <a:rPr lang="en-GB" dirty="0"/>
              <a:t>: in der </a:t>
            </a:r>
            <a:r>
              <a:rPr lang="en-GB" dirty="0" err="1"/>
              <a:t>Übungsstunde</a:t>
            </a:r>
            <a:r>
              <a:rPr lang="en-GB" dirty="0"/>
              <a:t> </a:t>
            </a:r>
            <a:r>
              <a:rPr lang="en-GB" dirty="0" err="1"/>
              <a:t>implementieren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3d65fee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3d65fee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81fa0efa5_0_2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81fa0efa5_0_2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1fa0e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1fa0e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56b07f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56b07f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aefda7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aefda7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14700b3f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14700b3f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ee92305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ee92305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eeacce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eeacce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5eeacce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5eeacce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Übungsstunde 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 in die Programmierung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26906D-C7DA-47B5-9BF7-084D65DD1EBC}"/>
              </a:ext>
            </a:extLst>
          </p:cNvPr>
          <p:cNvGrpSpPr/>
          <p:nvPr/>
        </p:nvGrpSpPr>
        <p:grpSpPr>
          <a:xfrm>
            <a:off x="1321357" y="3300882"/>
            <a:ext cx="4099728" cy="547636"/>
            <a:chOff x="1301261" y="3235568"/>
            <a:chExt cx="4099728" cy="54763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F1B2FD6-B613-41E9-A58A-6B35FF934F3F}"/>
                </a:ext>
              </a:extLst>
            </p:cNvPr>
            <p:cNvCxnSpPr/>
            <p:nvPr/>
          </p:nvCxnSpPr>
          <p:spPr>
            <a:xfrm flipV="1">
              <a:off x="1301262" y="3235569"/>
              <a:ext cx="4099727" cy="5476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8AEFC4-3518-454F-8995-577AF70B1365}"/>
                </a:ext>
              </a:extLst>
            </p:cNvPr>
            <p:cNvCxnSpPr>
              <a:cxnSpLocks/>
            </p:cNvCxnSpPr>
            <p:nvPr/>
          </p:nvCxnSpPr>
          <p:spPr>
            <a:xfrm>
              <a:off x="1301261" y="3235568"/>
              <a:ext cx="4099727" cy="5476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354455-DC2D-42E3-A6A4-1B4BC624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Subtype-Relation bei LinkedLists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9981A-EA21-4230-8616-50B0B107C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Auch wenn A von B erbt, erbt LinkedList&lt;A&gt; </a:t>
            </a:r>
            <a:r>
              <a:rPr lang="de-CH" i="1" dirty="0"/>
              <a:t>nicht</a:t>
            </a:r>
            <a:r>
              <a:rPr lang="de-CH" dirty="0"/>
              <a:t> von LinkedList&lt;B&gt;.</a:t>
            </a:r>
          </a:p>
          <a:p>
            <a:r>
              <a:rPr lang="de-CH" dirty="0"/>
              <a:t>D.h. es gilt </a:t>
            </a:r>
            <a:r>
              <a:rPr lang="de-CH" i="1" dirty="0"/>
              <a:t>nicht</a:t>
            </a:r>
            <a:r>
              <a:rPr lang="de-CH" dirty="0"/>
              <a:t>: LinkedList&lt;A&gt; &gt;</a:t>
            </a:r>
            <a:r>
              <a:rPr lang="de-CH" baseline="-25000" dirty="0"/>
              <a:t>1</a:t>
            </a:r>
            <a:r>
              <a:rPr lang="de-CH" dirty="0"/>
              <a:t> LinkedList&lt;B&gt;</a:t>
            </a:r>
          </a:p>
          <a:p>
            <a:endParaRPr lang="de-CH" dirty="0"/>
          </a:p>
          <a:p>
            <a:r>
              <a:rPr lang="de-CH" dirty="0"/>
              <a:t>Aber: einer LinkedList&lt;A&gt; können Elemente vom Typ B hinzugefügt werden (die einzelnen Elemente sind sozusagen Variablen vom Typ 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FB2B7-8596-4D48-984C-214DF78B7D4D}"/>
              </a:ext>
            </a:extLst>
          </p:cNvPr>
          <p:cNvSpPr txBox="1"/>
          <p:nvPr/>
        </p:nvSpPr>
        <p:spPr>
          <a:xfrm>
            <a:off x="658165" y="3386294"/>
            <a:ext cx="5802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ira Code Retina" panose="020B0809050000020004" pitchFamily="49" charset="0"/>
              </a:rPr>
              <a:t>LinkedList&lt;A&gt; </a:t>
            </a:r>
            <a:r>
              <a:rPr lang="en-US" sz="1800" dirty="0">
                <a:solidFill>
                  <a:srgbClr val="6A3E3E"/>
                </a:solidFill>
                <a:latin typeface="Fira Code Retina" panose="020B0809050000020004" pitchFamily="49" charset="0"/>
              </a:rPr>
              <a:t>l1</a:t>
            </a:r>
            <a:r>
              <a:rPr lang="en-US" sz="1800" dirty="0">
                <a:latin typeface="Fira Code Retina" panose="020B08090500000200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new</a:t>
            </a:r>
            <a:r>
              <a:rPr lang="en-US" sz="1800" b="1" dirty="0">
                <a:latin typeface="Fira Code Retina" panose="020B0809050000020004" pitchFamily="49" charset="0"/>
              </a:rPr>
              <a:t> LinkedList&lt;B&gt;();</a:t>
            </a:r>
          </a:p>
          <a:p>
            <a:endParaRPr lang="en-US" sz="1800" b="1" dirty="0">
              <a:latin typeface="Fira Code Retina" panose="020B0809050000020004" pitchFamily="49" charset="0"/>
            </a:endParaRPr>
          </a:p>
          <a:p>
            <a:r>
              <a:rPr lang="en-US" sz="1800" dirty="0">
                <a:latin typeface="Fira Code Retina" panose="020B0809050000020004" pitchFamily="49" charset="0"/>
              </a:rPr>
              <a:t>LinkedList&lt;A&gt; </a:t>
            </a:r>
            <a:r>
              <a:rPr lang="en-US" sz="1800" dirty="0">
                <a:solidFill>
                  <a:srgbClr val="6A3E3E"/>
                </a:solidFill>
                <a:latin typeface="Fira Code Retina" panose="020B0809050000020004" pitchFamily="49" charset="0"/>
              </a:rPr>
              <a:t>l2</a:t>
            </a:r>
            <a:r>
              <a:rPr lang="en-US" sz="1800" dirty="0">
                <a:latin typeface="Fira Code Retina" panose="020B08090500000200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new</a:t>
            </a:r>
            <a:r>
              <a:rPr lang="en-US" sz="1800" b="1" dirty="0">
                <a:latin typeface="Fira Code Retina" panose="020B0809050000020004" pitchFamily="49" charset="0"/>
              </a:rPr>
              <a:t> LinkedList&lt;A&gt;();</a:t>
            </a:r>
          </a:p>
          <a:p>
            <a:r>
              <a:rPr lang="de-CH" sz="1800" dirty="0">
                <a:solidFill>
                  <a:srgbClr val="6A3E3E"/>
                </a:solidFill>
                <a:latin typeface="Fira Code Retina" panose="020B0809050000020004" pitchFamily="49" charset="0"/>
              </a:rPr>
              <a:t>l2</a:t>
            </a:r>
            <a:r>
              <a:rPr lang="de-CH" sz="1800" dirty="0">
                <a:latin typeface="Fira Code Retina" panose="020B0809050000020004" pitchFamily="49" charset="0"/>
              </a:rPr>
              <a:t>.add(</a:t>
            </a:r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new</a:t>
            </a:r>
            <a:r>
              <a:rPr lang="de-CH" sz="1800" b="1" dirty="0">
                <a:latin typeface="Fira Code Retina" panose="020B0809050000020004" pitchFamily="49" charset="0"/>
              </a:rPr>
              <a:t> B());</a:t>
            </a:r>
            <a:endParaRPr lang="en-US" sz="1800" b="1" dirty="0">
              <a:latin typeface="Fira Code Retina" panose="020B0809050000020004" pitchFamily="49" charset="0"/>
            </a:endParaRPr>
          </a:p>
          <a:p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96015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0398-00CA-4067-B179-AE154B91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DBA0-05AD-4540-9D12-9EEE6E17F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Mit Casting kann man behaupten, dass ein Objekt Subtyp eines Typs ist:</a:t>
            </a:r>
          </a:p>
          <a:p>
            <a:endParaRPr lang="de-CH" dirty="0"/>
          </a:p>
          <a:p>
            <a:r>
              <a:rPr lang="de-CH" dirty="0"/>
              <a:t>Obwohl obj eine Variable von Typ Object ist,</a:t>
            </a:r>
            <a:br>
              <a:rPr lang="de-CH" dirty="0"/>
            </a:br>
            <a:r>
              <a:rPr lang="de-CH" dirty="0"/>
              <a:t>nehmen wir an, dass der Typ von obj immer</a:t>
            </a:r>
            <a:br>
              <a:rPr lang="de-CH" dirty="0"/>
            </a:br>
            <a:r>
              <a:rPr lang="de-CH" dirty="0"/>
              <a:t>ein Subtype von A ist.</a:t>
            </a:r>
          </a:p>
          <a:p>
            <a:endParaRPr lang="de-CH" dirty="0"/>
          </a:p>
          <a:p>
            <a:r>
              <a:rPr lang="de-CH" dirty="0"/>
              <a:t>Ist dies nicht der Fall, gibt es zur Laufzeit einen Fehler!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44A7A-2059-46CD-A076-1A3E6A9CB82B}"/>
              </a:ext>
            </a:extLst>
          </p:cNvPr>
          <p:cNvSpPr txBox="1"/>
          <p:nvPr/>
        </p:nvSpPr>
        <p:spPr>
          <a:xfrm>
            <a:off x="5586884" y="1906082"/>
            <a:ext cx="303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>
                <a:latin typeface="Fira Code Retina" panose="020B0809050000020004" pitchFamily="49" charset="0"/>
              </a:rPr>
              <a:t>A foo(Object </a:t>
            </a:r>
            <a:r>
              <a:rPr lang="de-CH" sz="1800" dirty="0">
                <a:solidFill>
                  <a:srgbClr val="6A3E3E"/>
                </a:solidFill>
                <a:latin typeface="Fira Code Retina" panose="020B0809050000020004" pitchFamily="49" charset="0"/>
              </a:rPr>
              <a:t>obj</a:t>
            </a:r>
            <a:r>
              <a:rPr lang="de-CH" sz="1800" dirty="0">
                <a:latin typeface="Fira Code Retina" panose="020B0809050000020004" pitchFamily="49" charset="0"/>
              </a:rPr>
              <a:t>) {</a:t>
            </a:r>
          </a:p>
          <a:p>
            <a:r>
              <a:rPr lang="de-CH" sz="1800" dirty="0">
                <a:latin typeface="Fira Code Retina" panose="020B0809050000020004" pitchFamily="49" charset="0"/>
              </a:rPr>
              <a:t>   A </a:t>
            </a:r>
            <a:r>
              <a:rPr lang="de-CH" sz="1800" dirty="0">
                <a:solidFill>
                  <a:srgbClr val="6A3E3E"/>
                </a:solidFill>
                <a:latin typeface="Fira Code Retina" panose="020B0809050000020004" pitchFamily="49" charset="0"/>
              </a:rPr>
              <a:t>a</a:t>
            </a:r>
            <a:r>
              <a:rPr lang="de-CH" sz="1800" dirty="0">
                <a:latin typeface="Fira Code Retina" panose="020B0809050000020004" pitchFamily="49" charset="0"/>
              </a:rPr>
              <a:t> = (A) </a:t>
            </a:r>
            <a:r>
              <a:rPr lang="de-CH" sz="1800" dirty="0">
                <a:solidFill>
                  <a:srgbClr val="6A3E3E"/>
                </a:solidFill>
                <a:latin typeface="Fira Code Retina" panose="020B0809050000020004" pitchFamily="49" charset="0"/>
              </a:rPr>
              <a:t>obj</a:t>
            </a:r>
            <a:r>
              <a:rPr lang="de-CH" sz="1800" dirty="0">
                <a:latin typeface="Fira Code Retina" panose="020B0809050000020004" pitchFamily="49" charset="0"/>
              </a:rPr>
              <a:t>;</a:t>
            </a:r>
          </a:p>
          <a:p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   return</a:t>
            </a:r>
            <a:r>
              <a:rPr lang="de-CH" sz="1800" b="1" dirty="0">
                <a:latin typeface="Fira Code Retina" panose="020B0809050000020004" pitchFamily="49" charset="0"/>
              </a:rPr>
              <a:t> </a:t>
            </a:r>
            <a:r>
              <a:rPr lang="de-CH" sz="1800" b="1" dirty="0">
                <a:solidFill>
                  <a:srgbClr val="6A3E3E"/>
                </a:solidFill>
                <a:latin typeface="Fira Code Retina" panose="020B0809050000020004" pitchFamily="49" charset="0"/>
              </a:rPr>
              <a:t>a</a:t>
            </a:r>
            <a:r>
              <a:rPr lang="de-CH" sz="1800" b="1" dirty="0">
                <a:latin typeface="Fira Code Retina" panose="020B0809050000020004" pitchFamily="49" charset="0"/>
              </a:rPr>
              <a:t>;</a:t>
            </a:r>
          </a:p>
          <a:p>
            <a:r>
              <a:rPr lang="de-CH" sz="1800" dirty="0">
                <a:latin typeface="Fira Code Retina" panose="020B0809050000020004" pitchFamily="49" charset="0"/>
              </a:rPr>
              <a:t>}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397146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83FB-6335-475E-A664-8A265AA9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Polymorphismus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05D1-489F-443A-BB10-0981807D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Typ der Variable hat </a:t>
            </a:r>
            <a:r>
              <a:rPr lang="de-CH" i="1" dirty="0"/>
              <a:t>keinen</a:t>
            </a:r>
            <a:r>
              <a:rPr lang="de-CH" dirty="0"/>
              <a:t> Einfluss auf den Typ des Objekts!</a:t>
            </a:r>
          </a:p>
          <a:p>
            <a:r>
              <a:rPr lang="de-CH" dirty="0"/>
              <a:t>Der Typ der Variable bestimmt nur, welche Operationen mit der Variable möglich sind.</a:t>
            </a:r>
          </a:p>
          <a:p>
            <a:r>
              <a:rPr lang="de-CH" dirty="0"/>
              <a:t>Auch Casting ändert den Typ des Objekts (oder das Objekt selbst) </a:t>
            </a:r>
            <a:r>
              <a:rPr lang="de-CH" i="1" dirty="0"/>
              <a:t>nicht</a:t>
            </a:r>
            <a:r>
              <a:rPr lang="de-CH" dirty="0"/>
              <a:t>!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1520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83FB-6335-475E-A664-8A265AA9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Polymorphismus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05D1-489F-443A-BB10-0981807D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Typ der Variable hat </a:t>
            </a:r>
            <a:r>
              <a:rPr lang="de-CH" i="1" dirty="0"/>
              <a:t>keinen</a:t>
            </a:r>
            <a:r>
              <a:rPr lang="de-CH" dirty="0"/>
              <a:t> Einfluss auf den Typ des Objekts!</a:t>
            </a:r>
          </a:p>
          <a:p>
            <a:pPr marL="114300" indent="0">
              <a:buNone/>
            </a:pPr>
            <a:endParaRPr lang="de-CH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91DBC-39E3-4A03-9019-D8A26EBB0F12}"/>
              </a:ext>
            </a:extLst>
          </p:cNvPr>
          <p:cNvSpPr txBox="1"/>
          <p:nvPr/>
        </p:nvSpPr>
        <p:spPr>
          <a:xfrm>
            <a:off x="728505" y="1743061"/>
            <a:ext cx="7877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class</a:t>
            </a:r>
            <a:r>
              <a:rPr lang="de-CH" sz="1800" b="1" dirty="0">
                <a:latin typeface="Fira Code Retina" panose="020B0809050000020004" pitchFamily="49" charset="0"/>
              </a:rPr>
              <a:t> A {</a:t>
            </a:r>
          </a:p>
          <a:p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   void</a:t>
            </a:r>
            <a:r>
              <a:rPr lang="de-CH" sz="1800" b="1" dirty="0">
                <a:latin typeface="Fira Code Retina" panose="020B0809050000020004" pitchFamily="49" charset="0"/>
              </a:rPr>
              <a:t> print() { System.</a:t>
            </a:r>
            <a:r>
              <a:rPr lang="de-CH" sz="1800" b="1" i="1" dirty="0">
                <a:solidFill>
                  <a:srgbClr val="0000C0"/>
                </a:solidFill>
                <a:latin typeface="Fira Code Retina" panose="020B0809050000020004" pitchFamily="49" charset="0"/>
              </a:rPr>
              <a:t>out</a:t>
            </a:r>
            <a:r>
              <a:rPr lang="de-CH" sz="1800" b="1" i="1" dirty="0">
                <a:latin typeface="Fira Code Retina" panose="020B0809050000020004" pitchFamily="49" charset="0"/>
              </a:rPr>
              <a:t>.println(</a:t>
            </a:r>
            <a:r>
              <a:rPr lang="de-CH" sz="1800" b="1" i="1" dirty="0">
                <a:solidFill>
                  <a:srgbClr val="2A00FF"/>
                </a:solidFill>
                <a:latin typeface="Fira Code Retina" panose="020B0809050000020004" pitchFamily="49" charset="0"/>
              </a:rPr>
              <a:t>"A"</a:t>
            </a:r>
            <a:r>
              <a:rPr lang="de-CH" sz="1800" b="1" i="1" dirty="0">
                <a:latin typeface="Fira Code Retina" panose="020B0809050000020004" pitchFamily="49" charset="0"/>
              </a:rPr>
              <a:t>); }</a:t>
            </a:r>
          </a:p>
          <a:p>
            <a:r>
              <a:rPr lang="de-CH" sz="1800" dirty="0">
                <a:latin typeface="Fira Code Retina" panose="020B0809050000020004" pitchFamily="49" charset="0"/>
              </a:rPr>
              <a:t>}</a:t>
            </a:r>
          </a:p>
          <a:p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class</a:t>
            </a:r>
            <a:r>
              <a:rPr lang="de-CH" sz="1800" b="1" dirty="0">
                <a:latin typeface="Fira Code Retina" panose="020B0809050000020004" pitchFamily="49" charset="0"/>
              </a:rPr>
              <a:t> B </a:t>
            </a:r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extends</a:t>
            </a:r>
            <a:r>
              <a:rPr lang="de-CH" sz="1800" b="1" dirty="0">
                <a:latin typeface="Fira Code Retina" panose="020B0809050000020004" pitchFamily="49" charset="0"/>
              </a:rPr>
              <a:t> A {</a:t>
            </a:r>
          </a:p>
          <a:p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   void</a:t>
            </a:r>
            <a:r>
              <a:rPr lang="de-CH" sz="1800" b="1" dirty="0">
                <a:latin typeface="Fira Code Retina" panose="020B0809050000020004" pitchFamily="49" charset="0"/>
              </a:rPr>
              <a:t> print() { System.</a:t>
            </a:r>
            <a:r>
              <a:rPr lang="de-CH" sz="1800" b="1" i="1" dirty="0">
                <a:solidFill>
                  <a:srgbClr val="0000C0"/>
                </a:solidFill>
                <a:latin typeface="Fira Code Retina" panose="020B0809050000020004" pitchFamily="49" charset="0"/>
              </a:rPr>
              <a:t>out</a:t>
            </a:r>
            <a:r>
              <a:rPr lang="de-CH" sz="1800" b="1" i="1" dirty="0">
                <a:latin typeface="Fira Code Retina" panose="020B0809050000020004" pitchFamily="49" charset="0"/>
              </a:rPr>
              <a:t>.println(</a:t>
            </a:r>
            <a:r>
              <a:rPr lang="de-CH" sz="1800" b="1" i="1" dirty="0">
                <a:solidFill>
                  <a:srgbClr val="2A00FF"/>
                </a:solidFill>
                <a:latin typeface="Fira Code Retina" panose="020B0809050000020004" pitchFamily="49" charset="0"/>
              </a:rPr>
              <a:t>"B"</a:t>
            </a:r>
            <a:r>
              <a:rPr lang="de-CH" sz="1800" b="1" i="1" dirty="0">
                <a:latin typeface="Fira Code Retina" panose="020B0809050000020004" pitchFamily="49" charset="0"/>
              </a:rPr>
              <a:t>); }</a:t>
            </a:r>
          </a:p>
          <a:p>
            <a:r>
              <a:rPr lang="de-CH" sz="1800" dirty="0">
                <a:latin typeface="Fira Code Retina" panose="020B0809050000020004" pitchFamily="49" charset="0"/>
              </a:rPr>
              <a:t>}</a:t>
            </a:r>
          </a:p>
          <a:p>
            <a:endParaRPr lang="de-CH" sz="1800" dirty="0">
              <a:latin typeface="Fira Code Retina" panose="020B0809050000020004" pitchFamily="49" charset="0"/>
            </a:endParaRPr>
          </a:p>
          <a:p>
            <a:r>
              <a:rPr lang="de-CH" sz="1800" dirty="0">
                <a:latin typeface="Fira Code Retina" panose="020B0809050000020004" pitchFamily="49" charset="0"/>
              </a:rPr>
              <a:t>...</a:t>
            </a:r>
          </a:p>
          <a:p>
            <a:endParaRPr lang="de-CH" sz="1800" dirty="0">
              <a:latin typeface="Fira Code Retina" panose="020B0809050000020004" pitchFamily="49" charset="0"/>
            </a:endParaRPr>
          </a:p>
          <a:p>
            <a:r>
              <a:rPr lang="de-CH" sz="1800" dirty="0">
                <a:latin typeface="Fira Code Retina" panose="020B0809050000020004" pitchFamily="49" charset="0"/>
              </a:rPr>
              <a:t>A </a:t>
            </a:r>
            <a:r>
              <a:rPr lang="de-CH" sz="1800" dirty="0">
                <a:solidFill>
                  <a:srgbClr val="6A3E3E"/>
                </a:solidFill>
                <a:latin typeface="Fira Code Retina" panose="020B0809050000020004" pitchFamily="49" charset="0"/>
              </a:rPr>
              <a:t>o</a:t>
            </a:r>
            <a:r>
              <a:rPr lang="de-CH" sz="1800" dirty="0">
                <a:latin typeface="Fira Code Retina" panose="020B0809050000020004" pitchFamily="49" charset="0"/>
              </a:rPr>
              <a:t> = </a:t>
            </a:r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new</a:t>
            </a:r>
            <a:r>
              <a:rPr lang="de-CH" sz="1800" b="1" dirty="0">
                <a:latin typeface="Fira Code Retina" panose="020B0809050000020004" pitchFamily="49" charset="0"/>
              </a:rPr>
              <a:t> B();</a:t>
            </a:r>
          </a:p>
          <a:p>
            <a:r>
              <a:rPr lang="de-CH" sz="1800" dirty="0">
                <a:solidFill>
                  <a:srgbClr val="6A3E3E"/>
                </a:solidFill>
                <a:latin typeface="Fira Code Retina" panose="020B0809050000020004" pitchFamily="49" charset="0"/>
              </a:rPr>
              <a:t>o</a:t>
            </a:r>
            <a:r>
              <a:rPr lang="de-CH" sz="1800" dirty="0">
                <a:latin typeface="Fira Code Retina" panose="020B0809050000020004" pitchFamily="49" charset="0"/>
              </a:rPr>
              <a:t>.print();		</a:t>
            </a:r>
            <a:r>
              <a:rPr lang="de-CH" sz="1800" dirty="0">
                <a:solidFill>
                  <a:srgbClr val="3F7F5F"/>
                </a:solidFill>
                <a:latin typeface="Fira Code Retina" panose="020B0809050000020004" pitchFamily="49" charset="0"/>
              </a:rPr>
              <a:t>// gibt "B" aus</a:t>
            </a:r>
            <a:endParaRPr lang="de-CH" sz="1800" dirty="0">
              <a:latin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2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Nachbesprechung Übung 8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1: Mindestanzahl an Teilfolgen (Bonus!)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87900" y="1152475"/>
            <a:ext cx="85206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Feedback nach der Korrektur direkt per Git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Teilfolgen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484100"/>
            <a:ext cx="6286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l="2802" t="11266" r="6789" b="62677"/>
          <a:stretch/>
        </p:blipFill>
        <p:spPr>
          <a:xfrm>
            <a:off x="398425" y="383950"/>
            <a:ext cx="7592098" cy="13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>
            <a:off x="4882700" y="2118575"/>
            <a:ext cx="796800" cy="34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Kasse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4882700" y="2956775"/>
            <a:ext cx="796800" cy="34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Kasse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4882700" y="3794975"/>
            <a:ext cx="796800" cy="34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Kasse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875200" y="2438863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🙂</a:t>
            </a:r>
            <a:endParaRPr sz="1800"/>
          </a:p>
        </p:txBody>
      </p:sp>
      <p:sp>
        <p:nvSpPr>
          <p:cNvPr id="88" name="Google Shape;88;p18"/>
          <p:cNvSpPr txBox="1"/>
          <p:nvPr/>
        </p:nvSpPr>
        <p:spPr>
          <a:xfrm>
            <a:off x="43582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89" name="Google Shape;89;p18"/>
          <p:cNvSpPr txBox="1"/>
          <p:nvPr/>
        </p:nvSpPr>
        <p:spPr>
          <a:xfrm>
            <a:off x="41296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90" name="Google Shape;90;p18"/>
          <p:cNvSpPr txBox="1"/>
          <p:nvPr/>
        </p:nvSpPr>
        <p:spPr>
          <a:xfrm>
            <a:off x="39010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91" name="Google Shape;91;p18"/>
          <p:cNvSpPr txBox="1"/>
          <p:nvPr/>
        </p:nvSpPr>
        <p:spPr>
          <a:xfrm>
            <a:off x="36724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34438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93" name="Google Shape;93;p18"/>
          <p:cNvSpPr txBox="1"/>
          <p:nvPr/>
        </p:nvSpPr>
        <p:spPr>
          <a:xfrm>
            <a:off x="32152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94" name="Google Shape;94;p18"/>
          <p:cNvSpPr txBox="1"/>
          <p:nvPr/>
        </p:nvSpPr>
        <p:spPr>
          <a:xfrm>
            <a:off x="4875200" y="3277063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🙂</a:t>
            </a:r>
            <a:endParaRPr sz="1800"/>
          </a:p>
        </p:txBody>
      </p:sp>
      <p:sp>
        <p:nvSpPr>
          <p:cNvPr id="95" name="Google Shape;95;p18"/>
          <p:cNvSpPr txBox="1"/>
          <p:nvPr/>
        </p:nvSpPr>
        <p:spPr>
          <a:xfrm>
            <a:off x="4358250" y="32770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96" name="Google Shape;96;p18"/>
          <p:cNvSpPr txBox="1"/>
          <p:nvPr/>
        </p:nvSpPr>
        <p:spPr>
          <a:xfrm>
            <a:off x="4129650" y="32770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97" name="Google Shape;97;p18"/>
          <p:cNvSpPr txBox="1"/>
          <p:nvPr/>
        </p:nvSpPr>
        <p:spPr>
          <a:xfrm>
            <a:off x="3901050" y="32770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98" name="Google Shape;98;p18"/>
          <p:cNvSpPr txBox="1"/>
          <p:nvPr/>
        </p:nvSpPr>
        <p:spPr>
          <a:xfrm>
            <a:off x="4875200" y="4115263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🙂</a:t>
            </a:r>
            <a:endParaRPr sz="1800"/>
          </a:p>
        </p:txBody>
      </p:sp>
      <p:sp>
        <p:nvSpPr>
          <p:cNvPr id="99" name="Google Shape;99;p18"/>
          <p:cNvSpPr txBox="1"/>
          <p:nvPr/>
        </p:nvSpPr>
        <p:spPr>
          <a:xfrm>
            <a:off x="4358250" y="41152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00" name="Google Shape;100;p18"/>
          <p:cNvSpPr txBox="1"/>
          <p:nvPr/>
        </p:nvSpPr>
        <p:spPr>
          <a:xfrm>
            <a:off x="4129650" y="41152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01" name="Google Shape;101;p18"/>
          <p:cNvSpPr txBox="1"/>
          <p:nvPr/>
        </p:nvSpPr>
        <p:spPr>
          <a:xfrm>
            <a:off x="3901050" y="41152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02" name="Google Shape;102;p18"/>
          <p:cNvSpPr txBox="1"/>
          <p:nvPr/>
        </p:nvSpPr>
        <p:spPr>
          <a:xfrm>
            <a:off x="3672450" y="41152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03" name="Google Shape;103;p18"/>
          <p:cNvSpPr/>
          <p:nvPr/>
        </p:nvSpPr>
        <p:spPr>
          <a:xfrm>
            <a:off x="3672900" y="2796325"/>
            <a:ext cx="246300" cy="695450"/>
          </a:xfrm>
          <a:custGeom>
            <a:avLst/>
            <a:gdLst/>
            <a:ahLst/>
            <a:cxnLst/>
            <a:rect l="l" t="t" r="r" b="b"/>
            <a:pathLst>
              <a:path w="9852" h="27818" extrusionOk="0">
                <a:moveTo>
                  <a:pt x="0" y="0"/>
                </a:moveTo>
                <a:cubicBezTo>
                  <a:pt x="290" y="3236"/>
                  <a:pt x="96" y="14779"/>
                  <a:pt x="1738" y="19415"/>
                </a:cubicBezTo>
                <a:cubicBezTo>
                  <a:pt x="3380" y="24051"/>
                  <a:pt x="8500" y="26418"/>
                  <a:pt x="9852" y="2781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4" name="Google Shape;104;p18"/>
          <p:cNvSpPr txBox="1"/>
          <p:nvPr/>
        </p:nvSpPr>
        <p:spPr>
          <a:xfrm>
            <a:off x="1850075" y="3298800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😐</a:t>
            </a:r>
            <a:endParaRPr/>
          </a:p>
        </p:txBody>
      </p:sp>
      <p:cxnSp>
        <p:nvCxnSpPr>
          <p:cNvPr id="105" name="Google Shape;105;p18"/>
          <p:cNvCxnSpPr>
            <a:stCxn id="104" idx="3"/>
          </p:cNvCxnSpPr>
          <p:nvPr/>
        </p:nvCxnSpPr>
        <p:spPr>
          <a:xfrm rot="10800000" flipH="1">
            <a:off x="2277575" y="2817900"/>
            <a:ext cx="743400" cy="68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6" name="Google Shape;106;p18"/>
          <p:cNvCxnSpPr>
            <a:stCxn id="104" idx="3"/>
          </p:cNvCxnSpPr>
          <p:nvPr/>
        </p:nvCxnSpPr>
        <p:spPr>
          <a:xfrm>
            <a:off x="2277575" y="3505200"/>
            <a:ext cx="77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7" name="Google Shape;107;p18"/>
          <p:cNvCxnSpPr>
            <a:stCxn id="104" idx="3"/>
          </p:cNvCxnSpPr>
          <p:nvPr/>
        </p:nvCxnSpPr>
        <p:spPr>
          <a:xfrm>
            <a:off x="2277575" y="3505200"/>
            <a:ext cx="750600" cy="7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5455100" y="4321675"/>
            <a:ext cx="77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9" name="Google Shape;109;p18"/>
          <p:cNvCxnSpPr>
            <a:endCxn id="98" idx="1"/>
          </p:cNvCxnSpPr>
          <p:nvPr/>
        </p:nvCxnSpPr>
        <p:spPr>
          <a:xfrm>
            <a:off x="4723700" y="4321663"/>
            <a:ext cx="1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" name="Google Shape;110;p18"/>
          <p:cNvSpPr/>
          <p:nvPr/>
        </p:nvSpPr>
        <p:spPr>
          <a:xfrm>
            <a:off x="4882700" y="2118575"/>
            <a:ext cx="796800" cy="347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Kasse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4882700" y="2956775"/>
            <a:ext cx="796800" cy="347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Kasse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882700" y="3794975"/>
            <a:ext cx="796800" cy="347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Kasse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875200" y="2438863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🙂</a:t>
            </a:r>
            <a:endParaRPr sz="1800"/>
          </a:p>
        </p:txBody>
      </p:sp>
      <p:sp>
        <p:nvSpPr>
          <p:cNvPr id="114" name="Google Shape;114;p18"/>
          <p:cNvSpPr txBox="1"/>
          <p:nvPr/>
        </p:nvSpPr>
        <p:spPr>
          <a:xfrm>
            <a:off x="43582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15" name="Google Shape;115;p18"/>
          <p:cNvSpPr txBox="1"/>
          <p:nvPr/>
        </p:nvSpPr>
        <p:spPr>
          <a:xfrm>
            <a:off x="41296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16" name="Google Shape;116;p18"/>
          <p:cNvSpPr txBox="1"/>
          <p:nvPr/>
        </p:nvSpPr>
        <p:spPr>
          <a:xfrm>
            <a:off x="39010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17" name="Google Shape;117;p18"/>
          <p:cNvSpPr txBox="1"/>
          <p:nvPr/>
        </p:nvSpPr>
        <p:spPr>
          <a:xfrm>
            <a:off x="36724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18" name="Google Shape;118;p18"/>
          <p:cNvSpPr txBox="1"/>
          <p:nvPr/>
        </p:nvSpPr>
        <p:spPr>
          <a:xfrm>
            <a:off x="34438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19" name="Google Shape;119;p18"/>
          <p:cNvSpPr txBox="1"/>
          <p:nvPr/>
        </p:nvSpPr>
        <p:spPr>
          <a:xfrm>
            <a:off x="3215250" y="24388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20" name="Google Shape;120;p18"/>
          <p:cNvSpPr txBox="1"/>
          <p:nvPr/>
        </p:nvSpPr>
        <p:spPr>
          <a:xfrm>
            <a:off x="4875200" y="3277063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🙂</a:t>
            </a:r>
            <a:endParaRPr sz="1800"/>
          </a:p>
        </p:txBody>
      </p:sp>
      <p:sp>
        <p:nvSpPr>
          <p:cNvPr id="121" name="Google Shape;121;p18"/>
          <p:cNvSpPr txBox="1"/>
          <p:nvPr/>
        </p:nvSpPr>
        <p:spPr>
          <a:xfrm>
            <a:off x="4358250" y="32770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22" name="Google Shape;122;p18"/>
          <p:cNvSpPr txBox="1"/>
          <p:nvPr/>
        </p:nvSpPr>
        <p:spPr>
          <a:xfrm>
            <a:off x="4129650" y="32770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23" name="Google Shape;123;p18"/>
          <p:cNvSpPr txBox="1"/>
          <p:nvPr/>
        </p:nvSpPr>
        <p:spPr>
          <a:xfrm>
            <a:off x="3901050" y="32770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24" name="Google Shape;124;p18"/>
          <p:cNvSpPr txBox="1"/>
          <p:nvPr/>
        </p:nvSpPr>
        <p:spPr>
          <a:xfrm>
            <a:off x="4875200" y="4115263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🙂</a:t>
            </a:r>
            <a:endParaRPr sz="1800"/>
          </a:p>
        </p:txBody>
      </p:sp>
      <p:sp>
        <p:nvSpPr>
          <p:cNvPr id="125" name="Google Shape;125;p18"/>
          <p:cNvSpPr txBox="1"/>
          <p:nvPr/>
        </p:nvSpPr>
        <p:spPr>
          <a:xfrm>
            <a:off x="4358250" y="41152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26" name="Google Shape;126;p18"/>
          <p:cNvSpPr txBox="1"/>
          <p:nvPr/>
        </p:nvSpPr>
        <p:spPr>
          <a:xfrm>
            <a:off x="4129650" y="41152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27" name="Google Shape;127;p18"/>
          <p:cNvSpPr txBox="1"/>
          <p:nvPr/>
        </p:nvSpPr>
        <p:spPr>
          <a:xfrm>
            <a:off x="3901050" y="41152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28" name="Google Shape;128;p18"/>
          <p:cNvSpPr txBox="1"/>
          <p:nvPr/>
        </p:nvSpPr>
        <p:spPr>
          <a:xfrm>
            <a:off x="3672450" y="4115275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🙁</a:t>
            </a:r>
            <a:endParaRPr sz="1800"/>
          </a:p>
        </p:txBody>
      </p:sp>
      <p:sp>
        <p:nvSpPr>
          <p:cNvPr id="129" name="Google Shape;129;p18"/>
          <p:cNvSpPr/>
          <p:nvPr/>
        </p:nvSpPr>
        <p:spPr>
          <a:xfrm>
            <a:off x="3672900" y="2796325"/>
            <a:ext cx="246300" cy="695450"/>
          </a:xfrm>
          <a:custGeom>
            <a:avLst/>
            <a:gdLst/>
            <a:ahLst/>
            <a:cxnLst/>
            <a:rect l="l" t="t" r="r" b="b"/>
            <a:pathLst>
              <a:path w="9852" h="27818" extrusionOk="0">
                <a:moveTo>
                  <a:pt x="0" y="0"/>
                </a:moveTo>
                <a:cubicBezTo>
                  <a:pt x="290" y="3236"/>
                  <a:pt x="96" y="14779"/>
                  <a:pt x="1738" y="19415"/>
                </a:cubicBezTo>
                <a:cubicBezTo>
                  <a:pt x="3380" y="24051"/>
                  <a:pt x="8500" y="26418"/>
                  <a:pt x="9852" y="27818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0" name="Google Shape;130;p18"/>
          <p:cNvSpPr txBox="1"/>
          <p:nvPr/>
        </p:nvSpPr>
        <p:spPr>
          <a:xfrm>
            <a:off x="1850075" y="3298800"/>
            <a:ext cx="427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😐</a:t>
            </a:r>
            <a:endParaRPr/>
          </a:p>
        </p:txBody>
      </p:sp>
      <p:cxnSp>
        <p:nvCxnSpPr>
          <p:cNvPr id="131" name="Google Shape;131;p18"/>
          <p:cNvCxnSpPr>
            <a:stCxn id="130" idx="3"/>
          </p:cNvCxnSpPr>
          <p:nvPr/>
        </p:nvCxnSpPr>
        <p:spPr>
          <a:xfrm rot="10800000" flipH="1">
            <a:off x="2277575" y="2817900"/>
            <a:ext cx="743400" cy="687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2" name="Google Shape;132;p18"/>
          <p:cNvCxnSpPr>
            <a:stCxn id="130" idx="3"/>
          </p:cNvCxnSpPr>
          <p:nvPr/>
        </p:nvCxnSpPr>
        <p:spPr>
          <a:xfrm>
            <a:off x="2277575" y="3505200"/>
            <a:ext cx="776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3" name="Google Shape;133;p18"/>
          <p:cNvCxnSpPr>
            <a:stCxn id="130" idx="3"/>
          </p:cNvCxnSpPr>
          <p:nvPr/>
        </p:nvCxnSpPr>
        <p:spPr>
          <a:xfrm>
            <a:off x="2277575" y="3505200"/>
            <a:ext cx="750600" cy="768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5455100" y="4321675"/>
            <a:ext cx="776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" name="Google Shape;135;p18"/>
          <p:cNvCxnSpPr>
            <a:endCxn id="124" idx="1"/>
          </p:cNvCxnSpPr>
          <p:nvPr/>
        </p:nvCxnSpPr>
        <p:spPr>
          <a:xfrm>
            <a:off x="4723700" y="4321663"/>
            <a:ext cx="151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50" y="288725"/>
            <a:ext cx="8812698" cy="14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Dominator - Einfache Tests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475" y="1639650"/>
            <a:ext cx="6269049" cy="15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Dominator - Border Cases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25" y="964325"/>
            <a:ext cx="6582176" cy="25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725" y="3468025"/>
            <a:ext cx="5904549" cy="118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Übung</a:t>
            </a:r>
            <a:r>
              <a:rPr lang="en-GB" dirty="0"/>
              <a:t> 7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1F14AE-AF35-415A-BDDE-32E49875D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Grundsätzlich gut gelöst.</a:t>
            </a:r>
          </a:p>
          <a:p>
            <a:r>
              <a:rPr lang="de-CH" dirty="0"/>
              <a:t>Teilweise sehr komplizierte Lösungen: lieber vor dem Coden noch etwas mehr über mögliche Strategien nachdenken.</a:t>
            </a:r>
            <a:endParaRPr lang="LID4096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Dominator - Mehr Border Cases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42199"/>
          <a:stretch/>
        </p:blipFill>
        <p:spPr>
          <a:xfrm>
            <a:off x="1651463" y="1211250"/>
            <a:ext cx="5841074" cy="298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Dominator - Noch Mehr Border Cases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t="57984"/>
          <a:stretch/>
        </p:blipFill>
        <p:spPr>
          <a:xfrm>
            <a:off x="1528329" y="1441362"/>
            <a:ext cx="6087350" cy="22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Dominator - Hilfsfunktionen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70924"/>
          <a:stretch/>
        </p:blipFill>
        <p:spPr>
          <a:xfrm>
            <a:off x="1888499" y="1017725"/>
            <a:ext cx="5367001" cy="137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t="26344" b="24705"/>
          <a:stretch/>
        </p:blipFill>
        <p:spPr>
          <a:xfrm>
            <a:off x="1888512" y="2392475"/>
            <a:ext cx="5666726" cy="24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Dominator - Grosse Tests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14" y="932613"/>
            <a:ext cx="5493976" cy="32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Self-avoiding Random Walks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l="7367" t="24107" r="5333" b="13243"/>
          <a:stretch/>
        </p:blipFill>
        <p:spPr>
          <a:xfrm>
            <a:off x="585574" y="1163975"/>
            <a:ext cx="7972852" cy="32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311700" y="55775"/>
            <a:ext cx="8520600" cy="48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WalkResult walk(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trapped = 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LinkedIntList directions = 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LinkedIntList();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dirs = grid.unmarkedDirectionsFrom(posX, posY); 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(dirs.length &gt; 0) {	   </a:t>
            </a:r>
            <a:r>
              <a:rPr lang="en-GB" sz="1100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there still exists unvisited junction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decision = rand.nextInt(dirs.length);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chosenDirection = dirs[decision];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dxs = { 0, 1, 0, -1 };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dys = { -1, 0, 1, 0 };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posX += dxs[chosenDirection];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posY += dys[chosenDirection];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grid.mark(posX, posY);   </a:t>
            </a:r>
            <a:r>
              <a:rPr lang="en-GB" sz="1100">
                <a:solidFill>
                  <a:srgbClr val="3F7F5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mark visited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directions.addLast(chosenDirection);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pathLength++;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trapped = 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(!trapped &amp;&amp; !grid.isAtBorder(posX, posY));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WalkResult(!trapped, pathLength, directions);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Vorbesprechung Übung 9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Aufgabe 1: </a:t>
            </a:r>
            <a:r>
              <a:rPr lang="en-GB" sz="2800"/>
              <a:t>Klassen R</a:t>
            </a:r>
            <a:r>
              <a:rPr lang="en-GB" sz="2800">
                <a:solidFill>
                  <a:schemeClr val="dk1"/>
                </a:solidFill>
              </a:rPr>
              <a:t>ätsel </a:t>
            </a:r>
            <a:r>
              <a:rPr lang="en-GB" sz="2800">
                <a:solidFill>
                  <a:srgbClr val="000000"/>
                </a:solidFill>
              </a:rPr>
              <a:t>(Bonus!) 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25" y="1089250"/>
            <a:ext cx="7631600" cy="35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3736300" y="1205000"/>
            <a:ext cx="5132700" cy="355320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Aufgabe 1: </a:t>
            </a:r>
            <a:r>
              <a:rPr lang="en-GB" sz="2800"/>
              <a:t>Klassen R</a:t>
            </a:r>
            <a:r>
              <a:rPr lang="en-GB" sz="2800">
                <a:solidFill>
                  <a:schemeClr val="dk1"/>
                </a:solidFill>
              </a:rPr>
              <a:t>ätsel </a:t>
            </a:r>
            <a:r>
              <a:rPr lang="en-GB" sz="2800">
                <a:solidFill>
                  <a:srgbClr val="000000"/>
                </a:solidFill>
              </a:rPr>
              <a:t>(Bonus!) 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925" y="1292063"/>
            <a:ext cx="2388900" cy="14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 b="81272"/>
          <a:stretch/>
        </p:blipFill>
        <p:spPr>
          <a:xfrm>
            <a:off x="3928001" y="2752313"/>
            <a:ext cx="2304747" cy="92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 rotWithShape="1">
          <a:blip r:embed="rId4">
            <a:alphaModFix/>
          </a:blip>
          <a:srcRect t="36976"/>
          <a:stretch/>
        </p:blipFill>
        <p:spPr>
          <a:xfrm>
            <a:off x="6479400" y="1319038"/>
            <a:ext cx="2272350" cy="28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40725"/>
            <a:ext cx="318954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t="18340" b="63448"/>
          <a:stretch/>
        </p:blipFill>
        <p:spPr>
          <a:xfrm>
            <a:off x="3865725" y="3677680"/>
            <a:ext cx="2388901" cy="932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Umkehrung</a:t>
            </a:r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einem vorherigen Übungsblatt: Implementierung einer LinkedList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Ziel dieser Aufgabe:</a:t>
            </a:r>
            <a:r>
              <a:rPr lang="en-GB"/>
              <a:t> Implementierung einer Methode, welche die Liste umkehrt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 muss gelten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Für Nodes a,b: wenn b == a.next in der ursprünglichen Liste, dann gilt b.next == a in der umgekehrten Liste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Die erste Node der umgekehrten Liste ist die letzte Node der ursprünglichen Liste und vice versa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49E5-C597-48EE-B289-09528E7E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Verebung und Polymorphismus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83862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Miles and More</a:t>
            </a: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Sie sollen ein Programm schreiben, welches eine Liste mit getätigten Flügen von verschiedenen Personen aus einer Datei einliest, die Bonus-Meilen für jede Person berechnet und diese in eine neue Datei schreibt.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t="12724"/>
          <a:stretch/>
        </p:blipFill>
        <p:spPr>
          <a:xfrm>
            <a:off x="407950" y="2441550"/>
            <a:ext cx="7467851" cy="2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311700" y="2902525"/>
            <a:ext cx="85206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Für Interkontinentalflüge gilt die Distanz des Fluges, ansonsten eine Pauschale von 125 Meilen. Die Meilen jedes Flugs werden noch mit einem Faktor multipliziert, der von der Flugklasse abhängig ist: Economy: × 1, Business: × 2 und First: × 3.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Miles and More</a:t>
            </a: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9088533" cy="3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 err="1">
                <a:solidFill>
                  <a:srgbClr val="000000"/>
                </a:solidFill>
              </a:rPr>
              <a:t>Beispiel</a:t>
            </a:r>
            <a:r>
              <a:rPr lang="en-GB" sz="1400" b="1" dirty="0">
                <a:solidFill>
                  <a:srgbClr val="000000"/>
                </a:solidFill>
              </a:rPr>
              <a:t>: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Michaela Meier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LX326 05.12.2016 ECONOMY	=&gt; 125 * 1		= 125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LX317 10.01.2017 ECONOMY	=&gt; 125 * 1		= 125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A3851 12.05.2017 BUSINESS	=&gt; 125 * 2 		= 250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LX8 12.10.2017 FIRST 4433	=&gt; 4433 * 3 		= 13299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.			=&gt; </a:t>
            </a:r>
            <a:r>
              <a:rPr lang="en-GB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alles</a:t>
            </a: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addiert</a:t>
            </a: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 	= 13799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Stefan Oliver Schmid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LX4150 19.10.2017 BUSINESS 6404	 	=&gt; 6404 * 2		= 12808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.				=&gt; </a:t>
            </a:r>
            <a:r>
              <a:rPr lang="en-GB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alles</a:t>
            </a: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addiert</a:t>
            </a: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 	= 12808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err="1">
                <a:solidFill>
                  <a:srgbClr val="000000"/>
                </a:solidFill>
              </a:rPr>
              <a:t>Ausgabe</a:t>
            </a:r>
            <a:r>
              <a:rPr lang="en-GB" sz="1400" b="1" dirty="0">
                <a:solidFill>
                  <a:srgbClr val="000000"/>
                </a:solidFill>
              </a:rPr>
              <a:t>: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Michaela Meier: 13799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latin typeface="Times New Roman"/>
                <a:ea typeface="Times New Roman"/>
                <a:cs typeface="Times New Roman"/>
                <a:sym typeface="Times New Roman"/>
              </a:rPr>
              <a:t>Stefan Oliver Schmid: 12808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l="3035" t="14775" r="6071" b="55380"/>
          <a:stretch/>
        </p:blipFill>
        <p:spPr>
          <a:xfrm>
            <a:off x="478913" y="866425"/>
            <a:ext cx="8186174" cy="16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 rotWithShape="1">
          <a:blip r:embed="rId4">
            <a:alphaModFix/>
          </a:blip>
          <a:srcRect t="23330" r="35254" b="15960"/>
          <a:stretch/>
        </p:blipFill>
        <p:spPr>
          <a:xfrm>
            <a:off x="540328" y="2688579"/>
            <a:ext cx="3564926" cy="20474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40" name="Google Shape;240;p34"/>
          <p:cNvSpPr txBox="1">
            <a:spLocks noGrp="1"/>
          </p:cNvSpPr>
          <p:nvPr>
            <p:ph type="title" idx="4294967295"/>
          </p:nvPr>
        </p:nvSpPr>
        <p:spPr>
          <a:xfrm>
            <a:off x="540325" y="29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Künstliche Intelligenz für das Ratespiel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Akteure</a:t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476175" y="3757150"/>
            <a:ext cx="4642500" cy="98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Spieler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neuesSpiel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woerter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gibTipp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bekommeHinweis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tipp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hinweis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476175" y="2012150"/>
            <a:ext cx="3378300" cy="63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RateSpiel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einSpiel()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476175" y="2816700"/>
            <a:ext cx="3378300" cy="78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Computer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neuesSpiel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woerter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gibHinweis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tipp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4116700" y="2012150"/>
            <a:ext cx="46425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Koordiniert Spiel zwischen Spieler und Computer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4116700" y="2816700"/>
            <a:ext cx="46425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Wählt geheimes Wort und gibt Hinweise zu gegebenen Tipps.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5338150" y="3757150"/>
            <a:ext cx="34941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Versucht geheimes Wort zu erraten indem er Tipps abgibt und Hinweise des Computers auswertet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476175" y="1173950"/>
            <a:ext cx="3378300" cy="63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RateSpielApp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args)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4116700" y="1173950"/>
            <a:ext cx="46425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Programm, das mehrere Spieler vergleicht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Unterschiedliche Spieler (Strategien)</a:t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3744495" y="2200850"/>
            <a:ext cx="1206000" cy="4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Spieler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772020" y="3527000"/>
            <a:ext cx="2016600" cy="4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KonsolenSpieler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3270325" y="3527000"/>
            <a:ext cx="2154300" cy="4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ZufallsWortSpieler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5906370" y="3527000"/>
            <a:ext cx="2016600" cy="4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…?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3" name="Google Shape;263;p36"/>
          <p:cNvCxnSpPr>
            <a:stCxn id="260" idx="0"/>
            <a:endCxn id="259" idx="2"/>
          </p:cNvCxnSpPr>
          <p:nvPr/>
        </p:nvCxnSpPr>
        <p:spPr>
          <a:xfrm rot="10800000" flipH="1">
            <a:off x="1780320" y="2619800"/>
            <a:ext cx="2567100" cy="9072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36"/>
          <p:cNvCxnSpPr>
            <a:stCxn id="261" idx="0"/>
            <a:endCxn id="259" idx="2"/>
          </p:cNvCxnSpPr>
          <p:nvPr/>
        </p:nvCxnSpPr>
        <p:spPr>
          <a:xfrm rot="10800000">
            <a:off x="4347475" y="2619800"/>
            <a:ext cx="0" cy="9072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36"/>
          <p:cNvCxnSpPr>
            <a:stCxn id="262" idx="0"/>
            <a:endCxn id="259" idx="2"/>
          </p:cNvCxnSpPr>
          <p:nvPr/>
        </p:nvCxnSpPr>
        <p:spPr>
          <a:xfrm rot="10800000">
            <a:off x="4347570" y="2619800"/>
            <a:ext cx="2567100" cy="9072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36"/>
          <p:cNvSpPr txBox="1"/>
          <p:nvPr/>
        </p:nvSpPr>
        <p:spPr>
          <a:xfrm>
            <a:off x="772025" y="4029575"/>
            <a:ext cx="20166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Menschlicher Spieler per Konsoleneingabe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311700" y="1017725"/>
            <a:ext cx="4642500" cy="98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Spieler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neuesSpiel(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woerter)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gibTipp()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bekommeHinweis(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tipp,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hinweis)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3339200" y="4029575"/>
            <a:ext cx="20166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Künstlicher Spieler, welcher zufällig Wörter als Tipps probiert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5906370" y="4441400"/>
            <a:ext cx="2016600" cy="4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…?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0" name="Google Shape;270;p36"/>
          <p:cNvCxnSpPr>
            <a:stCxn id="269" idx="0"/>
            <a:endCxn id="262" idx="2"/>
          </p:cNvCxnSpPr>
          <p:nvPr/>
        </p:nvCxnSpPr>
        <p:spPr>
          <a:xfrm rot="10800000">
            <a:off x="6914670" y="3945800"/>
            <a:ext cx="0" cy="4956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7"/>
          <p:cNvPicPr preferRelativeResize="0"/>
          <p:nvPr/>
        </p:nvPicPr>
        <p:blipFill rotWithShape="1">
          <a:blip r:embed="rId3">
            <a:alphaModFix/>
          </a:blip>
          <a:srcRect t="12426"/>
          <a:stretch/>
        </p:blipFill>
        <p:spPr>
          <a:xfrm>
            <a:off x="312650" y="572700"/>
            <a:ext cx="8518698" cy="33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/>
          <p:cNvPicPr preferRelativeResize="0"/>
          <p:nvPr/>
        </p:nvPicPr>
        <p:blipFill rotWithShape="1">
          <a:blip r:embed="rId4">
            <a:alphaModFix/>
          </a:blip>
          <a:srcRect t="6881"/>
          <a:stretch/>
        </p:blipFill>
        <p:spPr>
          <a:xfrm>
            <a:off x="5481050" y="3731625"/>
            <a:ext cx="2661724" cy="1326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310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Pong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Debugger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38F5-BB74-4772-A8AE-A06AA89F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Vererbung – Overriding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7164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52AB-5C77-4461-86DB-2D013A5A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Polymorphismus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3069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4455-DC2D-42E3-A6A4-1B4BC624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Polymorphismus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9981A-EA21-4230-8616-50B0B107C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Unterscheidung zwischen dem Typ des Objekts und dem Typ der Variable, die auf das Objekt zeigt.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1703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4455-DC2D-42E3-A6A4-1B4BC624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Polymorphismus – Subtype-Relation &gt;</a:t>
            </a:r>
            <a:r>
              <a:rPr lang="de-CH" baseline="-25000" dirty="0"/>
              <a:t>1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9981A-EA21-4230-8616-50B0B107C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 Subtype-Relation &gt;</a:t>
            </a:r>
            <a:r>
              <a:rPr lang="de-CH" baseline="-25000" dirty="0"/>
              <a:t>1</a:t>
            </a:r>
            <a:r>
              <a:rPr lang="de-CH" dirty="0"/>
              <a:t> ist eine Relation auf Typen.</a:t>
            </a:r>
          </a:p>
          <a:p>
            <a:r>
              <a:rPr lang="de-CH" dirty="0"/>
              <a:t>Sie ist reflexiv (x &gt;</a:t>
            </a:r>
            <a:r>
              <a:rPr lang="de-CH" baseline="-25000" dirty="0"/>
              <a:t>1</a:t>
            </a:r>
            <a:r>
              <a:rPr lang="de-CH" dirty="0"/>
              <a:t> x) und transitiv (x &gt;</a:t>
            </a:r>
            <a:r>
              <a:rPr lang="de-CH" baseline="-25000" dirty="0"/>
              <a:t>1</a:t>
            </a:r>
            <a:r>
              <a:rPr lang="de-CH" dirty="0"/>
              <a:t> y und y &gt;</a:t>
            </a:r>
            <a:r>
              <a:rPr lang="de-CH" baseline="-25000" dirty="0"/>
              <a:t>1</a:t>
            </a:r>
            <a:r>
              <a:rPr lang="de-CH" dirty="0"/>
              <a:t> z impliziert x &gt;</a:t>
            </a:r>
            <a:r>
              <a:rPr lang="de-CH" baseline="-25000" dirty="0"/>
              <a:t>1</a:t>
            </a:r>
            <a:r>
              <a:rPr lang="de-CH" dirty="0"/>
              <a:t> z).</a:t>
            </a:r>
          </a:p>
          <a:p>
            <a:endParaRPr lang="de-CH" dirty="0"/>
          </a:p>
          <a:p>
            <a:r>
              <a:rPr lang="de-CH" dirty="0"/>
              <a:t>Eine (Referenz-)Variable mit Typ A kann auf ein Objekt mit Typ B zeigen, g.d.w. B ein Subtype von A ist: A &gt;</a:t>
            </a:r>
            <a:r>
              <a:rPr lang="de-CH" baseline="-25000" dirty="0"/>
              <a:t>1</a:t>
            </a:r>
            <a:r>
              <a:rPr lang="de-CH" dirty="0"/>
              <a:t> B</a:t>
            </a:r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BDA95-401E-4F94-958E-F6066573AF88}"/>
              </a:ext>
            </a:extLst>
          </p:cNvPr>
          <p:cNvSpPr txBox="1"/>
          <p:nvPr/>
        </p:nvSpPr>
        <p:spPr>
          <a:xfrm>
            <a:off x="2650252" y="3444578"/>
            <a:ext cx="365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B</a:t>
            </a:r>
            <a:r>
              <a:rPr lang="de-CH" sz="1800" b="1" dirty="0">
                <a:latin typeface="Fira Code Retina" panose="020B0809050000020004" pitchFamily="49" charset="0"/>
              </a:rPr>
              <a:t> </a:t>
            </a:r>
            <a:r>
              <a:rPr lang="de-CH" sz="1800" b="1" dirty="0">
                <a:solidFill>
                  <a:srgbClr val="6A3E3E"/>
                </a:solidFill>
                <a:latin typeface="Fira Code Retina" panose="020B0809050000020004" pitchFamily="49" charset="0"/>
              </a:rPr>
              <a:t>myB</a:t>
            </a:r>
            <a:r>
              <a:rPr lang="de-CH" sz="1800" b="1" dirty="0">
                <a:latin typeface="Fira Code Retina" panose="020B0809050000020004" pitchFamily="49" charset="0"/>
              </a:rPr>
              <a:t> = new B();</a:t>
            </a:r>
          </a:p>
          <a:p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A</a:t>
            </a:r>
            <a:r>
              <a:rPr lang="de-CH" sz="1800" b="1" dirty="0">
                <a:latin typeface="Fira Code Retina" panose="020B0809050000020004" pitchFamily="49" charset="0"/>
              </a:rPr>
              <a:t> </a:t>
            </a:r>
            <a:r>
              <a:rPr lang="de-CH" sz="1800" b="1" dirty="0">
                <a:solidFill>
                  <a:srgbClr val="6A3E3E"/>
                </a:solidFill>
                <a:latin typeface="Fira Code Retina" panose="020B0809050000020004" pitchFamily="49" charset="0"/>
              </a:rPr>
              <a:t>myA</a:t>
            </a:r>
            <a:r>
              <a:rPr lang="de-CH" sz="1800" b="1" dirty="0">
                <a:latin typeface="Fira Code Retina" panose="020B0809050000020004" pitchFamily="49" charset="0"/>
              </a:rPr>
              <a:t> = </a:t>
            </a:r>
            <a:r>
              <a:rPr lang="de-CH" sz="1800" b="1" dirty="0">
                <a:solidFill>
                  <a:srgbClr val="6A3E3E"/>
                </a:solidFill>
                <a:latin typeface="Fira Code Retina" panose="020B0809050000020004" pitchFamily="49" charset="0"/>
              </a:rPr>
              <a:t>myB</a:t>
            </a:r>
            <a:r>
              <a:rPr lang="de-CH" sz="1800" b="1" dirty="0">
                <a:latin typeface="Fira Code Retina" panose="020B0809050000020004" pitchFamily="49" charset="0"/>
              </a:rPr>
              <a:t>;</a:t>
            </a:r>
          </a:p>
          <a:p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81920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4455-DC2D-42E3-A6A4-1B4BC624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Subtype-Relation bei Reference Types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9981A-EA21-4230-8616-50B0B107C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Eine Variable mit Typ A kann auf ein Objekt mit Typ B zeigen, g.d.w. B ein Subtype von A ist: A &gt;</a:t>
            </a:r>
            <a:r>
              <a:rPr lang="de-CH" baseline="-25000" dirty="0"/>
              <a:t>1</a:t>
            </a:r>
            <a:r>
              <a:rPr lang="de-CH" dirty="0"/>
              <a:t> B</a:t>
            </a:r>
          </a:p>
          <a:p>
            <a:endParaRPr lang="de-CH" dirty="0"/>
          </a:p>
          <a:p>
            <a:r>
              <a:rPr lang="de-CH" dirty="0"/>
              <a:t>Es gilt für alle Typen T: Object &gt;</a:t>
            </a:r>
            <a:r>
              <a:rPr lang="de-CH" baseline="-25000" dirty="0"/>
              <a:t>1</a:t>
            </a:r>
            <a:r>
              <a:rPr lang="de-CH" dirty="0"/>
              <a:t> T</a:t>
            </a:r>
          </a:p>
          <a:p>
            <a:endParaRPr lang="de-CH" dirty="0"/>
          </a:p>
          <a:p>
            <a:r>
              <a:rPr lang="de-CH" dirty="0"/>
              <a:t>Falls B von A erbt, gilt A &gt;</a:t>
            </a:r>
            <a:r>
              <a:rPr lang="de-CH" baseline="-25000" dirty="0"/>
              <a:t>1</a:t>
            </a:r>
            <a:r>
              <a:rPr lang="de-CH" dirty="0"/>
              <a:t> 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F564C-54D0-409B-BBEA-52DFC22CFA69}"/>
              </a:ext>
            </a:extLst>
          </p:cNvPr>
          <p:cNvSpPr txBox="1"/>
          <p:nvPr/>
        </p:nvSpPr>
        <p:spPr>
          <a:xfrm>
            <a:off x="4762919" y="2200571"/>
            <a:ext cx="4516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ira Code Retina" panose="020B0809050000020004" pitchFamily="49" charset="0"/>
              </a:rPr>
              <a:t>Object </a:t>
            </a:r>
            <a:r>
              <a:rPr lang="en-US" sz="1800" dirty="0">
                <a:solidFill>
                  <a:srgbClr val="6A3E3E"/>
                </a:solidFill>
                <a:latin typeface="Fira Code Retina" panose="020B0809050000020004" pitchFamily="49" charset="0"/>
              </a:rPr>
              <a:t>obj</a:t>
            </a:r>
            <a:r>
              <a:rPr lang="en-US" sz="1800" dirty="0">
                <a:latin typeface="Fira Code Retina" panose="020B08090500000200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new</a:t>
            </a:r>
            <a:r>
              <a:rPr lang="en-US" sz="1800" b="1" dirty="0">
                <a:latin typeface="Fira Code Retina" panose="020B0809050000020004" pitchFamily="49" charset="0"/>
              </a:rPr>
              <a:t> Scanner()</a:t>
            </a:r>
            <a:r>
              <a:rPr lang="en-US" sz="1800" b="1" i="1" dirty="0">
                <a:latin typeface="Fira Code Retina" panose="020B0809050000020004" pitchFamily="49" charset="0"/>
              </a:rPr>
              <a:t>;</a:t>
            </a:r>
            <a:endParaRPr lang="de-CH" sz="1800" b="1" dirty="0">
              <a:solidFill>
                <a:srgbClr val="7F0055"/>
              </a:solidFill>
              <a:latin typeface="Fira Code Retina" panose="020B0809050000020004" pitchFamily="49" charset="0"/>
            </a:endParaRPr>
          </a:p>
          <a:p>
            <a:endParaRPr lang="de-CH" sz="1800" b="1" dirty="0">
              <a:solidFill>
                <a:srgbClr val="7F0055"/>
              </a:solidFill>
              <a:latin typeface="Fira Code Retina" panose="020B0809050000020004" pitchFamily="49" charset="0"/>
            </a:endParaRPr>
          </a:p>
          <a:p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class</a:t>
            </a:r>
            <a:r>
              <a:rPr lang="de-CH" sz="1800" b="1" dirty="0">
                <a:latin typeface="Fira Code Retina" panose="020B0809050000020004" pitchFamily="49" charset="0"/>
              </a:rPr>
              <a:t> A {}</a:t>
            </a:r>
          </a:p>
          <a:p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class</a:t>
            </a:r>
            <a:r>
              <a:rPr lang="de-CH" sz="1800" b="1" dirty="0">
                <a:latin typeface="Fira Code Retina" panose="020B0809050000020004" pitchFamily="49" charset="0"/>
              </a:rPr>
              <a:t> B </a:t>
            </a:r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extends</a:t>
            </a:r>
            <a:r>
              <a:rPr lang="de-CH" sz="1800" b="1" dirty="0">
                <a:latin typeface="Fira Code Retina" panose="020B0809050000020004" pitchFamily="49" charset="0"/>
              </a:rPr>
              <a:t> A {}</a:t>
            </a:r>
          </a:p>
          <a:p>
            <a:endParaRPr lang="de-CH" sz="1800" b="1" dirty="0">
              <a:latin typeface="Fira Code Retina" panose="020B0809050000020004" pitchFamily="49" charset="0"/>
            </a:endParaRPr>
          </a:p>
          <a:p>
            <a:r>
              <a:rPr lang="de-CH" sz="1800" b="1" dirty="0">
                <a:latin typeface="Fira Code Retina" panose="020B0809050000020004" pitchFamily="49" charset="0"/>
              </a:rPr>
              <a:t>...</a:t>
            </a:r>
          </a:p>
          <a:p>
            <a:endParaRPr lang="de-CH" sz="1800" b="1" dirty="0">
              <a:latin typeface="Fira Code Retina" panose="020B0809050000020004" pitchFamily="49" charset="0"/>
            </a:endParaRPr>
          </a:p>
          <a:p>
            <a:r>
              <a:rPr lang="de-CH" sz="1800" dirty="0">
                <a:latin typeface="Fira Code Retina" panose="020B0809050000020004" pitchFamily="49" charset="0"/>
              </a:rPr>
              <a:t>A </a:t>
            </a:r>
            <a:r>
              <a:rPr lang="de-CH" sz="1800" dirty="0">
                <a:solidFill>
                  <a:srgbClr val="6A3E3E"/>
                </a:solidFill>
                <a:latin typeface="Fira Code Retina" panose="020B0809050000020004" pitchFamily="49" charset="0"/>
              </a:rPr>
              <a:t>obj</a:t>
            </a:r>
            <a:r>
              <a:rPr lang="de-CH" sz="1800" dirty="0">
                <a:latin typeface="Fira Code Retina" panose="020B0809050000020004" pitchFamily="49" charset="0"/>
              </a:rPr>
              <a:t> = </a:t>
            </a:r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new</a:t>
            </a:r>
            <a:r>
              <a:rPr lang="de-CH" sz="1800" b="1" dirty="0">
                <a:latin typeface="Fira Code Retina" panose="020B0809050000020004" pitchFamily="49" charset="0"/>
              </a:rPr>
              <a:t> B();</a:t>
            </a:r>
          </a:p>
        </p:txBody>
      </p:sp>
    </p:spTree>
    <p:extLst>
      <p:ext uri="{BB962C8B-B14F-4D97-AF65-F5344CB8AC3E}">
        <p14:creationId xmlns:p14="http://schemas.microsoft.com/office/powerpoint/2010/main" val="382847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4455-DC2D-42E3-A6A4-1B4BC624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Subtype-Relation bei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9981A-EA21-4230-8616-50B0B107C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A[] &gt;</a:t>
            </a:r>
            <a:r>
              <a:rPr lang="de-CH" baseline="-25000" dirty="0"/>
              <a:t>1</a:t>
            </a:r>
            <a:r>
              <a:rPr lang="de-CH" dirty="0"/>
              <a:t> B[] g.d.w. A &gt;</a:t>
            </a:r>
            <a:r>
              <a:rPr lang="de-CH" baseline="-25000" dirty="0"/>
              <a:t>1</a:t>
            </a:r>
            <a:r>
              <a:rPr lang="de-CH" dirty="0"/>
              <a:t>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F564C-54D0-409B-BBEA-52DFC22CFA69}"/>
              </a:ext>
            </a:extLst>
          </p:cNvPr>
          <p:cNvSpPr txBox="1"/>
          <p:nvPr/>
        </p:nvSpPr>
        <p:spPr>
          <a:xfrm>
            <a:off x="3979147" y="1983512"/>
            <a:ext cx="4516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class</a:t>
            </a:r>
            <a:r>
              <a:rPr lang="de-CH" sz="1800" b="1" dirty="0">
                <a:latin typeface="Fira Code Retina" panose="020B0809050000020004" pitchFamily="49" charset="0"/>
              </a:rPr>
              <a:t> A {}</a:t>
            </a:r>
          </a:p>
          <a:p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class</a:t>
            </a:r>
            <a:r>
              <a:rPr lang="de-CH" sz="1800" b="1" dirty="0">
                <a:latin typeface="Fira Code Retina" panose="020B0809050000020004" pitchFamily="49" charset="0"/>
              </a:rPr>
              <a:t> B </a:t>
            </a:r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extends</a:t>
            </a:r>
            <a:r>
              <a:rPr lang="de-CH" sz="1800" b="1" dirty="0">
                <a:latin typeface="Fira Code Retina" panose="020B0809050000020004" pitchFamily="49" charset="0"/>
              </a:rPr>
              <a:t> A {}</a:t>
            </a:r>
          </a:p>
          <a:p>
            <a:endParaRPr lang="de-CH" sz="1800" b="1" dirty="0">
              <a:latin typeface="Fira Code Retina" panose="020B0809050000020004" pitchFamily="49" charset="0"/>
            </a:endParaRPr>
          </a:p>
          <a:p>
            <a:r>
              <a:rPr lang="de-CH" sz="1800" b="1" dirty="0">
                <a:latin typeface="Fira Code Retina" panose="020B0809050000020004" pitchFamily="49" charset="0"/>
              </a:rPr>
              <a:t>...</a:t>
            </a:r>
          </a:p>
          <a:p>
            <a:endParaRPr lang="de-CH" sz="1800" b="1" dirty="0">
              <a:latin typeface="Fira Code Retina" panose="020B0809050000020004" pitchFamily="49" charset="0"/>
            </a:endParaRPr>
          </a:p>
          <a:p>
            <a:r>
              <a:rPr lang="de-CH" sz="1800" dirty="0">
                <a:latin typeface="Fira Code Retina" panose="020B0809050000020004" pitchFamily="49" charset="0"/>
              </a:rPr>
              <a:t>A[] </a:t>
            </a:r>
            <a:r>
              <a:rPr lang="de-CH" sz="1800" dirty="0">
                <a:solidFill>
                  <a:srgbClr val="6A3E3E"/>
                </a:solidFill>
                <a:latin typeface="Fira Code Retina" panose="020B0809050000020004" pitchFamily="49" charset="0"/>
              </a:rPr>
              <a:t>array</a:t>
            </a:r>
            <a:r>
              <a:rPr lang="de-CH" sz="1800" dirty="0">
                <a:latin typeface="Fira Code Retina" panose="020B0809050000020004" pitchFamily="49" charset="0"/>
              </a:rPr>
              <a:t> = </a:t>
            </a:r>
            <a:r>
              <a:rPr lang="de-CH" sz="1800" b="1" dirty="0">
                <a:solidFill>
                  <a:srgbClr val="7F0055"/>
                </a:solidFill>
                <a:latin typeface="Fira Code Retina" panose="020B0809050000020004" pitchFamily="49" charset="0"/>
              </a:rPr>
              <a:t>new</a:t>
            </a:r>
            <a:r>
              <a:rPr lang="de-CH" sz="1800" b="1" dirty="0">
                <a:latin typeface="Fira Code Retina" panose="020B0809050000020004" pitchFamily="49" charset="0"/>
              </a:rPr>
              <a:t> B[5];</a:t>
            </a:r>
          </a:p>
        </p:txBody>
      </p:sp>
    </p:spTree>
    <p:extLst>
      <p:ext uri="{BB962C8B-B14F-4D97-AF65-F5344CB8AC3E}">
        <p14:creationId xmlns:p14="http://schemas.microsoft.com/office/powerpoint/2010/main" val="19752615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1408</Words>
  <Application>Microsoft Office PowerPoint</Application>
  <PresentationFormat>On-screen Show (16:9)</PresentationFormat>
  <Paragraphs>202</Paragraphs>
  <Slides>36</Slides>
  <Notes>25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Courier New</vt:lpstr>
      <vt:lpstr>Fira Code Retina</vt:lpstr>
      <vt:lpstr>Times New Roman</vt:lpstr>
      <vt:lpstr>Simple Light</vt:lpstr>
      <vt:lpstr> Übungsstunde 9</vt:lpstr>
      <vt:lpstr>Probleme bei Übung 7</vt:lpstr>
      <vt:lpstr>Verebung und Polymorphismus</vt:lpstr>
      <vt:lpstr>Vererbung – Overriding</vt:lpstr>
      <vt:lpstr>Polymorphismus</vt:lpstr>
      <vt:lpstr>Polymorphismus</vt:lpstr>
      <vt:lpstr>Polymorphismus – Subtype-Relation &gt;1</vt:lpstr>
      <vt:lpstr>Subtype-Relation bei Reference Types</vt:lpstr>
      <vt:lpstr>Subtype-Relation bei Arrays</vt:lpstr>
      <vt:lpstr>Subtype-Relation bei LinkedLists</vt:lpstr>
      <vt:lpstr>Casting</vt:lpstr>
      <vt:lpstr>Polymorphismus</vt:lpstr>
      <vt:lpstr>Polymorphismus</vt:lpstr>
      <vt:lpstr>Nachbesprechung Übung 8</vt:lpstr>
      <vt:lpstr>Aufgabe 1: Mindestanzahl an Teilfolgen (Bonus!)  </vt:lpstr>
      <vt:lpstr>Aufgabe 2: Teilfolgen</vt:lpstr>
      <vt:lpstr>PowerPoint Presentation</vt:lpstr>
      <vt:lpstr>Aufgabe 4: Dominator - Einfache Tests</vt:lpstr>
      <vt:lpstr>Aufgabe 4: Dominator - Border Cases</vt:lpstr>
      <vt:lpstr>Aufgabe 4: Dominator - Mehr Border Cases</vt:lpstr>
      <vt:lpstr>Aufgabe 4: Dominator - Noch Mehr Border Cases</vt:lpstr>
      <vt:lpstr>Aufgabe 4: Dominator - Hilfsfunktionen</vt:lpstr>
      <vt:lpstr>Aufgabe 4: Dominator - Grosse Tests</vt:lpstr>
      <vt:lpstr>Aufgabe 5: Self-avoiding Random Walks</vt:lpstr>
      <vt:lpstr>PowerPoint Presentation</vt:lpstr>
      <vt:lpstr>Vorbesprechung Übung 9</vt:lpstr>
      <vt:lpstr>PowerPoint Presentation</vt:lpstr>
      <vt:lpstr>PowerPoint Presentation</vt:lpstr>
      <vt:lpstr>Aufgabe 2: Umkehrung</vt:lpstr>
      <vt:lpstr>Aufgabe 3: Miles and More</vt:lpstr>
      <vt:lpstr>Aufgabe 3: Miles and More</vt:lpstr>
      <vt:lpstr>Aufgabe 4: Künstliche Intelligenz für das Ratespiel</vt:lpstr>
      <vt:lpstr>Akteure</vt:lpstr>
      <vt:lpstr>Unterschiedliche Spieler (Strategien)</vt:lpstr>
      <vt:lpstr>Aufgabe 5: Pong</vt:lpstr>
      <vt:lpstr>Debugger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Übungsstunde 9</dc:title>
  <cp:lastModifiedBy>Tobia</cp:lastModifiedBy>
  <cp:revision>5</cp:revision>
  <dcterms:modified xsi:type="dcterms:W3CDTF">2020-11-20T17:04:48Z</dcterms:modified>
</cp:coreProperties>
</file>