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1"/>
  </p:notesMasterIdLst>
  <p:sldIdLst>
    <p:sldId id="256" r:id="rId2"/>
    <p:sldId id="257" r:id="rId3"/>
    <p:sldId id="285" r:id="rId4"/>
    <p:sldId id="286" r:id="rId5"/>
    <p:sldId id="287" r:id="rId6"/>
    <p:sldId id="282" r:id="rId7"/>
    <p:sldId id="283" r:id="rId8"/>
    <p:sldId id="284" r:id="rId9"/>
    <p:sldId id="28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143500" type="screen16x9"/>
  <p:notesSz cx="6858000" cy="9144000"/>
  <p:embeddedFontLst>
    <p:embeddedFont>
      <p:font typeface="Ubuntu Mon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F7AC8D-7DC8-4895-88EA-2E6612051FC1}">
  <a:tblStyle styleId="{7AF7AC8D-7DC8-4895-88EA-2E6612051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85" autoAdjust="0"/>
  </p:normalViewPr>
  <p:slideViewPr>
    <p:cSldViewPr snapToGrid="0">
      <p:cViewPr varScale="1">
        <p:scale>
          <a:sx n="153" d="100"/>
          <a:sy n="153" d="100"/>
        </p:scale>
        <p:origin x="115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8e077a0e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8e077a0e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d57716f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d57716f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straightforward…?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d57716f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d57716f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38b986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38b9864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8afb7d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8afb7d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701c6ac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0701c6ac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LinkedIntList.java: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zeige einige Methoden + deren Tests (LinkedIntListTest.java)</a:t>
            </a:r>
            <a:br>
              <a:rPr lang="en-GB"/>
            </a:br>
            <a:r>
              <a:rPr lang="en-GB"/>
              <a:t>ev. auch illustrieren, was die Methoden machen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assertConsistency() in Tests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701c6ac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701c6ac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LinkedIntList.java: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zeige einige Methoden + deren Tests (LinkedIntListTest.java)</a:t>
            </a:r>
            <a:br>
              <a:rPr lang="en-GB"/>
            </a:br>
            <a:r>
              <a:rPr lang="en-GB"/>
              <a:t>ev. auch illustrieren, was die Methoden machen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assertConsistency() in Tests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24b422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24b422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Schaltsekunden fragen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4b422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4b422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1fa0efa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1fa0efa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Assistent-TODO: Aufgaben lesen</a:t>
            </a: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8e077a0e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08e077a0e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Tests in LinkedPersonListTest.java erweitern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Was gibt es bei den einzelnen Methoden zu beachten?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Wie kann man rückwärts Iterieren?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removeNode() </a:t>
            </a:r>
            <a:r>
              <a:rPr lang="en-GB"/>
              <a:t>(siehe Aufgabenbeschreibung)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Was gibt es für Spezialfälle? (ev. einige durchspielen)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8e077a0e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8e077a0e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 Probleme besprechen, die bei der Korrektur aufgefallen sind.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3d89454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3d89454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71a24b86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71a24b86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0701c6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0701c6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424b4229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424b4229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708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8e077a0e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8e077a0e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8e077a0e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8e077a0e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8e077a0e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8e077a0e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8e077a0e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8e077a0e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Namenskonflikt</a:t>
            </a:r>
            <a:r>
              <a:rPr lang="en-GB"/>
              <a:t> zwischen Feldern und Parametern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8afb7d7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8afb7d7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8afb7d7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8afb7d7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7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988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▪"/>
              <a:defRPr/>
            </a:lvl1pPr>
            <a:lvl2pPr marL="91440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▪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▪"/>
              <a:defRPr sz="20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0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46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543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Übungsstunde 7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387900" y="1152475"/>
            <a:ext cx="85206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</a:rPr>
              <a:t>Feedback </a:t>
            </a:r>
            <a:r>
              <a:rPr lang="en-GB" sz="1800" dirty="0" err="1">
                <a:solidFill>
                  <a:srgbClr val="595959"/>
                </a:solidFill>
              </a:rPr>
              <a:t>nach</a:t>
            </a:r>
            <a:r>
              <a:rPr lang="en-GB" sz="1800" dirty="0">
                <a:solidFill>
                  <a:srgbClr val="595959"/>
                </a:solidFill>
              </a:rPr>
              <a:t> der </a:t>
            </a:r>
            <a:r>
              <a:rPr lang="en-GB" sz="1800" dirty="0" err="1">
                <a:solidFill>
                  <a:srgbClr val="595959"/>
                </a:solidFill>
              </a:rPr>
              <a:t>Korrektur</a:t>
            </a:r>
            <a:r>
              <a:rPr lang="en-GB" sz="1800" dirty="0">
                <a:solidFill>
                  <a:srgbClr val="595959"/>
                </a:solidFill>
              </a:rPr>
              <a:t> </a:t>
            </a:r>
            <a:r>
              <a:rPr lang="en-GB" sz="1800" dirty="0" err="1">
                <a:solidFill>
                  <a:srgbClr val="595959"/>
                </a:solidFill>
              </a:rPr>
              <a:t>direkt</a:t>
            </a:r>
            <a:r>
              <a:rPr lang="en-GB" sz="1800" dirty="0">
                <a:solidFill>
                  <a:srgbClr val="595959"/>
                </a:solidFill>
              </a:rPr>
              <a:t> per Git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595959"/>
              </a:solidFill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Aufgabe 1: </a:t>
            </a:r>
            <a:r>
              <a:rPr lang="en-GB" sz="2800"/>
              <a:t>Familienbeziehungen </a:t>
            </a:r>
            <a:r>
              <a:rPr lang="en-GB" sz="2800">
                <a:solidFill>
                  <a:srgbClr val="000000"/>
                </a:solidFill>
              </a:rPr>
              <a:t>(Bonus!) 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l="5561" t="35252" r="10931" b="45516"/>
          <a:stretch/>
        </p:blipFill>
        <p:spPr>
          <a:xfrm>
            <a:off x="311700" y="1130563"/>
            <a:ext cx="7012824" cy="9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 rotWithShape="1">
          <a:blip r:embed="rId4">
            <a:alphaModFix/>
          </a:blip>
          <a:srcRect l="21684" t="23137" r="26673" b="38937"/>
          <a:stretch/>
        </p:blipFill>
        <p:spPr>
          <a:xfrm>
            <a:off x="375375" y="2286850"/>
            <a:ext cx="5537674" cy="249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Aufgabe </a:t>
            </a:r>
            <a:r>
              <a:rPr lang="en-GB" sz="2800"/>
              <a:t>2</a:t>
            </a:r>
            <a:r>
              <a:rPr lang="en-GB" sz="2800">
                <a:solidFill>
                  <a:srgbClr val="000000"/>
                </a:solidFill>
              </a:rPr>
              <a:t>: </a:t>
            </a:r>
            <a:r>
              <a:rPr lang="en-GB" sz="2800"/>
              <a:t>Datenanalyse mit Personen</a:t>
            </a:r>
            <a:r>
              <a:rPr lang="en-GB" sz="2800">
                <a:solidFill>
                  <a:srgbClr val="000000"/>
                </a:solidFill>
              </a:rPr>
              <a:t> 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3990525" y="169750"/>
            <a:ext cx="5080800" cy="234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alter,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gewicht,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     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groesse,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istMaennlich,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schulterBreite,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brustTiefe,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brustBreite) {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.alter = alter;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.gewicht = gewicht;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.groesse = groesse;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.istMaennlich = istMaennlich;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.schulterBreite = schulterBreite;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.brustTiefe = brustTiefe;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.brustBreite = brustBreite;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265650" y="1735900"/>
            <a:ext cx="3466500" cy="190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alter;             </a:t>
            </a:r>
            <a:r>
              <a:rPr lang="en-GB" sz="120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Jahre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gewicht;        </a:t>
            </a:r>
            <a:r>
              <a:rPr lang="en-GB" sz="120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kg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groesse;        </a:t>
            </a:r>
            <a:r>
              <a:rPr lang="en-GB" sz="120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cm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istMaennlich;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schulterBreite; </a:t>
            </a:r>
            <a:r>
              <a:rPr lang="en-GB" sz="120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cm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brustTiefe;     </a:t>
            </a:r>
            <a:r>
              <a:rPr lang="en-GB" sz="120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cm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brustBreite;    </a:t>
            </a:r>
            <a:r>
              <a:rPr lang="en-GB" sz="120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cm</a:t>
            </a:r>
            <a:endParaRPr sz="12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 l="21684" t="23136" r="26673" b="44462"/>
          <a:stretch/>
        </p:blipFill>
        <p:spPr>
          <a:xfrm>
            <a:off x="169250" y="169750"/>
            <a:ext cx="3821275" cy="146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3990525" y="3641200"/>
            <a:ext cx="5080800" cy="129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beschreibung() {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bodyMassIndex() {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10000 * gewicht / (groesse * groesse);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4597125" y="2731525"/>
            <a:ext cx="2901300" cy="692700"/>
          </a:xfrm>
          <a:prstGeom prst="wedgeRoundRectCallout">
            <a:avLst>
              <a:gd name="adj1" fmla="val -34506"/>
              <a:gd name="adj2" fmla="val -93774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‘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this.alter</a:t>
            </a:r>
            <a:r>
              <a:rPr lang="en-GB">
                <a:solidFill>
                  <a:srgbClr val="FFFFFF"/>
                </a:solidFill>
              </a:rPr>
              <a:t>’ um Konflikt mit Parameter ‘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en-GB">
                <a:solidFill>
                  <a:srgbClr val="FFFFFF"/>
                </a:solidFill>
              </a:rPr>
              <a:t>’ zu vermeiden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4200925" y="1097875"/>
            <a:ext cx="4614600" cy="3580200"/>
            <a:chOff x="-206700" y="1123125"/>
            <a:chExt cx="4614600" cy="3580200"/>
          </a:xfrm>
        </p:grpSpPr>
        <p:sp>
          <p:nvSpPr>
            <p:cNvPr id="173" name="Google Shape;173;p32"/>
            <p:cNvSpPr txBox="1"/>
            <p:nvPr/>
          </p:nvSpPr>
          <p:spPr>
            <a:xfrm>
              <a:off x="-206700" y="1123125"/>
              <a:ext cx="4614600" cy="122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Person[] liesPersonen(Scanner scanner) {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Person[] personen = 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Person[scanner.nextInt()];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 = 0; i &lt; personen.length; i++)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personen[i] = liesPerson(scanner);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personen;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" name="Google Shape;174;p32"/>
            <p:cNvSpPr txBox="1"/>
            <p:nvPr/>
          </p:nvSpPr>
          <p:spPr>
            <a:xfrm>
              <a:off x="-206700" y="2617125"/>
              <a:ext cx="4614600" cy="20862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Person liesPerson(Scanner scanner) {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schulterBreite = scanner.nextDouble();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brustTiefe = scanner.nextDouble();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brustBreite = scanner.nextDouble();</a:t>
              </a:r>
              <a:endParaRPr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alter = scanner.nextInt();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gewicht = scanner.nextDouble();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groesse = scanner.nextDouble();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istMaennlich = scanner.nextInt() == 1;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Person(....);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75" name="Google Shape;175;p32"/>
          <p:cNvGrpSpPr/>
          <p:nvPr/>
        </p:nvGrpSpPr>
        <p:grpSpPr>
          <a:xfrm>
            <a:off x="152400" y="1097875"/>
            <a:ext cx="3885600" cy="1208575"/>
            <a:chOff x="4609075" y="1046925"/>
            <a:chExt cx="3885600" cy="1208575"/>
          </a:xfrm>
        </p:grpSpPr>
        <p:sp>
          <p:nvSpPr>
            <p:cNvPr id="176" name="Google Shape;176;p32"/>
            <p:cNvSpPr txBox="1"/>
            <p:nvPr/>
          </p:nvSpPr>
          <p:spPr>
            <a:xfrm>
              <a:off x="4937550" y="1046925"/>
              <a:ext cx="2066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in main()-Methode</a:t>
              </a:r>
              <a:endParaRPr/>
            </a:p>
          </p:txBody>
        </p:sp>
        <p:sp>
          <p:nvSpPr>
            <p:cNvPr id="177" name="Google Shape;177;p32"/>
            <p:cNvSpPr txBox="1"/>
            <p:nvPr/>
          </p:nvSpPr>
          <p:spPr>
            <a:xfrm>
              <a:off x="4609075" y="1442800"/>
              <a:ext cx="3885600" cy="812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Scanner scanner = </a:t>
              </a: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Scanner(</a:t>
              </a:r>
              <a:endParaRPr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  new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File(</a:t>
              </a:r>
              <a:r>
                <a:rPr lang="en-GB" sz="1000">
                  <a:solidFill>
                    <a:srgbClr val="2A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"body.dat.txt"</a:t>
              </a: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));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Person[] personen = liesPersonen(scanner);</a:t>
              </a:r>
              <a:b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GB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scanner.close();</a:t>
              </a:r>
              <a:endParaRPr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250"/>
            <a:ext cx="7555598" cy="7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445025" y="410250"/>
            <a:ext cx="7851300" cy="432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   static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druckeUngesunde(Person[] personen, PrintStream ausgabe) {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personen.length; i++) {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Person person = personen[i];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String klasse = gewichtsKlasse(person);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(!klasse.equals(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"normalgewichtig"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ausgabe.println(person.beschreibung() + 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ist 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klasse);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gewichtsKlasse(Person person) {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(person.bodyMassIndex() &gt;= 30)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"fettleibig"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(person.bodyMassIndex() &gt;= 25)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"übergewichtig"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(person.bodyMassIndex() &lt; 18.5)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"untergewichtig"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"normalgewichtig"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00" y="3069675"/>
            <a:ext cx="152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188" y="3641175"/>
            <a:ext cx="25812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450" y="1834125"/>
            <a:ext cx="4610900" cy="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l="5857" t="29714" r="10823" b="43443"/>
          <a:stretch/>
        </p:blipFill>
        <p:spPr>
          <a:xfrm>
            <a:off x="510350" y="334045"/>
            <a:ext cx="6996499" cy="138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510350" y="2013650"/>
            <a:ext cx="8146200" cy="147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partnerQualitaet(Person p1, Person p2) {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distanz = Math.pow(p1.groesse - p2.groesse, 2)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	       + 0.2 * Math.abs(p1.brustTiefe * p1.brustBreite 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	        - p2.brustTiefe * p2.brustBreite)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			       + 0.5 * Math.pow(p1.schulterBreite - p2.schulterBreite, 2);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/ (1 + distanz);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35"/>
          <p:cNvGraphicFramePr/>
          <p:nvPr/>
        </p:nvGraphicFramePr>
        <p:xfrm>
          <a:off x="1533288" y="2961975"/>
          <a:ext cx="36243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" name="Google Shape;198;p35"/>
          <p:cNvGraphicFramePr/>
          <p:nvPr/>
        </p:nvGraphicFramePr>
        <p:xfrm>
          <a:off x="1533288" y="3837300"/>
          <a:ext cx="36243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Google Shape;199;p35"/>
          <p:cNvSpPr txBox="1"/>
          <p:nvPr/>
        </p:nvSpPr>
        <p:spPr>
          <a:xfrm>
            <a:off x="201525" y="2988300"/>
            <a:ext cx="1090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Personen:</a:t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201525" y="3850450"/>
            <a:ext cx="1090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Personen:</a:t>
            </a:r>
            <a:endParaRPr/>
          </a:p>
        </p:txBody>
      </p:sp>
      <p:cxnSp>
        <p:nvCxnSpPr>
          <p:cNvPr id="201" name="Google Shape;201;p35"/>
          <p:cNvCxnSpPr/>
          <p:nvPr/>
        </p:nvCxnSpPr>
        <p:spPr>
          <a:xfrm>
            <a:off x="1718500" y="3355700"/>
            <a:ext cx="379200" cy="4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5"/>
          <p:cNvCxnSpPr/>
          <p:nvPr/>
        </p:nvCxnSpPr>
        <p:spPr>
          <a:xfrm>
            <a:off x="1730350" y="3332000"/>
            <a:ext cx="794100" cy="4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35"/>
          <p:cNvSpPr txBox="1"/>
          <p:nvPr/>
        </p:nvSpPr>
        <p:spPr>
          <a:xfrm>
            <a:off x="2548100" y="3438650"/>
            <a:ext cx="13509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……...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25" y="368875"/>
            <a:ext cx="7714098" cy="2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343300" y="657750"/>
            <a:ext cx="8407500" cy="311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druckeGuteTrainingsPartner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(Person[]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personen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PrintStream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ausgabe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personen.length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</a:t>
            </a:r>
            <a:r>
              <a:rPr lang="en-GB" sz="1200" b="1" dirty="0" err="1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b="1" dirty="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+ 1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 &lt;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personen.length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j++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 =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partnerQualitaet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personen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personen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[j]);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(q &gt; 0.8) {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ausgabe.println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personen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beschreibung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en-GB" sz="12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+ 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gewichtsKlasse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personen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]));						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ausgabe.println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personen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[j].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beschreibung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en-GB" sz="12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+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gewichtsKlasse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personen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[j]));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ausgabe.println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Qualität</a:t>
            </a:r>
            <a:r>
              <a:rPr lang="en-GB" sz="12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q);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2050"/>
            <a:ext cx="7306874" cy="20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Black-Box Testing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5C269-60DE-4211-B254-6AB94B9F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endParaRPr lang="de-C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Linked List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 rotWithShape="1">
          <a:blip r:embed="rId3">
            <a:alphaModFix/>
          </a:blip>
          <a:srcRect l="4303" t="6271" r="3352" b="44924"/>
          <a:stretch/>
        </p:blipFill>
        <p:spPr>
          <a:xfrm>
            <a:off x="398575" y="1084725"/>
            <a:ext cx="8433727" cy="25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2485650" y="412930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DEMO</a:t>
            </a:r>
            <a:endParaRPr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Zusatzaufgabe</a:t>
            </a:r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4294967295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Erweitern Sie die LinkedIntList...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… mit einem Feld </a:t>
            </a:r>
            <a:r>
              <a:rPr lang="en-GB" i="1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r>
              <a:rPr lang="en-GB"/>
              <a:t>, welches die Länge der Liste enthält. Wie wirkt sich diese Änderung auf andere Methoden der Klasse aus?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… mit einer </a:t>
            </a:r>
            <a:r>
              <a:rPr lang="en-GB" i="1">
                <a:latin typeface="Ubuntu Mono"/>
                <a:ea typeface="Ubuntu Mono"/>
                <a:cs typeface="Ubuntu Mono"/>
                <a:sym typeface="Ubuntu Mono"/>
              </a:rPr>
              <a:t>toArray()</a:t>
            </a:r>
            <a:r>
              <a:rPr lang="en-GB"/>
              <a:t> Methode, welche einen Integer Array zurückgibt in welchem alle Werte der Liste in der gleichen Reihenfolge enthalten sind.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Analoge Uhr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"/>
          </p:nvPr>
        </p:nvSpPr>
        <p:spPr>
          <a:xfrm>
            <a:off x="311700" y="1093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seconds = System.currentTimeMillis() / 1000.0;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minutes = seconds / 60;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hours = minutes / 60 + </a:t>
            </a:r>
            <a:r>
              <a:rPr lang="en-GB" sz="1400" b="1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HOUR_OFFSET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hourAngle =   hours/12 * 2*Math.</a:t>
            </a:r>
            <a:r>
              <a:rPr lang="en-GB" sz="1400" b="1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minuteAngle = minutes/60 * 2*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-GB" sz="1400" b="1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secondAngle = seconds/60 * 2*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-GB" sz="1400" b="1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43"/>
          <p:cNvSpPr/>
          <p:nvPr/>
        </p:nvSpPr>
        <p:spPr>
          <a:xfrm>
            <a:off x="6390550" y="2068200"/>
            <a:ext cx="2205900" cy="871500"/>
          </a:xfrm>
          <a:prstGeom prst="wedgeRoundRectCallout">
            <a:avLst>
              <a:gd name="adj1" fmla="val -118321"/>
              <a:gd name="adj2" fmla="val -119022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UTC, Greenwich-Zeit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5: Analoge Uhr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 + 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sin(hourAngle)*120;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/2 - 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cos(hourAngle)*120;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window.drawLine(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/2, 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/2, x, y); 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 + 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sin(minuteAngle)*200;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/2 - 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cos(minuteAngle)*200;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window.drawLine(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/2, 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/2, x, y);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 + 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sin(secondAngle)*180;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/2 - 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cos(secondAngle)*180;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window.setStrokeWidth(5);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1651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window.drawLine(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/2, </a:t>
            </a:r>
            <a:r>
              <a:rPr lang="en-GB" sz="1400" i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/2, x, y);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Vorbesprechung Übung 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/>
          <p:nvPr/>
        </p:nvSpPr>
        <p:spPr>
          <a:xfrm>
            <a:off x="3398100" y="1398725"/>
            <a:ext cx="2043000" cy="95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LinkedPersonList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first: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last 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size : 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6"/>
          <p:cNvSpPr/>
          <p:nvPr/>
        </p:nvSpPr>
        <p:spPr>
          <a:xfrm>
            <a:off x="1250300" y="2829850"/>
            <a:ext cx="1405200" cy="10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PersonNode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next  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prev  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46"/>
          <p:cNvSpPr/>
          <p:nvPr/>
        </p:nvSpPr>
        <p:spPr>
          <a:xfrm>
            <a:off x="3771050" y="2829850"/>
            <a:ext cx="1405200" cy="10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PersonNode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  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  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6"/>
          <p:cNvSpPr/>
          <p:nvPr/>
        </p:nvSpPr>
        <p:spPr>
          <a:xfrm>
            <a:off x="6183700" y="2829850"/>
            <a:ext cx="1405200" cy="10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PersonNode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  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  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6"/>
          <p:cNvSpPr/>
          <p:nvPr/>
        </p:nvSpPr>
        <p:spPr>
          <a:xfrm>
            <a:off x="1515425" y="4430050"/>
            <a:ext cx="874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6"/>
          <p:cNvSpPr/>
          <p:nvPr/>
        </p:nvSpPr>
        <p:spPr>
          <a:xfrm>
            <a:off x="4036250" y="4430050"/>
            <a:ext cx="874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46"/>
          <p:cNvSpPr/>
          <p:nvPr/>
        </p:nvSpPr>
        <p:spPr>
          <a:xfrm>
            <a:off x="6448900" y="4430050"/>
            <a:ext cx="874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6"/>
          <p:cNvSpPr/>
          <p:nvPr/>
        </p:nvSpPr>
        <p:spPr>
          <a:xfrm>
            <a:off x="1943474" y="3677175"/>
            <a:ext cx="566375" cy="767925"/>
          </a:xfrm>
          <a:custGeom>
            <a:avLst/>
            <a:gdLst/>
            <a:ahLst/>
            <a:cxnLst/>
            <a:rect l="l" t="t" r="r" b="b"/>
            <a:pathLst>
              <a:path w="22655" h="30717" extrusionOk="0">
                <a:moveTo>
                  <a:pt x="19904" y="0"/>
                </a:moveTo>
                <a:cubicBezTo>
                  <a:pt x="20194" y="2173"/>
                  <a:pt x="24589" y="9708"/>
                  <a:pt x="21643" y="13040"/>
                </a:cubicBezTo>
                <a:cubicBezTo>
                  <a:pt x="18697" y="16373"/>
                  <a:pt x="5802" y="17049"/>
                  <a:pt x="2228" y="19995"/>
                </a:cubicBezTo>
                <a:cubicBezTo>
                  <a:pt x="-1346" y="22941"/>
                  <a:pt x="538" y="28930"/>
                  <a:pt x="200" y="30717"/>
                </a:cubicBezTo>
              </a:path>
            </a:pathLst>
          </a:cu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80" name="Google Shape;280;p46"/>
          <p:cNvSpPr/>
          <p:nvPr/>
        </p:nvSpPr>
        <p:spPr>
          <a:xfrm>
            <a:off x="2404850" y="3025200"/>
            <a:ext cx="1376450" cy="246300"/>
          </a:xfrm>
          <a:custGeom>
            <a:avLst/>
            <a:gdLst/>
            <a:ahLst/>
            <a:cxnLst/>
            <a:rect l="l" t="t" r="r" b="b"/>
            <a:pathLst>
              <a:path w="55058" h="9852" extrusionOk="0">
                <a:moveTo>
                  <a:pt x="0" y="9852"/>
                </a:moveTo>
                <a:cubicBezTo>
                  <a:pt x="4492" y="8548"/>
                  <a:pt x="17773" y="3670"/>
                  <a:pt x="26949" y="2028"/>
                </a:cubicBezTo>
                <a:cubicBezTo>
                  <a:pt x="36125" y="386"/>
                  <a:pt x="50373" y="338"/>
                  <a:pt x="55058" y="0"/>
                </a:cubicBezTo>
              </a:path>
            </a:pathLst>
          </a:cu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81" name="Google Shape;281;p46"/>
          <p:cNvSpPr/>
          <p:nvPr/>
        </p:nvSpPr>
        <p:spPr>
          <a:xfrm>
            <a:off x="4458074" y="3677175"/>
            <a:ext cx="566375" cy="767925"/>
          </a:xfrm>
          <a:custGeom>
            <a:avLst/>
            <a:gdLst/>
            <a:ahLst/>
            <a:cxnLst/>
            <a:rect l="l" t="t" r="r" b="b"/>
            <a:pathLst>
              <a:path w="22655" h="30717" extrusionOk="0">
                <a:moveTo>
                  <a:pt x="19904" y="0"/>
                </a:moveTo>
                <a:cubicBezTo>
                  <a:pt x="20194" y="2173"/>
                  <a:pt x="24589" y="9708"/>
                  <a:pt x="21643" y="13040"/>
                </a:cubicBezTo>
                <a:cubicBezTo>
                  <a:pt x="18697" y="16373"/>
                  <a:pt x="5802" y="17049"/>
                  <a:pt x="2228" y="19995"/>
                </a:cubicBezTo>
                <a:cubicBezTo>
                  <a:pt x="-1346" y="22941"/>
                  <a:pt x="538" y="28930"/>
                  <a:pt x="200" y="30717"/>
                </a:cubicBezTo>
              </a:path>
            </a:pathLst>
          </a:cu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82" name="Google Shape;282;p46"/>
          <p:cNvSpPr/>
          <p:nvPr/>
        </p:nvSpPr>
        <p:spPr>
          <a:xfrm>
            <a:off x="6896474" y="3677175"/>
            <a:ext cx="566375" cy="767925"/>
          </a:xfrm>
          <a:custGeom>
            <a:avLst/>
            <a:gdLst/>
            <a:ahLst/>
            <a:cxnLst/>
            <a:rect l="l" t="t" r="r" b="b"/>
            <a:pathLst>
              <a:path w="22655" h="30717" extrusionOk="0">
                <a:moveTo>
                  <a:pt x="19904" y="0"/>
                </a:moveTo>
                <a:cubicBezTo>
                  <a:pt x="20194" y="2173"/>
                  <a:pt x="24589" y="9708"/>
                  <a:pt x="21643" y="13040"/>
                </a:cubicBezTo>
                <a:cubicBezTo>
                  <a:pt x="18697" y="16373"/>
                  <a:pt x="5802" y="17049"/>
                  <a:pt x="2228" y="19995"/>
                </a:cubicBezTo>
                <a:cubicBezTo>
                  <a:pt x="-1346" y="22941"/>
                  <a:pt x="538" y="28930"/>
                  <a:pt x="200" y="30717"/>
                </a:cubicBezTo>
              </a:path>
            </a:pathLst>
          </a:cu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83" name="Google Shape;283;p46"/>
          <p:cNvSpPr/>
          <p:nvPr/>
        </p:nvSpPr>
        <p:spPr>
          <a:xfrm>
            <a:off x="4919450" y="3025200"/>
            <a:ext cx="1266975" cy="246300"/>
          </a:xfrm>
          <a:custGeom>
            <a:avLst/>
            <a:gdLst/>
            <a:ahLst/>
            <a:cxnLst/>
            <a:rect l="l" t="t" r="r" b="b"/>
            <a:pathLst>
              <a:path w="50679" h="9852" extrusionOk="0">
                <a:moveTo>
                  <a:pt x="0" y="9852"/>
                </a:moveTo>
                <a:cubicBezTo>
                  <a:pt x="4492" y="8548"/>
                  <a:pt x="18503" y="3670"/>
                  <a:pt x="26949" y="2028"/>
                </a:cubicBezTo>
                <a:cubicBezTo>
                  <a:pt x="35396" y="386"/>
                  <a:pt x="46724" y="338"/>
                  <a:pt x="50679" y="0"/>
                </a:cubicBezTo>
              </a:path>
            </a:pathLst>
          </a:cu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84" name="Google Shape;284;p46"/>
          <p:cNvSpPr txBox="1"/>
          <p:nvPr/>
        </p:nvSpPr>
        <p:spPr>
          <a:xfrm>
            <a:off x="332525" y="2661350"/>
            <a:ext cx="427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</a:rPr>
              <a:t>×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8470900" y="2625846"/>
            <a:ext cx="427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</a:rPr>
              <a:t>×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286" name="Google Shape;286;p46"/>
          <p:cNvSpPr/>
          <p:nvPr/>
        </p:nvSpPr>
        <p:spPr>
          <a:xfrm>
            <a:off x="2672900" y="2543807"/>
            <a:ext cx="3051450" cy="923300"/>
          </a:xfrm>
          <a:custGeom>
            <a:avLst/>
            <a:gdLst/>
            <a:ahLst/>
            <a:cxnLst/>
            <a:rect l="l" t="t" r="r" b="b"/>
            <a:pathLst>
              <a:path w="122058" h="36932" extrusionOk="0">
                <a:moveTo>
                  <a:pt x="90989" y="36932"/>
                </a:moveTo>
                <a:cubicBezTo>
                  <a:pt x="95529" y="35966"/>
                  <a:pt x="113737" y="35194"/>
                  <a:pt x="118228" y="31137"/>
                </a:cubicBezTo>
                <a:cubicBezTo>
                  <a:pt x="122720" y="27080"/>
                  <a:pt x="124023" y="17711"/>
                  <a:pt x="117938" y="12591"/>
                </a:cubicBezTo>
                <a:cubicBezTo>
                  <a:pt x="111853" y="7472"/>
                  <a:pt x="98572" y="1917"/>
                  <a:pt x="81717" y="420"/>
                </a:cubicBezTo>
                <a:cubicBezTo>
                  <a:pt x="64862" y="-1077"/>
                  <a:pt x="30427" y="1773"/>
                  <a:pt x="16807" y="3608"/>
                </a:cubicBezTo>
                <a:cubicBezTo>
                  <a:pt x="3188" y="5443"/>
                  <a:pt x="2801" y="10128"/>
                  <a:pt x="0" y="11432"/>
                </a:cubicBezTo>
              </a:path>
            </a:pathLst>
          </a:custGeom>
          <a:noFill/>
          <a:ln w="19050" cap="flat" cmpd="sng">
            <a:solidFill>
              <a:srgbClr val="98000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87" name="Google Shape;287;p46"/>
          <p:cNvSpPr/>
          <p:nvPr/>
        </p:nvSpPr>
        <p:spPr>
          <a:xfrm>
            <a:off x="5187500" y="2543807"/>
            <a:ext cx="2874800" cy="923300"/>
          </a:xfrm>
          <a:custGeom>
            <a:avLst/>
            <a:gdLst/>
            <a:ahLst/>
            <a:cxnLst/>
            <a:rect l="l" t="t" r="r" b="b"/>
            <a:pathLst>
              <a:path w="114992" h="36932" extrusionOk="0">
                <a:moveTo>
                  <a:pt x="88639" y="36932"/>
                </a:moveTo>
                <a:cubicBezTo>
                  <a:pt x="92503" y="36063"/>
                  <a:pt x="108006" y="35773"/>
                  <a:pt x="111821" y="31716"/>
                </a:cubicBezTo>
                <a:cubicBezTo>
                  <a:pt x="115636" y="27659"/>
                  <a:pt x="116548" y="17807"/>
                  <a:pt x="111531" y="12591"/>
                </a:cubicBezTo>
                <a:cubicBezTo>
                  <a:pt x="106514" y="7375"/>
                  <a:pt x="97504" y="1917"/>
                  <a:pt x="81717" y="420"/>
                </a:cubicBezTo>
                <a:cubicBezTo>
                  <a:pt x="65930" y="-1077"/>
                  <a:pt x="30427" y="1773"/>
                  <a:pt x="16807" y="3608"/>
                </a:cubicBezTo>
                <a:cubicBezTo>
                  <a:pt x="3188" y="5443"/>
                  <a:pt x="2801" y="10128"/>
                  <a:pt x="0" y="11432"/>
                </a:cubicBezTo>
              </a:path>
            </a:pathLst>
          </a:custGeom>
          <a:noFill/>
          <a:ln w="19050" cap="flat" cmpd="sng">
            <a:solidFill>
              <a:srgbClr val="98000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88" name="Google Shape;288;p46"/>
          <p:cNvSpPr/>
          <p:nvPr/>
        </p:nvSpPr>
        <p:spPr>
          <a:xfrm>
            <a:off x="1720547" y="1110908"/>
            <a:ext cx="4178875" cy="1718700"/>
          </a:xfrm>
          <a:custGeom>
            <a:avLst/>
            <a:gdLst/>
            <a:ahLst/>
            <a:cxnLst/>
            <a:rect l="l" t="t" r="r" b="b"/>
            <a:pathLst>
              <a:path w="167155" h="68748" extrusionOk="0">
                <a:moveTo>
                  <a:pt x="130242" y="28759"/>
                </a:moveTo>
                <a:cubicBezTo>
                  <a:pt x="135168" y="28421"/>
                  <a:pt x="153800" y="29962"/>
                  <a:pt x="159799" y="26731"/>
                </a:cubicBezTo>
                <a:cubicBezTo>
                  <a:pt x="165798" y="23500"/>
                  <a:pt x="168797" y="13722"/>
                  <a:pt x="166237" y="9375"/>
                </a:cubicBezTo>
                <a:cubicBezTo>
                  <a:pt x="163677" y="5028"/>
                  <a:pt x="163288" y="1567"/>
                  <a:pt x="144441" y="651"/>
                </a:cubicBezTo>
                <a:cubicBezTo>
                  <a:pt x="125595" y="-265"/>
                  <a:pt x="76617" y="-935"/>
                  <a:pt x="53158" y="3878"/>
                </a:cubicBezTo>
                <a:cubicBezTo>
                  <a:pt x="29699" y="8691"/>
                  <a:pt x="11945" y="18718"/>
                  <a:pt x="3687" y="29530"/>
                </a:cubicBezTo>
                <a:cubicBezTo>
                  <a:pt x="-4571" y="40342"/>
                  <a:pt x="3624" y="62212"/>
                  <a:pt x="3611" y="68748"/>
                </a:cubicBezTo>
              </a:path>
            </a:pathLst>
          </a:cu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89" name="Google Shape;289;p46"/>
          <p:cNvSpPr/>
          <p:nvPr/>
        </p:nvSpPr>
        <p:spPr>
          <a:xfrm>
            <a:off x="4969375" y="1981072"/>
            <a:ext cx="2160625" cy="848525"/>
          </a:xfrm>
          <a:custGeom>
            <a:avLst/>
            <a:gdLst/>
            <a:ahLst/>
            <a:cxnLst/>
            <a:rect l="l" t="t" r="r" b="b"/>
            <a:pathLst>
              <a:path w="86425" h="33941" extrusionOk="0">
                <a:moveTo>
                  <a:pt x="0" y="2066"/>
                </a:moveTo>
                <a:cubicBezTo>
                  <a:pt x="8210" y="1728"/>
                  <a:pt x="35159" y="-204"/>
                  <a:pt x="49261" y="37"/>
                </a:cubicBezTo>
                <a:cubicBezTo>
                  <a:pt x="63363" y="278"/>
                  <a:pt x="79348" y="-1190"/>
                  <a:pt x="84614" y="3514"/>
                </a:cubicBezTo>
                <a:cubicBezTo>
                  <a:pt x="89880" y="8218"/>
                  <a:pt x="82114" y="23192"/>
                  <a:pt x="80858" y="28263"/>
                </a:cubicBezTo>
                <a:cubicBezTo>
                  <a:pt x="79602" y="33334"/>
                  <a:pt x="77710" y="32995"/>
                  <a:pt x="77080" y="33941"/>
                </a:cubicBezTo>
              </a:path>
            </a:pathLst>
          </a:cu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90" name="Google Shape;290;p46"/>
          <p:cNvSpPr/>
          <p:nvPr/>
        </p:nvSpPr>
        <p:spPr>
          <a:xfrm>
            <a:off x="608250" y="2532829"/>
            <a:ext cx="2572525" cy="934275"/>
          </a:xfrm>
          <a:custGeom>
            <a:avLst/>
            <a:gdLst/>
            <a:ahLst/>
            <a:cxnLst/>
            <a:rect l="l" t="t" r="r" b="b"/>
            <a:pathLst>
              <a:path w="102901" h="37371" extrusionOk="0">
                <a:moveTo>
                  <a:pt x="71832" y="37371"/>
                </a:moveTo>
                <a:cubicBezTo>
                  <a:pt x="76372" y="36405"/>
                  <a:pt x="94580" y="35633"/>
                  <a:pt x="99071" y="31576"/>
                </a:cubicBezTo>
                <a:cubicBezTo>
                  <a:pt x="103563" y="27519"/>
                  <a:pt x="104866" y="18150"/>
                  <a:pt x="98781" y="13030"/>
                </a:cubicBezTo>
                <a:cubicBezTo>
                  <a:pt x="92696" y="7911"/>
                  <a:pt x="76174" y="2598"/>
                  <a:pt x="62560" y="859"/>
                </a:cubicBezTo>
                <a:cubicBezTo>
                  <a:pt x="48946" y="-880"/>
                  <a:pt x="27524" y="183"/>
                  <a:pt x="17097" y="2598"/>
                </a:cubicBezTo>
                <a:cubicBezTo>
                  <a:pt x="6670" y="5013"/>
                  <a:pt x="2850" y="13223"/>
                  <a:pt x="0" y="15348"/>
                </a:cubicBezTo>
              </a:path>
            </a:pathLst>
          </a:custGeom>
          <a:noFill/>
          <a:ln w="19050" cap="flat" cmpd="sng">
            <a:solidFill>
              <a:srgbClr val="98000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91" name="Google Shape;291;p46"/>
          <p:cNvSpPr/>
          <p:nvPr/>
        </p:nvSpPr>
        <p:spPr>
          <a:xfrm>
            <a:off x="7386827" y="3025200"/>
            <a:ext cx="1266975" cy="246300"/>
          </a:xfrm>
          <a:custGeom>
            <a:avLst/>
            <a:gdLst/>
            <a:ahLst/>
            <a:cxnLst/>
            <a:rect l="l" t="t" r="r" b="b"/>
            <a:pathLst>
              <a:path w="50679" h="9852" extrusionOk="0">
                <a:moveTo>
                  <a:pt x="0" y="9852"/>
                </a:moveTo>
                <a:cubicBezTo>
                  <a:pt x="4492" y="8548"/>
                  <a:pt x="18503" y="3670"/>
                  <a:pt x="26949" y="2028"/>
                </a:cubicBezTo>
                <a:cubicBezTo>
                  <a:pt x="35396" y="386"/>
                  <a:pt x="46724" y="338"/>
                  <a:pt x="50679" y="0"/>
                </a:cubicBezTo>
              </a:path>
            </a:pathLst>
          </a:cu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92" name="Google Shape;292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Aufgabe </a:t>
            </a:r>
            <a:r>
              <a:rPr lang="en-GB" sz="2800"/>
              <a:t>1</a:t>
            </a:r>
            <a:r>
              <a:rPr lang="en-GB" sz="2800">
                <a:solidFill>
                  <a:srgbClr val="000000"/>
                </a:solidFill>
              </a:rPr>
              <a:t>:</a:t>
            </a:r>
            <a:r>
              <a:rPr lang="en-GB" sz="2800"/>
              <a:t> Doubly-linked List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Aufgabe </a:t>
            </a:r>
            <a:r>
              <a:rPr lang="en-GB" sz="2800"/>
              <a:t>2</a:t>
            </a:r>
            <a:r>
              <a:rPr lang="en-GB" sz="2800">
                <a:solidFill>
                  <a:srgbClr val="000000"/>
                </a:solidFill>
              </a:rPr>
              <a:t>:</a:t>
            </a:r>
            <a:r>
              <a:rPr lang="en-GB" sz="2800"/>
              <a:t> Subtraktion von Listen </a:t>
            </a:r>
            <a:r>
              <a:rPr lang="en-GB" sz="2800">
                <a:solidFill>
                  <a:srgbClr val="000000"/>
                </a:solidFill>
              </a:rPr>
              <a:t>(Bonus!) 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25" y="1082400"/>
            <a:ext cx="7310550" cy="3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Aufgabe </a:t>
            </a:r>
            <a:r>
              <a:rPr lang="en-GB" sz="2800"/>
              <a:t>2</a:t>
            </a:r>
            <a:r>
              <a:rPr lang="en-GB" sz="2800">
                <a:solidFill>
                  <a:srgbClr val="000000"/>
                </a:solidFill>
              </a:rPr>
              <a:t>:</a:t>
            </a:r>
            <a:r>
              <a:rPr lang="en-GB" sz="2800"/>
              <a:t> Subtraktion von Listen </a:t>
            </a:r>
            <a:r>
              <a:rPr lang="en-GB" sz="2800">
                <a:solidFill>
                  <a:srgbClr val="000000"/>
                </a:solidFill>
              </a:rPr>
              <a:t>(Bonus!) 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 b="75911"/>
          <a:stretch/>
        </p:blipFill>
        <p:spPr>
          <a:xfrm>
            <a:off x="1999287" y="1261800"/>
            <a:ext cx="5145426" cy="14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8"/>
          <p:cNvPicPr preferRelativeResize="0"/>
          <p:nvPr/>
        </p:nvPicPr>
        <p:blipFill rotWithShape="1">
          <a:blip r:embed="rId3">
            <a:alphaModFix/>
          </a:blip>
          <a:srcRect t="68922"/>
          <a:stretch/>
        </p:blipFill>
        <p:spPr>
          <a:xfrm>
            <a:off x="1999287" y="2666288"/>
            <a:ext cx="5145426" cy="186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EBNF Wiederholung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087C-F348-479E-87B6-7ABA45E2F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Rekursion</a:t>
            </a:r>
            <a:endParaRPr/>
          </a:p>
        </p:txBody>
      </p:sp>
      <p:sp>
        <p:nvSpPr>
          <p:cNvPr id="317" name="Google Shape;31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4B2249BC-0874-455B-B5B7-27540C3DF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84" y="1176925"/>
            <a:ext cx="4896631" cy="378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08349F-5FA4-465C-A2D1-71661695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r>
              <a:rPr lang="en-US" dirty="0"/>
              <a:t> - </a:t>
            </a:r>
            <a:r>
              <a:rPr lang="en-US" dirty="0" err="1"/>
              <a:t>Methoden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ECE6B-9045-419B-B06F-798A5CDBE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von der </a:t>
            </a:r>
            <a:r>
              <a:rPr lang="en-US" dirty="0" err="1"/>
              <a:t>Überklasse</a:t>
            </a:r>
            <a:r>
              <a:rPr lang="en-US" dirty="0"/>
              <a:t> </a:t>
            </a:r>
            <a:r>
              <a:rPr lang="en-US" dirty="0" err="1"/>
              <a:t>übernommen</a:t>
            </a:r>
            <a:r>
              <a:rPr lang="en-US" dirty="0"/>
              <a:t>, falls </a:t>
            </a:r>
            <a:r>
              <a:rPr lang="en-US" dirty="0" err="1"/>
              <a:t>sie</a:t>
            </a:r>
            <a:r>
              <a:rPr lang="en-US" dirty="0"/>
              <a:t> protected </a:t>
            </a:r>
            <a:r>
              <a:rPr lang="en-US" dirty="0" err="1"/>
              <a:t>oder</a:t>
            </a:r>
            <a:r>
              <a:rPr lang="en-US" dirty="0"/>
              <a:t> public </a:t>
            </a:r>
            <a:r>
              <a:rPr lang="en-US" dirty="0" err="1"/>
              <a:t>sind</a:t>
            </a:r>
            <a:r>
              <a:rPr lang="en-US" dirty="0"/>
              <a:t>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65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08349F-5FA4-465C-A2D1-71661695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r>
              <a:rPr lang="en-US" dirty="0"/>
              <a:t> - </a:t>
            </a:r>
            <a:r>
              <a:rPr lang="en-US" dirty="0" err="1"/>
              <a:t>Konstruktoren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ECE6B-9045-419B-B06F-798A5CDBE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Konstruktoren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NICHT </a:t>
            </a:r>
            <a:r>
              <a:rPr lang="en-US" dirty="0" err="1"/>
              <a:t>übernommen</a:t>
            </a:r>
            <a:r>
              <a:rPr lang="en-US" dirty="0"/>
              <a:t>.</a:t>
            </a:r>
          </a:p>
          <a:p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in der </a:t>
            </a:r>
            <a:r>
              <a:rPr lang="en-US" dirty="0" err="1"/>
              <a:t>Unterklasse</a:t>
            </a:r>
            <a:r>
              <a:rPr lang="en-US" dirty="0"/>
              <a:t> muss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erstes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in der </a:t>
            </a:r>
            <a:r>
              <a:rPr lang="en-US" dirty="0" err="1"/>
              <a:t>Überklasse</a:t>
            </a:r>
            <a:r>
              <a:rPr lang="en-US" dirty="0"/>
              <a:t> </a:t>
            </a:r>
            <a:r>
              <a:rPr lang="en-US" dirty="0" err="1"/>
              <a:t>aufrufen</a:t>
            </a:r>
            <a:r>
              <a:rPr lang="en-US" dirty="0"/>
              <a:t>.</a:t>
            </a:r>
          </a:p>
          <a:p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Überklasse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den default-</a:t>
            </a:r>
            <a:r>
              <a:rPr lang="en-US" dirty="0" err="1"/>
              <a:t>Konstruktor</a:t>
            </a:r>
            <a:r>
              <a:rPr lang="en-US" dirty="0"/>
              <a:t>)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.</a:t>
            </a:r>
          </a:p>
          <a:p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Unterklassen</a:t>
            </a:r>
            <a:r>
              <a:rPr lang="en-US" dirty="0"/>
              <a:t> </a:t>
            </a:r>
            <a:r>
              <a:rPr lang="en-US" dirty="0" err="1"/>
              <a:t>keinen</a:t>
            </a:r>
            <a:r>
              <a:rPr lang="en-US" dirty="0"/>
              <a:t> </a:t>
            </a:r>
            <a:r>
              <a:rPr lang="en-US" dirty="0" err="1"/>
              <a:t>speziellen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(</a:t>
            </a:r>
            <a:r>
              <a:rPr lang="en-US" dirty="0" err="1"/>
              <a:t>d.h.</a:t>
            </a:r>
            <a:r>
              <a:rPr lang="en-US" dirty="0"/>
              <a:t> den default-</a:t>
            </a:r>
            <a:r>
              <a:rPr lang="en-US" dirty="0" err="1"/>
              <a:t>Konstruktor</a:t>
            </a:r>
            <a:r>
              <a:rPr lang="en-US" dirty="0"/>
              <a:t>) </a:t>
            </a:r>
            <a:r>
              <a:rPr lang="en-US" dirty="0" err="1"/>
              <a:t>benutzt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der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der </a:t>
            </a:r>
            <a:r>
              <a:rPr lang="en-US" dirty="0" err="1"/>
              <a:t>Überklasse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923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08349F-5FA4-465C-A2D1-71661695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r>
              <a:rPr lang="en-US" dirty="0"/>
              <a:t> </a:t>
            </a:r>
            <a:r>
              <a:rPr lang="en-US"/>
              <a:t>- Attribute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ECE6B-9045-419B-B06F-798A5CDBE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Konstruktoren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NICHT </a:t>
            </a:r>
            <a:r>
              <a:rPr lang="en-US" dirty="0" err="1"/>
              <a:t>übernommen</a:t>
            </a:r>
            <a:r>
              <a:rPr lang="en-US" dirty="0"/>
              <a:t>.</a:t>
            </a:r>
          </a:p>
          <a:p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in der </a:t>
            </a:r>
            <a:r>
              <a:rPr lang="en-US" dirty="0" err="1"/>
              <a:t>Unterklasse</a:t>
            </a:r>
            <a:r>
              <a:rPr lang="en-US" dirty="0"/>
              <a:t> muss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erstes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in der </a:t>
            </a:r>
            <a:r>
              <a:rPr lang="en-US" dirty="0" err="1"/>
              <a:t>Überklasse</a:t>
            </a:r>
            <a:r>
              <a:rPr lang="en-US" dirty="0"/>
              <a:t> </a:t>
            </a:r>
            <a:r>
              <a:rPr lang="en-US" dirty="0" err="1"/>
              <a:t>aufrufen</a:t>
            </a:r>
            <a:r>
              <a:rPr lang="en-US" dirty="0"/>
              <a:t>.</a:t>
            </a:r>
          </a:p>
          <a:p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Überklasse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den default-</a:t>
            </a:r>
            <a:r>
              <a:rPr lang="en-US" dirty="0" err="1"/>
              <a:t>Konstruktor</a:t>
            </a:r>
            <a:r>
              <a:rPr lang="en-US" dirty="0"/>
              <a:t>)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.</a:t>
            </a:r>
          </a:p>
          <a:p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Unterklassen</a:t>
            </a:r>
            <a:r>
              <a:rPr lang="en-US" dirty="0"/>
              <a:t> </a:t>
            </a:r>
            <a:r>
              <a:rPr lang="en-US" dirty="0" err="1"/>
              <a:t>keinen</a:t>
            </a:r>
            <a:r>
              <a:rPr lang="en-US" dirty="0"/>
              <a:t> </a:t>
            </a:r>
            <a:r>
              <a:rPr lang="en-US" dirty="0" err="1"/>
              <a:t>speziellen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(</a:t>
            </a:r>
            <a:r>
              <a:rPr lang="en-US" dirty="0" err="1"/>
              <a:t>d.h.</a:t>
            </a:r>
            <a:r>
              <a:rPr lang="en-US" dirty="0"/>
              <a:t> den default-</a:t>
            </a:r>
            <a:r>
              <a:rPr lang="en-US" dirty="0" err="1"/>
              <a:t>Konstruktor</a:t>
            </a:r>
            <a:r>
              <a:rPr lang="en-US" dirty="0"/>
              <a:t>) </a:t>
            </a:r>
            <a:r>
              <a:rPr lang="en-US" dirty="0" err="1"/>
              <a:t>benutzt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der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der </a:t>
            </a:r>
            <a:r>
              <a:rPr lang="en-US" dirty="0" err="1"/>
              <a:t>Überklasse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452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D7CE-CAFE-4837-8E2A-DC81D403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Programmieren</a:t>
            </a:r>
            <a:r>
              <a:rPr lang="en-US" dirty="0"/>
              <a:t> an der </a:t>
            </a:r>
            <a:r>
              <a:rPr lang="en-US" dirty="0" err="1"/>
              <a:t>Prüfung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582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851B7-C078-44DF-88FF-DDDA76D5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Programmieren</a:t>
            </a:r>
            <a:r>
              <a:rPr lang="en-US" dirty="0"/>
              <a:t> an der </a:t>
            </a:r>
            <a:r>
              <a:rPr lang="en-US" dirty="0" err="1"/>
              <a:t>Prüfung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C529-DBC1-439E-9EDB-D088FCB2E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Outline </a:t>
            </a:r>
            <a:r>
              <a:rPr lang="en-US" dirty="0" err="1"/>
              <a:t>erstellen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Top-Down </a:t>
            </a:r>
            <a:r>
              <a:rPr lang="en-US" dirty="0" err="1"/>
              <a:t>programmieren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Problem in </a:t>
            </a:r>
            <a:r>
              <a:rPr lang="en-US" dirty="0" err="1"/>
              <a:t>Teilprobleme</a:t>
            </a:r>
            <a:r>
              <a:rPr lang="en-US" dirty="0"/>
              <a:t> (</a:t>
            </a:r>
            <a:r>
              <a:rPr lang="en-US" dirty="0" err="1"/>
              <a:t>Methoden</a:t>
            </a:r>
            <a:r>
              <a:rPr lang="en-US" dirty="0"/>
              <a:t>) </a:t>
            </a:r>
            <a:r>
              <a:rPr lang="en-US" dirty="0" err="1"/>
              <a:t>aufteilen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ym typeface="Symbol" panose="05050102010706020507" pitchFamily="18" charset="2"/>
              </a:rPr>
              <a:t> Nimmt Druck, gesamte Aufgabe «auf einmal» zu lösen</a:t>
            </a:r>
            <a:br>
              <a:rPr lang="de-CH" dirty="0"/>
            </a:br>
            <a:r>
              <a:rPr lang="de-CH" dirty="0">
                <a:sym typeface="Symbol" panose="05050102010706020507" pitchFamily="18" charset="2"/>
              </a:rPr>
              <a:t> Fehler einfacher zu finden (einfacher zu testen)</a:t>
            </a:r>
          </a:p>
          <a:p>
            <a:pPr>
              <a:buFont typeface="+mj-lt"/>
              <a:buAutoNum type="arabicPeriod"/>
            </a:pPr>
            <a:r>
              <a:rPr lang="de-CH" dirty="0">
                <a:sym typeface="Symbol" panose="05050102010706020507" pitchFamily="18" charset="2"/>
              </a:rPr>
              <a:t>Bei genügend Zeit: Tests schreiben</a:t>
            </a:r>
            <a:br>
              <a:rPr lang="de-CH" dirty="0">
                <a:sym typeface="Symbol" panose="05050102010706020507" pitchFamily="18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6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2E1F-4F86-4A26-93B0-485D188F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267FC-08C9-41CC-A311-D8AE590B2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6A571-A20D-4EF1-9742-45D6C1EC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8" y="0"/>
            <a:ext cx="83635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0A98-11BC-4C05-BD42-AD129E75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1CF28-C6AB-4DF6-AAA1-4797B5EA4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EBNF</a:t>
            </a:r>
          </a:p>
          <a:p>
            <a:r>
              <a:rPr lang="en-US" dirty="0" err="1"/>
              <a:t>Variablen</a:t>
            </a:r>
            <a:r>
              <a:rPr lang="en-US" dirty="0"/>
              <a:t>: int, double, String, Arrays</a:t>
            </a:r>
          </a:p>
          <a:p>
            <a:r>
              <a:rPr lang="en-US" dirty="0"/>
              <a:t>Scanner</a:t>
            </a:r>
          </a:p>
          <a:p>
            <a:r>
              <a:rPr lang="en-US" dirty="0"/>
              <a:t>If / Else / Else If</a:t>
            </a:r>
          </a:p>
          <a:p>
            <a:r>
              <a:rPr lang="en-US" dirty="0"/>
              <a:t>For / While / Do-While</a:t>
            </a:r>
          </a:p>
          <a:p>
            <a:r>
              <a:rPr lang="en-US" dirty="0" err="1"/>
              <a:t>Methoden</a:t>
            </a:r>
            <a:r>
              <a:rPr lang="en-US" dirty="0"/>
              <a:t>: </a:t>
            </a:r>
            <a:r>
              <a:rPr lang="en-US" dirty="0" err="1"/>
              <a:t>Rückgabewert</a:t>
            </a:r>
            <a:r>
              <a:rPr lang="en-US" dirty="0"/>
              <a:t>, Parameter</a:t>
            </a:r>
          </a:p>
          <a:p>
            <a:r>
              <a:rPr lang="en-US" dirty="0"/>
              <a:t>Primitive / Reference Types: </a:t>
            </a:r>
            <a:r>
              <a:rPr lang="en-US" dirty="0" err="1"/>
              <a:t>Zuweisung</a:t>
            </a:r>
            <a:r>
              <a:rPr lang="en-US" dirty="0"/>
              <a:t>, Parameter Passing, Equality, Null</a:t>
            </a:r>
          </a:p>
          <a:p>
            <a:r>
              <a:rPr lang="de-CH" dirty="0"/>
              <a:t>Klassen: Attribute, Methoden, Konstruktor, Sichtbarkeit</a:t>
            </a:r>
          </a:p>
          <a:p>
            <a:r>
              <a:rPr lang="de-CH" dirty="0"/>
              <a:t>Vererbung und Überschreiben von Methoden</a:t>
            </a:r>
          </a:p>
          <a:p>
            <a:r>
              <a:rPr lang="de-CH" dirty="0"/>
              <a:t>(Casting und Polymorphismus)</a:t>
            </a:r>
          </a:p>
        </p:txBody>
      </p:sp>
    </p:spTree>
    <p:extLst>
      <p:ext uri="{BB962C8B-B14F-4D97-AF65-F5344CB8AC3E}">
        <p14:creationId xmlns:p14="http://schemas.microsoft.com/office/powerpoint/2010/main" val="23032934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Microsoft Office PowerPoint</Application>
  <PresentationFormat>On-screen Show (16:9)</PresentationFormat>
  <Paragraphs>156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Ubuntu Mono</vt:lpstr>
      <vt:lpstr>Noto Sans Symbols</vt:lpstr>
      <vt:lpstr>Arial</vt:lpstr>
      <vt:lpstr>Courier New</vt:lpstr>
      <vt:lpstr>Simple Light</vt:lpstr>
      <vt:lpstr> Übungsstunde 7</vt:lpstr>
      <vt:lpstr>Vererbung</vt:lpstr>
      <vt:lpstr>Vererbung - Methoden</vt:lpstr>
      <vt:lpstr>Vererbung - Konstruktoren</vt:lpstr>
      <vt:lpstr>Vererbung - Attribute</vt:lpstr>
      <vt:lpstr>Programmieren an der Prüfung</vt:lpstr>
      <vt:lpstr>Programmieren an der Prüfung</vt:lpstr>
      <vt:lpstr>PowerPoint Presentation</vt:lpstr>
      <vt:lpstr>Fragen</vt:lpstr>
      <vt:lpstr>Nachbesprechung Übung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Aufgabe 3: Black-Box Testing</vt:lpstr>
      <vt:lpstr>Aufgabe 4: Linked List</vt:lpstr>
      <vt:lpstr>Zusatzaufgabe</vt:lpstr>
      <vt:lpstr>Aufgabe 5: Analoge Uhr</vt:lpstr>
      <vt:lpstr>Aufgabe 5: Analoge Uhr</vt:lpstr>
      <vt:lpstr>Vorbesprechung Übung 7</vt:lpstr>
      <vt:lpstr>PowerPoint Presentation</vt:lpstr>
      <vt:lpstr>PowerPoint Presentation</vt:lpstr>
      <vt:lpstr>PowerPoint Presentation</vt:lpstr>
      <vt:lpstr>Aufgabe 3: EBNF Wiederholung</vt:lpstr>
      <vt:lpstr>Aufgabe 4: Rekursion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Übungsstunde 7</dc:title>
  <cp:lastModifiedBy>Tobia Ochsner</cp:lastModifiedBy>
  <cp:revision>14</cp:revision>
  <dcterms:modified xsi:type="dcterms:W3CDTF">2020-11-06T14:45:23Z</dcterms:modified>
</cp:coreProperties>
</file>