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305" r:id="rId15"/>
    <p:sldId id="282" r:id="rId16"/>
    <p:sldId id="285" r:id="rId17"/>
    <p:sldId id="286" r:id="rId18"/>
    <p:sldId id="306" r:id="rId19"/>
    <p:sldId id="288" r:id="rId20"/>
    <p:sldId id="294" r:id="rId21"/>
    <p:sldId id="273" r:id="rId22"/>
    <p:sldId id="297" r:id="rId23"/>
    <p:sldId id="309" r:id="rId24"/>
    <p:sldId id="308" r:id="rId25"/>
    <p:sldId id="298" r:id="rId26"/>
    <p:sldId id="299" r:id="rId27"/>
    <p:sldId id="300" r:id="rId28"/>
    <p:sldId id="301" r:id="rId29"/>
    <p:sldId id="302" r:id="rId30"/>
    <p:sldId id="295" r:id="rId31"/>
    <p:sldId id="307" r:id="rId32"/>
    <p:sldId id="304" r:id="rId33"/>
    <p:sldId id="303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11" autoAdjust="0"/>
  </p:normalViewPr>
  <p:slideViewPr>
    <p:cSldViewPr snapToGrid="0">
      <p:cViewPr>
        <p:scale>
          <a:sx n="150" d="100"/>
          <a:sy n="150" d="100"/>
        </p:scale>
        <p:origin x="18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7707d8aef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7707d8aef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Frage an Studenten: Was ist die Schwierigkeit hier?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Antwort: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Bei Java müssen \ “escaped” werden (Ersatzdarstellungen, “escape sequences”)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1e1dac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1e1dac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Frage</a:t>
            </a:r>
            <a:r>
              <a:rPr lang="en-GB" dirty="0"/>
              <a:t> an </a:t>
            </a:r>
            <a:r>
              <a:rPr lang="en-GB" dirty="0" err="1"/>
              <a:t>Studenten</a:t>
            </a:r>
            <a:r>
              <a:rPr lang="en-GB" dirty="0"/>
              <a:t>: Wie </a:t>
            </a:r>
            <a:r>
              <a:rPr lang="en-GB" dirty="0" err="1"/>
              <a:t>teilt</a:t>
            </a:r>
            <a:r>
              <a:rPr lang="en-GB" dirty="0"/>
              <a:t> man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Programm</a:t>
            </a:r>
            <a:r>
              <a:rPr lang="en-GB" dirty="0"/>
              <a:t> in </a:t>
            </a:r>
            <a:r>
              <a:rPr lang="en-GB" dirty="0" err="1"/>
              <a:t>mehrere</a:t>
            </a:r>
            <a:r>
              <a:rPr lang="en-GB" dirty="0"/>
              <a:t> </a:t>
            </a:r>
            <a:r>
              <a:rPr lang="en-GB" dirty="0" err="1"/>
              <a:t>Methoden</a:t>
            </a:r>
            <a:r>
              <a:rPr lang="en-GB" dirty="0"/>
              <a:t> auf?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Beispiel</a:t>
            </a:r>
            <a:r>
              <a:rPr lang="en-GB" dirty="0"/>
              <a:t> </a:t>
            </a:r>
            <a:r>
              <a:rPr lang="en-GB" dirty="0" err="1"/>
              <a:t>Programm</a:t>
            </a:r>
            <a:r>
              <a:rPr lang="en-GB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public class </a:t>
            </a:r>
            <a:r>
              <a:rPr lang="en-GB" dirty="0" err="1"/>
              <a:t>SplitUp</a:t>
            </a:r>
            <a:r>
              <a:rPr lang="en-GB" dirty="0"/>
              <a:t>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        </a:t>
            </a:r>
            <a:r>
              <a:rPr lang="en-GB" dirty="0" err="1">
                <a:solidFill>
                  <a:schemeClr val="dk1"/>
                </a:solidFill>
              </a:rPr>
              <a:t>System.out.println</a:t>
            </a:r>
            <a:r>
              <a:rPr lang="en-GB" dirty="0">
                <a:solidFill>
                  <a:schemeClr val="dk1"/>
                </a:solidFill>
              </a:rPr>
              <a:t>("Hallo!");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        </a:t>
            </a:r>
            <a:r>
              <a:rPr lang="en-GB" dirty="0" err="1">
                <a:solidFill>
                  <a:schemeClr val="dk1"/>
                </a:solidFill>
              </a:rPr>
              <a:t>System.out.println</a:t>
            </a:r>
            <a:r>
              <a:rPr lang="en-GB" dirty="0">
                <a:solidFill>
                  <a:schemeClr val="dk1"/>
                </a:solidFill>
              </a:rPr>
              <a:t>("Hallo!");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        </a:t>
            </a:r>
            <a:r>
              <a:rPr lang="en-GB" dirty="0" err="1">
                <a:solidFill>
                  <a:schemeClr val="dk1"/>
                </a:solidFill>
              </a:rPr>
              <a:t>System.out.println</a:t>
            </a:r>
            <a:r>
              <a:rPr lang="en-GB" dirty="0">
                <a:solidFill>
                  <a:schemeClr val="dk1"/>
                </a:solidFill>
              </a:rPr>
              <a:t>("Hallo!");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("</a:t>
            </a:r>
            <a:r>
              <a:rPr lang="en-GB" dirty="0" err="1"/>
              <a:t>Tschüss</a:t>
            </a:r>
            <a:r>
              <a:rPr lang="en-GB" dirty="0"/>
              <a:t>!");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  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Erstelle</a:t>
            </a:r>
            <a:r>
              <a:rPr lang="en-GB" dirty="0"/>
              <a:t> </a:t>
            </a:r>
            <a:r>
              <a:rPr lang="en-GB" dirty="0" err="1"/>
              <a:t>neue</a:t>
            </a:r>
            <a:r>
              <a:rPr lang="en-GB" dirty="0"/>
              <a:t> </a:t>
            </a:r>
            <a:r>
              <a:rPr lang="en-GB" dirty="0" err="1"/>
              <a:t>Methode</a:t>
            </a:r>
            <a:r>
              <a:rPr lang="en-GB" dirty="0"/>
              <a:t> hallo(), um Code-</a:t>
            </a:r>
            <a:r>
              <a:rPr lang="en-GB" dirty="0" err="1"/>
              <a:t>Wiederholungen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vermeiden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public class </a:t>
            </a:r>
            <a:r>
              <a:rPr lang="en-GB" dirty="0" err="1">
                <a:solidFill>
                  <a:schemeClr val="dk1"/>
                </a:solidFill>
              </a:rPr>
              <a:t>SplitUp</a:t>
            </a:r>
            <a:r>
              <a:rPr lang="en-GB" dirty="0">
                <a:solidFill>
                  <a:schemeClr val="dk1"/>
                </a:solidFill>
              </a:rPr>
              <a:t> {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    public static void main(String[] </a:t>
            </a:r>
            <a:r>
              <a:rPr lang="en-GB" dirty="0" err="1">
                <a:solidFill>
                  <a:schemeClr val="dk1"/>
                </a:solidFill>
              </a:rPr>
              <a:t>args</a:t>
            </a:r>
            <a:r>
              <a:rPr lang="en-GB" dirty="0">
                <a:solidFill>
                  <a:schemeClr val="dk1"/>
                </a:solidFill>
              </a:rPr>
              <a:t>) {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        hallo();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        </a:t>
            </a:r>
            <a:r>
              <a:rPr lang="en-GB" dirty="0" err="1">
                <a:solidFill>
                  <a:schemeClr val="dk1"/>
                </a:solidFill>
              </a:rPr>
              <a:t>System.out.println</a:t>
            </a:r>
            <a:r>
              <a:rPr lang="en-GB" dirty="0">
                <a:solidFill>
                  <a:schemeClr val="dk1"/>
                </a:solidFill>
              </a:rPr>
              <a:t>("</a:t>
            </a:r>
            <a:r>
              <a:rPr lang="en-GB" dirty="0" err="1">
                <a:solidFill>
                  <a:schemeClr val="dk1"/>
                </a:solidFill>
              </a:rPr>
              <a:t>Tschüss</a:t>
            </a:r>
            <a:r>
              <a:rPr lang="en-GB" dirty="0">
                <a:solidFill>
                  <a:schemeClr val="dk1"/>
                </a:solidFill>
              </a:rPr>
              <a:t>!");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    }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    public static void hallo() {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        </a:t>
            </a:r>
            <a:r>
              <a:rPr lang="en-GB" dirty="0" err="1">
                <a:solidFill>
                  <a:schemeClr val="dk1"/>
                </a:solidFill>
              </a:rPr>
              <a:t>System.out.println</a:t>
            </a:r>
            <a:r>
              <a:rPr lang="en-GB" dirty="0">
                <a:solidFill>
                  <a:schemeClr val="dk1"/>
                </a:solidFill>
              </a:rPr>
              <a:t>("Hallo!");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    }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}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e37aac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e37aac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Zeigt gegebenenfalls wie man Input in Java lesen und verarbeiten kann.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707d8aef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707d8aef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7707d8ae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7707d8ae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Fragen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</a:t>
            </a:r>
            <a:r>
              <a:rPr lang="en-GB" dirty="0" err="1"/>
              <a:t>Studenten</a:t>
            </a:r>
            <a:r>
              <a:rPr lang="en-GB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Zeige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Tabelle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Zug legal </a:t>
            </a:r>
            <a:r>
              <a:rPr lang="en-GB" dirty="0" err="1"/>
              <a:t>ist</a:t>
            </a:r>
            <a:r>
              <a:rPr lang="en-GB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legal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legal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legal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illegal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illegal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illegal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illegal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7707d8ae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7707d8ae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Lösung: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r1 &lt;= A | 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r2 &lt;= [A]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r3 &lt;= [A] [A] [A]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r4 &lt;= </a:t>
            </a:r>
            <a:r>
              <a:rPr lang="en-GB">
                <a:solidFill>
                  <a:schemeClr val="dk1"/>
                </a:solidFill>
              </a:rPr>
              <a:t> A [A] [A] [A]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707d8aef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707d8aef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7707d8ae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7707d8ae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GB" b="1" dirty="0"/>
              <a:t>Precedence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GB" b="1" dirty="0"/>
              <a:t>Associativity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GB" b="1" dirty="0"/>
              <a:t>Integer Division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b="1" dirty="0"/>
              <a:t>Float Operation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b="1" dirty="0"/>
              <a:t>String operation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Lösung</a:t>
            </a:r>
            <a:r>
              <a:rPr lang="en-GB" b="1" dirty="0"/>
              <a:t>: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5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20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-16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3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9.0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1.75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ETH2016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36ETH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7.0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9.0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d6c341a0c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d6c341a0c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d6c341a0c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9d6c341a0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7001452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7001452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d6c341a0c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9d6c341a0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5857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d6c341a0c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9d6c341a0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947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d6c341a0c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9d6c341a0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2753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d6c341a0c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9d6c341a0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035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d6c341a0c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9d6c341a0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881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d6c341a0c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9d6c341a0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453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d6c341a0c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9d6c341a0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563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d6c341a0c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9d6c341a0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7026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9d6c341a0c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9d6c341a0c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 hier nicht mehr </a:t>
            </a:r>
            <a:endParaRPr/>
          </a:p>
        </p:txBody>
      </p:sp>
      <p:sp>
        <p:nvSpPr>
          <p:cNvPr id="470" name="Google Shape;470;g9d6c341a0c_0_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d6c341a0c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9d6c341a0c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18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77001452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770014529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d6c341a0c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9d6c341a0c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7001452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77001452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7707d8ae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7707d8ae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Student </a:t>
            </a:r>
            <a:r>
              <a:rPr lang="en-GB" dirty="0" err="1"/>
              <a:t>soll</a:t>
            </a:r>
            <a:r>
              <a:rPr lang="en-GB" dirty="0"/>
              <a:t> </a:t>
            </a:r>
            <a:r>
              <a:rPr lang="en-GB" dirty="0" err="1"/>
              <a:t>ev</a:t>
            </a:r>
            <a:r>
              <a:rPr lang="en-GB" dirty="0"/>
              <a:t>. </a:t>
            </a:r>
            <a:r>
              <a:rPr lang="en-GB" dirty="0" err="1"/>
              <a:t>Lösung</a:t>
            </a:r>
            <a:r>
              <a:rPr lang="en-GB" dirty="0"/>
              <a:t> </a:t>
            </a:r>
            <a:r>
              <a:rPr lang="en-GB" dirty="0" err="1"/>
              <a:t>präsentieren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</a:rPr>
              <a:t>Lösung</a:t>
            </a:r>
            <a:r>
              <a:rPr lang="en-GB" b="1" dirty="0">
                <a:solidFill>
                  <a:schemeClr val="dk1"/>
                </a:solidFill>
              </a:rPr>
              <a:t>: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&lt;g&gt; &lt;= [ &lt;g&gt; X &lt;g&gt; YY &lt;g&gt; | &lt;g&gt; YY &lt;g&gt; X &lt;g&gt; ]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&lt;x2ygemischt&gt; &lt;= &lt;g&gt;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7707d8ae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7707d8ae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Student </a:t>
            </a:r>
            <a:r>
              <a:rPr lang="en-GB" dirty="0" err="1"/>
              <a:t>soll</a:t>
            </a:r>
            <a:r>
              <a:rPr lang="en-GB" dirty="0"/>
              <a:t> </a:t>
            </a:r>
            <a:r>
              <a:rPr lang="en-GB" dirty="0" err="1"/>
              <a:t>ev</a:t>
            </a:r>
            <a:r>
              <a:rPr lang="en-GB" dirty="0"/>
              <a:t>. </a:t>
            </a:r>
            <a:r>
              <a:rPr lang="en-GB" dirty="0" err="1"/>
              <a:t>Lösung</a:t>
            </a:r>
            <a:r>
              <a:rPr lang="en-GB" dirty="0"/>
              <a:t> </a:t>
            </a:r>
            <a:r>
              <a:rPr lang="en-GB" dirty="0" err="1"/>
              <a:t>präsentieren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</a:rPr>
              <a:t>Lösung</a:t>
            </a:r>
            <a:r>
              <a:rPr lang="en-GB" b="1" dirty="0">
                <a:solidFill>
                  <a:schemeClr val="dk1"/>
                </a:solidFill>
              </a:rPr>
              <a:t>: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B ∈ L(&lt;</a:t>
            </a:r>
            <a:r>
              <a:rPr lang="en-GB" i="1" dirty="0">
                <a:solidFill>
                  <a:schemeClr val="dk1"/>
                </a:solidFill>
              </a:rPr>
              <a:t>beispiel1&gt;</a:t>
            </a:r>
            <a:r>
              <a:rPr lang="en-GB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B ∉ L(&lt;</a:t>
            </a:r>
            <a:r>
              <a:rPr lang="en-GB" i="1" dirty="0">
                <a:solidFill>
                  <a:schemeClr val="dk1"/>
                </a:solidFill>
              </a:rPr>
              <a:t>beispiel2&gt;</a:t>
            </a:r>
            <a:r>
              <a:rPr lang="en-GB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7707d8ae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7707d8ae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Student soll ev. Lösung präsentieren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Lösung: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&lt;doppelt&gt; &lt;= [ X &lt;doppelt&gt; YY 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7707d8aef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7707d8aef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707d8aef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707d8aef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▪"/>
              <a:defRPr/>
            </a:lvl1pPr>
            <a:lvl2pPr marL="91440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▪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▪"/>
              <a:defRPr sz="20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656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Übungsstunde</a:t>
            </a:r>
            <a:r>
              <a:rPr lang="en-GB" dirty="0"/>
              <a:t> 2</a:t>
            </a:r>
            <a:endParaRPr dirty="0"/>
          </a:p>
        </p:txBody>
      </p:sp>
      <p:sp>
        <p:nvSpPr>
          <p:cNvPr id="210" name="Google Shape;210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Einführung in die Programmierung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0725"/>
            <a:ext cx="8839198" cy="31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950" y="142240"/>
            <a:ext cx="4754698" cy="47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0"/>
          <p:cNvSpPr/>
          <p:nvPr/>
        </p:nvSpPr>
        <p:spPr>
          <a:xfrm>
            <a:off x="2403250" y="4345419"/>
            <a:ext cx="4601400" cy="539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5600"/>
            <a:ext cx="8839198" cy="408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Zusatzübungen EBNF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B5796-5AEE-4FAE-A039-42807E2B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Zusatzübung</a:t>
            </a:r>
            <a:r>
              <a:rPr lang="en-US" dirty="0"/>
              <a:t> EBNF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792FA-8AF5-45A4-986B-AF5CB9F00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EBNF-</a:t>
            </a:r>
            <a:r>
              <a:rPr lang="en-US" dirty="0" err="1"/>
              <a:t>Beschreibung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alle </a:t>
            </a:r>
            <a:r>
              <a:rPr lang="en-US" dirty="0" err="1"/>
              <a:t>Wörter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n x “1”, </a:t>
            </a:r>
            <a:r>
              <a:rPr lang="en-US" dirty="0" err="1"/>
              <a:t>gefolgt</a:t>
            </a:r>
            <a:r>
              <a:rPr lang="en-US" dirty="0"/>
              <a:t> von n x “2” und n x “3” </a:t>
            </a:r>
            <a:r>
              <a:rPr lang="en-US" dirty="0" err="1"/>
              <a:t>als</a:t>
            </a:r>
            <a:r>
              <a:rPr lang="en-US" dirty="0"/>
              <a:t> legal </a:t>
            </a:r>
            <a:r>
              <a:rPr lang="en-US" dirty="0" err="1"/>
              <a:t>erkennt</a:t>
            </a:r>
            <a:r>
              <a:rPr lang="en-US" dirty="0"/>
              <a:t> (n &gt; 0):</a:t>
            </a:r>
          </a:p>
          <a:p>
            <a:endParaRPr lang="en-US" i="1" dirty="0"/>
          </a:p>
          <a:p>
            <a:r>
              <a:rPr lang="en-US" i="1" dirty="0"/>
              <a:t>123</a:t>
            </a:r>
          </a:p>
          <a:p>
            <a:r>
              <a:rPr lang="en-US" i="1" dirty="0"/>
              <a:t>111222333</a:t>
            </a:r>
          </a:p>
          <a:p>
            <a:r>
              <a:rPr lang="de-CH" i="1" dirty="0"/>
              <a:t>111112222233333</a:t>
            </a:r>
          </a:p>
        </p:txBody>
      </p:sp>
    </p:spTree>
    <p:extLst>
      <p:ext uri="{BB962C8B-B14F-4D97-AF65-F5344CB8AC3E}">
        <p14:creationId xmlns:p14="http://schemas.microsoft.com/office/powerpoint/2010/main" val="379069341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Zusatzübung EBNF</a:t>
            </a:r>
            <a:endParaRPr/>
          </a:p>
        </p:txBody>
      </p:sp>
      <p:sp>
        <p:nvSpPr>
          <p:cNvPr id="362" name="Google Shape;362;p63"/>
          <p:cNvSpPr txBox="1">
            <a:spLocks noGrp="1"/>
          </p:cNvSpPr>
          <p:nvPr>
            <p:ph type="body" idx="1"/>
          </p:nvPr>
        </p:nvSpPr>
        <p:spPr>
          <a:xfrm>
            <a:off x="311700" y="1627325"/>
            <a:ext cx="3735600" cy="3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(Il)</a:t>
            </a:r>
            <a:r>
              <a:rPr lang="en-GB" dirty="0" err="1"/>
              <a:t>legaler</a:t>
            </a:r>
            <a:r>
              <a:rPr lang="en-GB" dirty="0"/>
              <a:t> Zug?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LZ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LLLFFZ</a:t>
            </a:r>
          </a:p>
          <a:p>
            <a:r>
              <a:rPr lang="en-GB" dirty="0"/>
              <a:t>LGGGGFFZ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LGGSFFGSFFFFZ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LLFF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LGGSFFFZ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LGGGGGSZ</a:t>
            </a:r>
            <a:endParaRPr dirty="0"/>
          </a:p>
        </p:txBody>
      </p:sp>
      <p:sp>
        <p:nvSpPr>
          <p:cNvPr id="363" name="Google Shape;363;p63"/>
          <p:cNvSpPr txBox="1"/>
          <p:nvPr/>
        </p:nvSpPr>
        <p:spPr>
          <a:xfrm>
            <a:off x="3732600" y="445025"/>
            <a:ext cx="5411400" cy="1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fg    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 { FF }</a:t>
            </a:r>
            <a:b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gserie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 [G] [G] [G] [G] S</a:t>
            </a:r>
            <a:br>
              <a:rPr lang="en-GB" sz="1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zug   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 { L } L { </a:t>
            </a:r>
            <a:r>
              <a:rPr lang="en-GB" sz="1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fg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-GB" sz="1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gserie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Z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63"/>
          <p:cNvSpPr txBox="1"/>
          <p:nvPr/>
        </p:nvSpPr>
        <p:spPr>
          <a:xfrm>
            <a:off x="3406875" y="2107450"/>
            <a:ext cx="14616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legal</a:t>
            </a:r>
            <a:endParaRPr/>
          </a:p>
        </p:txBody>
      </p:sp>
      <p:sp>
        <p:nvSpPr>
          <p:cNvPr id="365" name="Google Shape;365;p63"/>
          <p:cNvSpPr txBox="1"/>
          <p:nvPr/>
        </p:nvSpPr>
        <p:spPr>
          <a:xfrm>
            <a:off x="3406875" y="2424950"/>
            <a:ext cx="14616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legal</a:t>
            </a:r>
            <a:endParaRPr/>
          </a:p>
        </p:txBody>
      </p:sp>
      <p:sp>
        <p:nvSpPr>
          <p:cNvPr id="366" name="Google Shape;366;p63"/>
          <p:cNvSpPr txBox="1"/>
          <p:nvPr/>
        </p:nvSpPr>
        <p:spPr>
          <a:xfrm>
            <a:off x="3406875" y="2742450"/>
            <a:ext cx="14616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illegal</a:t>
            </a:r>
            <a:endParaRPr dirty="0"/>
          </a:p>
        </p:txBody>
      </p:sp>
      <p:sp>
        <p:nvSpPr>
          <p:cNvPr id="367" name="Google Shape;367;p63"/>
          <p:cNvSpPr txBox="1"/>
          <p:nvPr/>
        </p:nvSpPr>
        <p:spPr>
          <a:xfrm>
            <a:off x="3406875" y="3059950"/>
            <a:ext cx="14616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legal</a:t>
            </a:r>
            <a:endParaRPr dirty="0"/>
          </a:p>
        </p:txBody>
      </p:sp>
      <p:sp>
        <p:nvSpPr>
          <p:cNvPr id="368" name="Google Shape;368;p63"/>
          <p:cNvSpPr txBox="1"/>
          <p:nvPr/>
        </p:nvSpPr>
        <p:spPr>
          <a:xfrm>
            <a:off x="3406875" y="3377450"/>
            <a:ext cx="14616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illegal</a:t>
            </a:r>
            <a:endParaRPr/>
          </a:p>
        </p:txBody>
      </p:sp>
      <p:sp>
        <p:nvSpPr>
          <p:cNvPr id="369" name="Google Shape;369;p63"/>
          <p:cNvSpPr txBox="1"/>
          <p:nvPr/>
        </p:nvSpPr>
        <p:spPr>
          <a:xfrm>
            <a:off x="3406875" y="3694950"/>
            <a:ext cx="14616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illegal</a:t>
            </a:r>
            <a:endParaRPr/>
          </a:p>
        </p:txBody>
      </p:sp>
      <p:sp>
        <p:nvSpPr>
          <p:cNvPr id="370" name="Google Shape;370;p63"/>
          <p:cNvSpPr txBox="1"/>
          <p:nvPr/>
        </p:nvSpPr>
        <p:spPr>
          <a:xfrm>
            <a:off x="3406875" y="4012450"/>
            <a:ext cx="14616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illegal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Zusatzübung EBNF</a:t>
            </a:r>
            <a:endParaRPr/>
          </a:p>
        </p:txBody>
      </p:sp>
      <p:sp>
        <p:nvSpPr>
          <p:cNvPr id="392" name="Google Shape;392;p6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230500" cy="3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Vereinfachen</a:t>
            </a:r>
            <a:r>
              <a:rPr lang="en-GB" dirty="0"/>
              <a:t> Sie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Regeln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i="1" dirty="0"/>
              <a:t>r1 </a:t>
            </a:r>
            <a:r>
              <a:rPr lang="en-GB" dirty="0"/>
              <a:t>&lt;= A | B | 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i="1" dirty="0"/>
              <a:t>r2 </a:t>
            </a:r>
            <a:r>
              <a:rPr lang="en-GB" dirty="0"/>
              <a:t>&lt;= [ [ A ] 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i="1" dirty="0"/>
              <a:t>r3 </a:t>
            </a:r>
            <a:r>
              <a:rPr lang="en-GB" dirty="0"/>
              <a:t>&lt;= [ A [ A [ A ] ] 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i="1" dirty="0"/>
              <a:t>r4 </a:t>
            </a:r>
            <a:r>
              <a:rPr lang="en-GB" dirty="0"/>
              <a:t>&lt;= A | AA | AAA | AAAA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“</a:t>
            </a:r>
            <a:r>
              <a:rPr lang="en-GB" dirty="0" err="1"/>
              <a:t>einfacher</a:t>
            </a:r>
            <a:r>
              <a:rPr lang="en-GB" dirty="0"/>
              <a:t>” = RHS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kürzer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enthält</a:t>
            </a:r>
            <a:r>
              <a:rPr lang="en-GB" dirty="0"/>
              <a:t>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tief</a:t>
            </a:r>
            <a:r>
              <a:rPr lang="en-GB" dirty="0"/>
              <a:t> </a:t>
            </a:r>
            <a:r>
              <a:rPr lang="en-GB" dirty="0" err="1"/>
              <a:t>geschachtelte</a:t>
            </a:r>
            <a:r>
              <a:rPr lang="en-GB" dirty="0"/>
              <a:t> </a:t>
            </a:r>
            <a:r>
              <a:rPr lang="en-GB" dirty="0" err="1"/>
              <a:t>Ausdrücke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393" name="Google Shape;393;p66"/>
          <p:cNvSpPr txBox="1"/>
          <p:nvPr/>
        </p:nvSpPr>
        <p:spPr>
          <a:xfrm>
            <a:off x="4040575" y="1522125"/>
            <a:ext cx="3199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r1 &lt;= A | B</a:t>
            </a:r>
            <a:endParaRPr/>
          </a:p>
        </p:txBody>
      </p:sp>
      <p:sp>
        <p:nvSpPr>
          <p:cNvPr id="394" name="Google Shape;394;p66"/>
          <p:cNvSpPr txBox="1"/>
          <p:nvPr/>
        </p:nvSpPr>
        <p:spPr>
          <a:xfrm>
            <a:off x="4040575" y="1852325"/>
            <a:ext cx="3199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r2 &lt;= [A]</a:t>
            </a:r>
            <a:endParaRPr/>
          </a:p>
        </p:txBody>
      </p:sp>
      <p:sp>
        <p:nvSpPr>
          <p:cNvPr id="395" name="Google Shape;395;p66"/>
          <p:cNvSpPr txBox="1"/>
          <p:nvPr/>
        </p:nvSpPr>
        <p:spPr>
          <a:xfrm>
            <a:off x="4040575" y="2182525"/>
            <a:ext cx="3199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r3 &lt;= [A] [A] [A]</a:t>
            </a:r>
            <a:endParaRPr/>
          </a:p>
        </p:txBody>
      </p:sp>
      <p:sp>
        <p:nvSpPr>
          <p:cNvPr id="396" name="Google Shape;396;p66"/>
          <p:cNvSpPr txBox="1"/>
          <p:nvPr/>
        </p:nvSpPr>
        <p:spPr>
          <a:xfrm>
            <a:off x="4040575" y="2512725"/>
            <a:ext cx="3199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r4 &lt;=  A [A] [A] [A]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Zusatzübungen Java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8B8E-6169-4C85-8A67-6F5BB38F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Auswerten</a:t>
            </a:r>
            <a:r>
              <a:rPr lang="en-US" dirty="0"/>
              <a:t> von </a:t>
            </a:r>
            <a:r>
              <a:rPr lang="en-US" dirty="0" err="1"/>
              <a:t>Ausdrücken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320363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Zusatzübung Java Arithmetik</a:t>
            </a:r>
            <a:endParaRPr/>
          </a:p>
        </p:txBody>
      </p:sp>
      <p:sp>
        <p:nvSpPr>
          <p:cNvPr id="415" name="Google Shape;415;p69"/>
          <p:cNvSpPr txBox="1">
            <a:spLocks noGrp="1"/>
          </p:cNvSpPr>
          <p:nvPr>
            <p:ph type="body" idx="1"/>
          </p:nvPr>
        </p:nvSpPr>
        <p:spPr>
          <a:xfrm>
            <a:off x="311700" y="1590425"/>
            <a:ext cx="3583200" cy="2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arenR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 / 5 + 12 / 4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arenR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 * 4 + 17 / 2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arenR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-(1 + 2 * 3 + (1 + 2) * 3)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arenR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32 % 5 + 16 % 3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arenR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 * 2 + 17 / 4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arenR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4.5 / 3 / 2 + 1</a:t>
            </a:r>
            <a:b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arenR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"ETH" + 20 + 16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arenR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 + 16 + "ETH"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arenR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+ 7 / 2 * 2.0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arenR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56 / 3 / 2.0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6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23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Was </a:t>
            </a:r>
            <a:r>
              <a:rPr lang="en-GB" dirty="0" err="1"/>
              <a:t>ergeben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arithmetischen</a:t>
            </a:r>
            <a:r>
              <a:rPr lang="en-GB" dirty="0"/>
              <a:t> </a:t>
            </a:r>
            <a:r>
              <a:rPr lang="en-GB" dirty="0" err="1"/>
              <a:t>Ausdrücke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417" name="Google Shape;417;p69"/>
          <p:cNvSpPr txBox="1">
            <a:spLocks noGrp="1"/>
          </p:cNvSpPr>
          <p:nvPr>
            <p:ph type="body" idx="1"/>
          </p:nvPr>
        </p:nvSpPr>
        <p:spPr>
          <a:xfrm>
            <a:off x="4332275" y="1559000"/>
            <a:ext cx="3583200" cy="2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-16</a:t>
            </a:r>
            <a:endParaRPr sz="1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9.0</a:t>
            </a:r>
            <a:endParaRPr sz="1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1.75</a:t>
            </a:r>
            <a:endParaRPr sz="1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ETH2016</a:t>
            </a:r>
            <a:endParaRPr sz="1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36ETH</a:t>
            </a:r>
            <a:endParaRPr sz="1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7.0</a:t>
            </a:r>
            <a:endParaRPr sz="1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9.0</a:t>
            </a:r>
            <a:endParaRPr sz="1400"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Nachbesprechung Übung 1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Inkrement und Dekrement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6"/>
          <p:cNvSpPr txBox="1"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/>
              <a:t>Inkrement und Dekrement</a:t>
            </a:r>
            <a:endParaRPr/>
          </a:p>
        </p:txBody>
      </p:sp>
      <p:sp>
        <p:nvSpPr>
          <p:cNvPr id="375" name="Google Shape;375;p66"/>
          <p:cNvSpPr txBox="1">
            <a:spLocks noGrp="1"/>
          </p:cNvSpPr>
          <p:nvPr>
            <p:ph type="body" idx="4294967295"/>
          </p:nvPr>
        </p:nvSpPr>
        <p:spPr>
          <a:xfrm>
            <a:off x="457199" y="1131590"/>
            <a:ext cx="84060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7212" lvl="1" indent="-214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400" i="1" dirty="0" err="1"/>
              <a:t>Kurzform</a:t>
            </a:r>
            <a:r>
              <a:rPr lang="en-GB" b="1" i="1" dirty="0"/>
              <a:t>	</a:t>
            </a:r>
            <a:r>
              <a:rPr lang="en-GB" sz="2400" i="1" dirty="0" err="1"/>
              <a:t>Äquivalente</a:t>
            </a:r>
            <a:r>
              <a:rPr lang="en-GB" sz="2400" i="1" dirty="0"/>
              <a:t> </a:t>
            </a:r>
            <a:r>
              <a:rPr lang="en-GB" sz="2400" i="1" dirty="0" err="1"/>
              <a:t>ausführlichere</a:t>
            </a:r>
            <a:r>
              <a:rPr lang="en-GB" sz="2400" i="1" dirty="0"/>
              <a:t> Version</a:t>
            </a:r>
            <a:endParaRPr i="1" dirty="0"/>
          </a:p>
          <a:p>
            <a:pPr marL="557212" lvl="1" indent="-214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GB" b="1" dirty="0"/>
              <a:t>variable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++;	</a:t>
            </a:r>
            <a:r>
              <a:rPr lang="en-GB" b="1" dirty="0"/>
              <a:t>variable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b="1" dirty="0"/>
              <a:t>variable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+ 1;  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//increment</a:t>
            </a:r>
            <a:endParaRPr dirty="0"/>
          </a:p>
          <a:p>
            <a:pPr marL="557212" lvl="1" indent="-214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GB" b="1" dirty="0"/>
              <a:t>variable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--;	</a:t>
            </a:r>
            <a:r>
              <a:rPr lang="en-GB" b="1" dirty="0"/>
              <a:t>variable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b="1" dirty="0"/>
              <a:t>variable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- 1;  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//decrement</a:t>
            </a:r>
            <a:endParaRPr sz="1600" dirty="0"/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6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6"/>
          <p:cNvSpPr txBox="1"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/>
              <a:t>Inkrement und Dekrement</a:t>
            </a:r>
            <a:endParaRPr/>
          </a:p>
        </p:txBody>
      </p:sp>
      <p:sp>
        <p:nvSpPr>
          <p:cNvPr id="375" name="Google Shape;375;p66"/>
          <p:cNvSpPr txBox="1">
            <a:spLocks noGrp="1"/>
          </p:cNvSpPr>
          <p:nvPr>
            <p:ph type="body" idx="4294967295"/>
          </p:nvPr>
        </p:nvSpPr>
        <p:spPr>
          <a:xfrm>
            <a:off x="457199" y="1131590"/>
            <a:ext cx="84060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x--;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x?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6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854071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6"/>
          <p:cNvSpPr txBox="1"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/>
              <a:t>Inkrement und Dekrement</a:t>
            </a:r>
            <a:endParaRPr/>
          </a:p>
        </p:txBody>
      </p:sp>
      <p:sp>
        <p:nvSpPr>
          <p:cNvPr id="375" name="Google Shape;375;p66"/>
          <p:cNvSpPr txBox="1">
            <a:spLocks noGrp="1"/>
          </p:cNvSpPr>
          <p:nvPr>
            <p:ph type="body" idx="4294967295"/>
          </p:nvPr>
        </p:nvSpPr>
        <p:spPr>
          <a:xfrm>
            <a:off x="457199" y="1131590"/>
            <a:ext cx="84060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 = x - 1;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 = 9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6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978737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6"/>
          <p:cNvSpPr txBox="1"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/>
              <a:t>Inkrement und Dekrement</a:t>
            </a:r>
            <a:endParaRPr/>
          </a:p>
        </p:txBody>
      </p:sp>
      <p:sp>
        <p:nvSpPr>
          <p:cNvPr id="375" name="Google Shape;375;p66"/>
          <p:cNvSpPr txBox="1">
            <a:spLocks noGrp="1"/>
          </p:cNvSpPr>
          <p:nvPr>
            <p:ph type="body" idx="4294967295"/>
          </p:nvPr>
        </p:nvSpPr>
        <p:spPr>
          <a:xfrm>
            <a:off x="457199" y="1131590"/>
            <a:ext cx="84060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y = x++;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x?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y?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6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977972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6"/>
          <p:cNvSpPr txBox="1"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/>
              <a:t>Inkrement und Dekrement</a:t>
            </a:r>
            <a:endParaRPr/>
          </a:p>
        </p:txBody>
      </p:sp>
      <p:sp>
        <p:nvSpPr>
          <p:cNvPr id="375" name="Google Shape;375;p66"/>
          <p:cNvSpPr txBox="1">
            <a:spLocks noGrp="1"/>
          </p:cNvSpPr>
          <p:nvPr>
            <p:ph type="body" idx="4294967295"/>
          </p:nvPr>
        </p:nvSpPr>
        <p:spPr>
          <a:xfrm>
            <a:off x="457199" y="1131590"/>
            <a:ext cx="84060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temp = x;		// temp = 10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 = x + 1;			// x = 11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y = temp;		// y = 10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 = 11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y = 10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6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2437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6"/>
          <p:cNvSpPr txBox="1"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/>
              <a:t>Inkrement und Dekrement</a:t>
            </a:r>
            <a:endParaRPr/>
          </a:p>
        </p:txBody>
      </p:sp>
      <p:sp>
        <p:nvSpPr>
          <p:cNvPr id="375" name="Google Shape;375;p66"/>
          <p:cNvSpPr txBox="1">
            <a:spLocks noGrp="1"/>
          </p:cNvSpPr>
          <p:nvPr>
            <p:ph type="body" idx="4294967295"/>
          </p:nvPr>
        </p:nvSpPr>
        <p:spPr>
          <a:xfrm>
            <a:off x="457199" y="1131590"/>
            <a:ext cx="84060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 = x++;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x?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6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508355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6"/>
          <p:cNvSpPr txBox="1"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/>
              <a:t>Inkrement und Dekrement</a:t>
            </a:r>
            <a:endParaRPr/>
          </a:p>
        </p:txBody>
      </p:sp>
      <p:sp>
        <p:nvSpPr>
          <p:cNvPr id="375" name="Google Shape;375;p66"/>
          <p:cNvSpPr txBox="1">
            <a:spLocks noGrp="1"/>
          </p:cNvSpPr>
          <p:nvPr>
            <p:ph type="body" idx="4294967295"/>
          </p:nvPr>
        </p:nvSpPr>
        <p:spPr>
          <a:xfrm>
            <a:off x="457199" y="1131590"/>
            <a:ext cx="84060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temp = x;		// x = 10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 = x + 1;			// x = 11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 = temp;			// x = 10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 = 10</a:t>
            </a:r>
          </a:p>
        </p:txBody>
      </p:sp>
      <p:sp>
        <p:nvSpPr>
          <p:cNvPr id="376" name="Google Shape;376;p6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10102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6"/>
          <p:cNvSpPr txBox="1"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/>
              <a:t>Inkrement und Dekrement</a:t>
            </a:r>
            <a:endParaRPr/>
          </a:p>
        </p:txBody>
      </p:sp>
      <p:sp>
        <p:nvSpPr>
          <p:cNvPr id="375" name="Google Shape;375;p66"/>
          <p:cNvSpPr txBox="1">
            <a:spLocks noGrp="1"/>
          </p:cNvSpPr>
          <p:nvPr>
            <p:ph type="body" idx="4294967295"/>
          </p:nvPr>
        </p:nvSpPr>
        <p:spPr>
          <a:xfrm>
            <a:off x="457199" y="1131590"/>
            <a:ext cx="84060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y = x++ - x++;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x?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y?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6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99167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6"/>
          <p:cNvSpPr txBox="1"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/>
              <a:t>Inkrement und Dekrement</a:t>
            </a:r>
            <a:endParaRPr/>
          </a:p>
        </p:txBody>
      </p:sp>
      <p:sp>
        <p:nvSpPr>
          <p:cNvPr id="375" name="Google Shape;375;p66"/>
          <p:cNvSpPr txBox="1">
            <a:spLocks noGrp="1"/>
          </p:cNvSpPr>
          <p:nvPr>
            <p:ph type="body" idx="4294967295"/>
          </p:nvPr>
        </p:nvSpPr>
        <p:spPr>
          <a:xfrm>
            <a:off x="457199" y="1131590"/>
            <a:ext cx="84060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temp1 = x;		// temp1 = 10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 = x + 1;			// x = 11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temp2 = x;		// temp2 = 11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 = x + 1;			// x = 12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y = temp1 - temp2;	// y = 10 – 11 = -1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x = 12</a:t>
            </a:r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y = -1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6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75552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Fragen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Eclipse </a:t>
            </a:r>
            <a:r>
              <a:rPr lang="en-GB" dirty="0" err="1"/>
              <a:t>oder</a:t>
            </a:r>
            <a:r>
              <a:rPr lang="en-GB" dirty="0"/>
              <a:t> Git?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/>
              <a:t>Weitere Kurzformen</a:t>
            </a:r>
            <a:endParaRPr/>
          </a:p>
        </p:txBody>
      </p:sp>
      <p:sp>
        <p:nvSpPr>
          <p:cNvPr id="473" name="Google Shape;473;p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Erlauben Verwendung des Wertes einer Variable gefolgt von einer Modifikation (Zuweisung)</a:t>
            </a:r>
            <a:endParaRPr/>
          </a:p>
          <a:p>
            <a:pPr marL="557212" lvl="1" indent="-2143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</a:pPr>
            <a:endParaRPr sz="1350" b="1" i="1"/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GB" u="sng"/>
              <a:t>Kurzform</a:t>
            </a:r>
            <a:r>
              <a:rPr lang="en-GB" b="1" i="1"/>
              <a:t>	</a:t>
            </a:r>
            <a:r>
              <a:rPr lang="en-GB" u="sng"/>
              <a:t>Äquivalente ausführlichere Version</a:t>
            </a:r>
            <a:endParaRPr/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GB" b="1"/>
              <a:t>variable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GB" b="1"/>
              <a:t>value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rPr lang="en-GB" b="1"/>
              <a:t>variable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b="1"/>
              <a:t>variable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GB" b="1"/>
              <a:t>value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GB" b="1"/>
              <a:t>variable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-= </a:t>
            </a:r>
            <a:r>
              <a:rPr lang="en-GB" b="1"/>
              <a:t>value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rPr lang="en-GB" b="1"/>
              <a:t>variable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b="1"/>
              <a:t>variable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GB" b="1"/>
              <a:t>value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GB" b="1"/>
              <a:t>variable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*= </a:t>
            </a:r>
            <a:r>
              <a:rPr lang="en-GB" b="1"/>
              <a:t>value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rPr lang="en-GB" b="1"/>
              <a:t>variable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b="1"/>
              <a:t>variable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GB" b="1"/>
              <a:t>value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GB" b="1"/>
              <a:t>variable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/= </a:t>
            </a:r>
            <a:r>
              <a:rPr lang="en-GB" b="1"/>
              <a:t>value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rPr lang="en-GB" b="1"/>
              <a:t>variable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b="1"/>
              <a:t>variable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-GB" b="1"/>
              <a:t>value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GB" b="1"/>
              <a:t>variable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%= </a:t>
            </a:r>
            <a:r>
              <a:rPr lang="en-GB" b="1"/>
              <a:t>value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rPr lang="en-GB" b="1"/>
              <a:t>variable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b="1"/>
              <a:t>variable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en-GB" b="1"/>
              <a:t>value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557212" lvl="1" indent="-214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157162" lvl="0" indent="-157162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Modifikation mit beliebigen Werten (nicht nur 1)</a:t>
            </a:r>
            <a:endParaRPr/>
          </a:p>
        </p:txBody>
      </p:sp>
      <p:sp>
        <p:nvSpPr>
          <p:cNvPr id="474" name="Google Shape;474;p7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7B0E-0AB8-489F-BEB7-1024688E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Short-Circuit-</a:t>
            </a:r>
            <a:r>
              <a:rPr lang="en-US" dirty="0" err="1"/>
              <a:t>Auswertung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07062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dirty="0"/>
          </a:p>
        </p:txBody>
      </p:sp>
      <p:sp>
        <p:nvSpPr>
          <p:cNvPr id="487" name="Google Shape;487;p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if (x == 0 || 10 / x &gt; 1)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// something fancy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if (x == y &amp;&amp;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someVerySlowFunction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 ==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// even more fancy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6229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/>
              <a:t>Bedingte ("short-circuit") Auswertung</a:t>
            </a:r>
            <a:endParaRPr/>
          </a:p>
        </p:txBody>
      </p:sp>
      <p:sp>
        <p:nvSpPr>
          <p:cNvPr id="487" name="Google Shape;487;p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▪"/>
            </a:pP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GB" dirty="0"/>
              <a:t> und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immer</a:t>
            </a:r>
            <a:r>
              <a:rPr lang="en-GB" dirty="0"/>
              <a:t> </a:t>
            </a:r>
            <a:r>
              <a:rPr lang="en-GB" dirty="0" err="1"/>
              <a:t>beide</a:t>
            </a:r>
            <a:r>
              <a:rPr lang="en-GB" dirty="0"/>
              <a:t> </a:t>
            </a:r>
            <a:r>
              <a:rPr lang="en-GB" dirty="0" err="1"/>
              <a:t>Operanden</a:t>
            </a:r>
            <a:r>
              <a:rPr lang="en-GB" dirty="0"/>
              <a:t> </a:t>
            </a:r>
            <a:r>
              <a:rPr lang="en-GB" dirty="0" err="1"/>
              <a:t>ausgewertet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um das </a:t>
            </a:r>
            <a:r>
              <a:rPr lang="en-GB" dirty="0" err="1"/>
              <a:t>Ergebnis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ermitteln</a:t>
            </a:r>
            <a:endParaRPr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▪"/>
            </a:pPr>
            <a:r>
              <a:rPr lang="en-GB" dirty="0"/>
              <a:t>Java </a:t>
            </a:r>
            <a:r>
              <a:rPr lang="en-GB" i="1" dirty="0" err="1"/>
              <a:t>beendet</a:t>
            </a:r>
            <a:r>
              <a:rPr lang="en-GB" i="1" dirty="0"/>
              <a:t> </a:t>
            </a:r>
            <a:r>
              <a:rPr lang="en-GB" dirty="0"/>
              <a:t>die </a:t>
            </a:r>
            <a:r>
              <a:rPr lang="en-GB" dirty="0" err="1"/>
              <a:t>Auswertung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booleschen</a:t>
            </a:r>
            <a:r>
              <a:rPr lang="en-GB" dirty="0"/>
              <a:t> </a:t>
            </a:r>
            <a:r>
              <a:rPr lang="en-GB" dirty="0" err="1"/>
              <a:t>Ausdrucks</a:t>
            </a:r>
            <a:r>
              <a:rPr lang="en-GB" dirty="0"/>
              <a:t> </a:t>
            </a:r>
            <a:r>
              <a:rPr lang="en-GB" dirty="0" err="1"/>
              <a:t>sobald</a:t>
            </a:r>
            <a:r>
              <a:rPr lang="en-GB" dirty="0"/>
              <a:t> das </a:t>
            </a:r>
            <a:r>
              <a:rPr lang="en-GB" dirty="0" err="1"/>
              <a:t>Ergebnis</a:t>
            </a:r>
            <a:r>
              <a:rPr lang="en-GB" dirty="0"/>
              <a:t> fest </a:t>
            </a:r>
            <a:r>
              <a:rPr lang="en-GB" dirty="0" err="1"/>
              <a:t>steht</a:t>
            </a:r>
            <a:r>
              <a:rPr lang="en-GB" dirty="0"/>
              <a:t>. </a:t>
            </a:r>
            <a:endParaRPr dirty="0"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GB" dirty="0"/>
              <a:t>  </a:t>
            </a:r>
            <a:r>
              <a:rPr lang="en-GB" dirty="0" err="1"/>
              <a:t>stoppt</a:t>
            </a:r>
            <a:r>
              <a:rPr lang="en-GB" dirty="0"/>
              <a:t> </a:t>
            </a:r>
            <a:r>
              <a:rPr lang="en-GB" dirty="0" err="1"/>
              <a:t>sobald</a:t>
            </a:r>
            <a:r>
              <a:rPr lang="en-GB" dirty="0"/>
              <a:t>  </a:t>
            </a:r>
            <a:r>
              <a:rPr lang="en-GB" dirty="0" err="1"/>
              <a:t>ein</a:t>
            </a:r>
            <a:r>
              <a:rPr lang="en-GB" dirty="0"/>
              <a:t> Teil(</a:t>
            </a:r>
            <a:r>
              <a:rPr lang="en-GB" dirty="0" err="1"/>
              <a:t>ausdruck</a:t>
            </a:r>
            <a:r>
              <a:rPr lang="en-GB" dirty="0"/>
              <a:t>)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-GB" dirty="0" err="1"/>
              <a:t>ist</a:t>
            </a:r>
            <a:endParaRPr dirty="0"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-GB" dirty="0"/>
              <a:t> </a:t>
            </a:r>
            <a:r>
              <a:rPr lang="en-GB" dirty="0" err="1"/>
              <a:t>stoppt</a:t>
            </a:r>
            <a:r>
              <a:rPr lang="en-GB" dirty="0"/>
              <a:t> </a:t>
            </a:r>
            <a:r>
              <a:rPr lang="en-GB" dirty="0" err="1"/>
              <a:t>sobald</a:t>
            </a:r>
            <a:r>
              <a:rPr lang="en-GB" dirty="0"/>
              <a:t>  </a:t>
            </a:r>
            <a:r>
              <a:rPr lang="en-GB" dirty="0" err="1"/>
              <a:t>ein</a:t>
            </a:r>
            <a:r>
              <a:rPr lang="en-GB" dirty="0"/>
              <a:t> Teil(</a:t>
            </a:r>
            <a:r>
              <a:rPr lang="en-GB" dirty="0" err="1"/>
              <a:t>ausdruck</a:t>
            </a:r>
            <a:r>
              <a:rPr lang="en-GB" dirty="0"/>
              <a:t>)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GB" dirty="0" err="1"/>
              <a:t>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Lösung Übung 1, Aufgabe 2</a:t>
            </a:r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Author: Tobia Ochsner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GB" dirty="0" err="1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für</a:t>
            </a:r>
            <a:r>
              <a:rPr lang="en-GB" dirty="0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Einführung</a:t>
            </a:r>
            <a:r>
              <a:rPr lang="en-GB" dirty="0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 die </a:t>
            </a:r>
            <a:r>
              <a:rPr lang="en-GB" dirty="0" err="1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Programmierung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HelloProgrammer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4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rgbClr val="603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my name is Tobia!"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Lösung Übung 1, Aufgabe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2534"/>
            <a:ext cx="8520600" cy="547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Lösung Übung 1, Aufgabe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50" y="1322516"/>
            <a:ext cx="8520600" cy="1999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Lösung Übung 1, Aufgabe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" name="Google Shape;2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2535"/>
            <a:ext cx="8520598" cy="761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Vorbesprechung Übung 2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3292"/>
            <a:ext cx="8839200" cy="2776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Microsoft Office PowerPoint</Application>
  <PresentationFormat>On-screen Show (16:9)</PresentationFormat>
  <Paragraphs>244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Noto Sans Symbols</vt:lpstr>
      <vt:lpstr>Simple Light</vt:lpstr>
      <vt:lpstr> Übungsstunde 2</vt:lpstr>
      <vt:lpstr>Nachbesprechung Übung 1</vt:lpstr>
      <vt:lpstr>Weitere Fragen zu Eclipse oder Git?</vt:lpstr>
      <vt:lpstr>Lösung Übung 1, Aufgabe 2</vt:lpstr>
      <vt:lpstr>Lösung Übung 1, Aufgabe 4 </vt:lpstr>
      <vt:lpstr>Lösung Übung 1, Aufgabe 4 </vt:lpstr>
      <vt:lpstr>Lösung Übung 1, Aufgabe 4 </vt:lpstr>
      <vt:lpstr>Vorbesprechung Übung 2</vt:lpstr>
      <vt:lpstr>PowerPoint Presentation</vt:lpstr>
      <vt:lpstr>PowerPoint Presentation</vt:lpstr>
      <vt:lpstr>PowerPoint Presentation</vt:lpstr>
      <vt:lpstr>PowerPoint Presentation</vt:lpstr>
      <vt:lpstr>Zusatzübungen EBNF</vt:lpstr>
      <vt:lpstr>Zusatzübung EBNF</vt:lpstr>
      <vt:lpstr>Zusatzübung EBNF</vt:lpstr>
      <vt:lpstr>Zusatzübung EBNF</vt:lpstr>
      <vt:lpstr>Zusatzübungen Java</vt:lpstr>
      <vt:lpstr>Auswerten von Ausdrücken</vt:lpstr>
      <vt:lpstr>Zusatzübung Java Arithmetik</vt:lpstr>
      <vt:lpstr>Inkrement und Dekrement</vt:lpstr>
      <vt:lpstr>Inkrement und Dekrement</vt:lpstr>
      <vt:lpstr>Inkrement und Dekrement</vt:lpstr>
      <vt:lpstr>Inkrement und Dekrement</vt:lpstr>
      <vt:lpstr>Inkrement und Dekrement</vt:lpstr>
      <vt:lpstr>Inkrement und Dekrement</vt:lpstr>
      <vt:lpstr>Inkrement und Dekrement</vt:lpstr>
      <vt:lpstr>Inkrement und Dekrement</vt:lpstr>
      <vt:lpstr>Inkrement und Dekrement</vt:lpstr>
      <vt:lpstr>Inkrement und Dekrement</vt:lpstr>
      <vt:lpstr>Weitere Kurzformen</vt:lpstr>
      <vt:lpstr>Short-Circuit-Auswertung</vt:lpstr>
      <vt:lpstr>PowerPoint Presentation</vt:lpstr>
      <vt:lpstr>Bedingte ("short-circuit") Auswertung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Nichts, was der Student durch eigene Aktivität erarbeiten kann, darf ihm abgenommen werden.   Werner Carroll (1970)</dc:title>
  <cp:lastModifiedBy>Tobia Ochsner</cp:lastModifiedBy>
  <cp:revision>18</cp:revision>
  <dcterms:modified xsi:type="dcterms:W3CDTF">2020-10-02T16:17:07Z</dcterms:modified>
</cp:coreProperties>
</file>