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9" r:id="rId3"/>
    <p:sldId id="260" r:id="rId4"/>
    <p:sldId id="261" r:id="rId5"/>
    <p:sldId id="262" r:id="rId6"/>
    <p:sldId id="278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9" r:id="rId17"/>
    <p:sldId id="280" r:id="rId18"/>
    <p:sldId id="281" r:id="rId19"/>
    <p:sldId id="288" r:id="rId20"/>
    <p:sldId id="289" r:id="rId21"/>
    <p:sldId id="282" r:id="rId22"/>
    <p:sldId id="283" r:id="rId23"/>
    <p:sldId id="284" r:id="rId24"/>
    <p:sldId id="285" r:id="rId25"/>
    <p:sldId id="287" r:id="rId26"/>
    <p:sldId id="286" r:id="rId27"/>
    <p:sldId id="276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2D698C-ED62-46CD-8E45-E8531B33CBEC}">
  <a:tblStyle styleId="{712D698C-ED62-46CD-8E45-E8531B33CB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841" autoAdjust="0"/>
  </p:normalViewPr>
  <p:slideViewPr>
    <p:cSldViewPr snapToGrid="0">
      <p:cViewPr>
        <p:scale>
          <a:sx n="118" d="100"/>
          <a:sy n="118" d="100"/>
        </p:scale>
        <p:origin x="1123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77932f1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77932f1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Die </a:t>
            </a:r>
            <a:r>
              <a:rPr lang="en-GB" dirty="0" err="1"/>
              <a:t>Lösung</a:t>
            </a:r>
            <a:r>
              <a:rPr lang="en-GB" dirty="0"/>
              <a:t> </a:t>
            </a:r>
            <a:r>
              <a:rPr lang="en-GB" dirty="0" err="1"/>
              <a:t>befindet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</a:t>
            </a:r>
            <a:r>
              <a:rPr lang="en-GB" dirty="0" err="1"/>
              <a:t>auch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Git Repo (in der “material” subgroup) </a:t>
            </a:r>
            <a:r>
              <a:rPr lang="en-GB" dirty="0" err="1"/>
              <a:t>unter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exercise-</a:t>
            </a:r>
            <a:r>
              <a:rPr lang="en-GB" dirty="0" err="1">
                <a:solidFill>
                  <a:schemeClr val="dk1"/>
                </a:solidFill>
              </a:rPr>
              <a:t>additionals</a:t>
            </a:r>
            <a:r>
              <a:rPr lang="en-GB" dirty="0"/>
              <a:t>/exercise-session2/…/Potenzieren.java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Demo (</a:t>
            </a:r>
            <a:r>
              <a:rPr lang="en-GB" b="1" dirty="0" err="1"/>
              <a:t>mögliche</a:t>
            </a:r>
            <a:r>
              <a:rPr lang="en-GB" b="1" dirty="0"/>
              <a:t> </a:t>
            </a:r>
            <a:r>
              <a:rPr lang="en-GB" b="1" dirty="0" err="1"/>
              <a:t>Fehler</a:t>
            </a:r>
            <a:r>
              <a:rPr lang="en-GB" b="1" dirty="0"/>
              <a:t> die </a:t>
            </a:r>
            <a:r>
              <a:rPr lang="en-GB" b="1" dirty="0" err="1"/>
              <a:t>die</a:t>
            </a:r>
            <a:r>
              <a:rPr lang="en-GB" b="1" dirty="0"/>
              <a:t> </a:t>
            </a:r>
            <a:r>
              <a:rPr lang="en-GB" b="1" dirty="0" err="1"/>
              <a:t>Studenten</a:t>
            </a:r>
            <a:r>
              <a:rPr lang="en-GB" b="1" dirty="0"/>
              <a:t> </a:t>
            </a:r>
            <a:r>
              <a:rPr lang="en-GB" b="1" dirty="0" err="1"/>
              <a:t>sehen</a:t>
            </a:r>
            <a:r>
              <a:rPr lang="en-GB" b="1" dirty="0"/>
              <a:t> </a:t>
            </a:r>
            <a:r>
              <a:rPr lang="en-GB" b="1" dirty="0" err="1"/>
              <a:t>können</a:t>
            </a:r>
            <a:r>
              <a:rPr lang="en-GB" b="1" dirty="0"/>
              <a:t>):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 err="1"/>
              <a:t>IndexOutOfBounds</a:t>
            </a:r>
            <a:r>
              <a:rPr lang="en-GB" dirty="0"/>
              <a:t> exception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 err="1"/>
              <a:t>Initialisierung</a:t>
            </a:r>
            <a:r>
              <a:rPr lang="en-GB" dirty="0"/>
              <a:t> von ‘</a:t>
            </a:r>
            <a:r>
              <a:rPr lang="en-GB" dirty="0" err="1"/>
              <a:t>i</a:t>
            </a:r>
            <a:r>
              <a:rPr lang="en-GB" dirty="0"/>
              <a:t>’ </a:t>
            </a:r>
            <a:r>
              <a:rPr lang="en-GB" dirty="0" err="1"/>
              <a:t>falsch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 err="1"/>
              <a:t>Abbruchsbedingung</a:t>
            </a:r>
            <a:r>
              <a:rPr lang="en-GB" dirty="0"/>
              <a:t> ‘</a:t>
            </a:r>
            <a:r>
              <a:rPr lang="en-GB" dirty="0" err="1"/>
              <a:t>i</a:t>
            </a:r>
            <a:r>
              <a:rPr lang="en-GB" dirty="0"/>
              <a:t> &lt;= k’ </a:t>
            </a:r>
            <a:r>
              <a:rPr lang="en-GB" dirty="0" err="1"/>
              <a:t>falsch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77932f1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77932f1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77932f1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77932f1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Die </a:t>
            </a:r>
            <a:r>
              <a:rPr lang="en-GB" dirty="0" err="1">
                <a:solidFill>
                  <a:schemeClr val="dk1"/>
                </a:solidFill>
              </a:rPr>
              <a:t>Lösung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befindet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sich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auch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im</a:t>
            </a:r>
            <a:r>
              <a:rPr lang="en-GB" dirty="0">
                <a:solidFill>
                  <a:schemeClr val="dk1"/>
                </a:solidFill>
              </a:rPr>
              <a:t> Git Repo </a:t>
            </a:r>
            <a:r>
              <a:rPr lang="en-GB" dirty="0" err="1">
                <a:solidFill>
                  <a:schemeClr val="dk1"/>
                </a:solidFill>
              </a:rPr>
              <a:t>unter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exercise-</a:t>
            </a:r>
            <a:r>
              <a:rPr lang="en-GB" dirty="0" err="1">
                <a:solidFill>
                  <a:schemeClr val="dk1"/>
                </a:solidFill>
              </a:rPr>
              <a:t>additionals</a:t>
            </a:r>
            <a:r>
              <a:rPr lang="en-GB" dirty="0">
                <a:solidFill>
                  <a:schemeClr val="dk1"/>
                </a:solidFill>
              </a:rPr>
              <a:t>/exercise-session2/…/While.java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1"/>
                </a:solidFill>
              </a:rPr>
              <a:t>ev</a:t>
            </a:r>
            <a:r>
              <a:rPr lang="en-GB" dirty="0">
                <a:solidFill>
                  <a:schemeClr val="dk1"/>
                </a:solidFill>
              </a:rPr>
              <a:t>. </a:t>
            </a:r>
            <a:r>
              <a:rPr lang="en-GB" dirty="0" err="1">
                <a:solidFill>
                  <a:schemeClr val="dk1"/>
                </a:solidFill>
              </a:rPr>
              <a:t>ein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paar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Iterationen</a:t>
            </a:r>
            <a:r>
              <a:rPr lang="en-GB" dirty="0">
                <a:solidFill>
                  <a:schemeClr val="dk1"/>
                </a:solidFill>
              </a:rPr>
              <a:t> der </a:t>
            </a:r>
            <a:r>
              <a:rPr lang="en-GB" dirty="0" err="1">
                <a:solidFill>
                  <a:schemeClr val="dk1"/>
                </a:solidFill>
              </a:rPr>
              <a:t>Schleife</a:t>
            </a:r>
            <a:r>
              <a:rPr lang="en-GB" dirty="0">
                <a:solidFill>
                  <a:schemeClr val="dk1"/>
                </a:solidFill>
              </a:rPr>
              <a:t> an der Tafel </a:t>
            </a:r>
            <a:r>
              <a:rPr lang="en-GB" dirty="0" err="1">
                <a:solidFill>
                  <a:schemeClr val="dk1"/>
                </a:solidFill>
              </a:rPr>
              <a:t>durchspielen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dirty="0">
                <a:solidFill>
                  <a:schemeClr val="dk1"/>
                </a:solidFill>
              </a:rPr>
              <a:t>‘% 10’ </a:t>
            </a:r>
            <a:r>
              <a:rPr lang="en-GB" dirty="0" err="1">
                <a:solidFill>
                  <a:schemeClr val="dk1"/>
                </a:solidFill>
              </a:rPr>
              <a:t>extrahiert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letzte</a:t>
            </a:r>
            <a:r>
              <a:rPr lang="en-GB" dirty="0">
                <a:solidFill>
                  <a:schemeClr val="dk1"/>
                </a:solidFill>
              </a:rPr>
              <a:t> Ziffer → ‘% 2’ </a:t>
            </a:r>
            <a:r>
              <a:rPr lang="en-GB" dirty="0" err="1">
                <a:solidFill>
                  <a:schemeClr val="dk1"/>
                </a:solidFill>
              </a:rPr>
              <a:t>für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binär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dirty="0">
                <a:solidFill>
                  <a:schemeClr val="dk1"/>
                </a:solidFill>
              </a:rPr>
              <a:t>/ 10 </a:t>
            </a:r>
            <a:r>
              <a:rPr lang="en-GB" dirty="0" err="1">
                <a:solidFill>
                  <a:schemeClr val="dk1"/>
                </a:solidFill>
              </a:rPr>
              <a:t>entfernt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letzte</a:t>
            </a:r>
            <a:r>
              <a:rPr lang="en-GB" dirty="0">
                <a:solidFill>
                  <a:schemeClr val="dk1"/>
                </a:solidFill>
              </a:rPr>
              <a:t> Ziffer(Integer-Division)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Lösung</a:t>
            </a:r>
            <a:r>
              <a:rPr lang="en-GB" b="1" dirty="0"/>
              <a:t>: </a:t>
            </a:r>
            <a:r>
              <a:rPr lang="en-GB" dirty="0"/>
              <a:t>987654321  0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321242f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321242f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Beispiele am Whiteboard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77932f1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77932f1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Beispiele am Whiteboard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ff7e7c8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ff7e7c8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9ff7e7c89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9ff7e7c89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students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79038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76255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50350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81fa0ef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81fa0ef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194068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7707d8aef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7707d8aef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707d8aef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7707d8aef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Gross- und Kleinschreibung in Java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Semikolons am Ende einer Anweisung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Klammern immer schliessen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7707d8aef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7707d8aef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7707d8aef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7707d8aef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Vermeidung von Redundanz mit Zeilen-Partitionierung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Andere Ideen für Methoden-Aufteilung?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1fcc74b5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1fcc74b5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Siehe Lösung auf der nächsten Slide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81fa0efa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81fa0efa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Einfache Anpassungen: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Reelle Zahlen anstatt ganze Zahlen?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Vorbereitung Übung 3: Anwendung für Schleife/Loop?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81fa0efa5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81fa0efa5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77932f11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77932f11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Erkläre anhand ähnlichem Beispiel auf der nächsten Slide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Übungsstunde 3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Einführung in die Programmierung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1: Folgen und Reihen</a:t>
            </a:r>
            <a:endParaRPr/>
          </a:p>
        </p:txBody>
      </p:sp>
      <p:pic>
        <p:nvPicPr>
          <p:cNvPr id="170" name="Google Shape;170;p23"/>
          <p:cNvPicPr preferRelativeResize="0"/>
          <p:nvPr/>
        </p:nvPicPr>
        <p:blipFill rotWithShape="1">
          <a:blip r:embed="rId3">
            <a:alphaModFix/>
          </a:blip>
          <a:srcRect l="6117" t="13063" r="9150" b="60135"/>
          <a:stretch/>
        </p:blipFill>
        <p:spPr>
          <a:xfrm>
            <a:off x="311700" y="1223475"/>
            <a:ext cx="8037199" cy="159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Potenzieren</a:t>
            </a:r>
            <a:endParaRPr/>
          </a:p>
        </p:txBody>
      </p:sp>
      <p:sp>
        <p:nvSpPr>
          <p:cNvPr id="176" name="Google Shape;176;p24"/>
          <p:cNvSpPr txBox="1"/>
          <p:nvPr/>
        </p:nvSpPr>
        <p:spPr>
          <a:xfrm>
            <a:off x="311700" y="1017725"/>
            <a:ext cx="8520600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chemeClr val="dk2"/>
                </a:solidFill>
              </a:rPr>
              <a:t>Schreiben</a:t>
            </a:r>
            <a:r>
              <a:rPr lang="en-GB" sz="1800" dirty="0">
                <a:solidFill>
                  <a:schemeClr val="dk2"/>
                </a:solidFill>
              </a:rPr>
              <a:t> Sie </a:t>
            </a:r>
            <a:r>
              <a:rPr lang="en-GB" sz="1800" dirty="0" err="1">
                <a:solidFill>
                  <a:schemeClr val="dk2"/>
                </a:solidFill>
              </a:rPr>
              <a:t>ein</a:t>
            </a:r>
            <a:r>
              <a:rPr lang="en-GB" sz="1800" dirty="0">
                <a:solidFill>
                  <a:schemeClr val="dk2"/>
                </a:solidFill>
              </a:rPr>
              <a:t> </a:t>
            </a:r>
            <a:r>
              <a:rPr lang="en-GB" sz="1800" dirty="0" err="1">
                <a:solidFill>
                  <a:schemeClr val="dk2"/>
                </a:solidFill>
              </a:rPr>
              <a:t>Programm</a:t>
            </a:r>
            <a:r>
              <a:rPr lang="en-GB" sz="1800" dirty="0">
                <a:solidFill>
                  <a:schemeClr val="dk2"/>
                </a:solidFill>
              </a:rPr>
              <a:t>, das </a:t>
            </a:r>
            <a:r>
              <a:rPr lang="en-GB" sz="1800" dirty="0" err="1">
                <a:solidFill>
                  <a:schemeClr val="dk2"/>
                </a:solidFill>
              </a:rPr>
              <a:t>zwei</a:t>
            </a:r>
            <a:r>
              <a:rPr lang="en-GB" sz="1800" dirty="0">
                <a:solidFill>
                  <a:schemeClr val="dk2"/>
                </a:solidFill>
              </a:rPr>
              <a:t> </a:t>
            </a:r>
            <a:r>
              <a:rPr lang="en-GB" sz="1800" dirty="0" err="1">
                <a:solidFill>
                  <a:schemeClr val="dk2"/>
                </a:solidFill>
              </a:rPr>
              <a:t>ganze</a:t>
            </a:r>
            <a:r>
              <a:rPr lang="en-GB" sz="1800" dirty="0">
                <a:solidFill>
                  <a:schemeClr val="dk2"/>
                </a:solidFill>
              </a:rPr>
              <a:t> </a:t>
            </a:r>
            <a:r>
              <a:rPr lang="en-GB" sz="1800" dirty="0" err="1">
                <a:solidFill>
                  <a:schemeClr val="dk2"/>
                </a:solidFill>
              </a:rPr>
              <a:t>Zahlen</a:t>
            </a:r>
            <a:r>
              <a:rPr lang="en-GB" sz="1800" dirty="0">
                <a:solidFill>
                  <a:schemeClr val="dk2"/>
                </a:solidFill>
              </a:rPr>
              <a:t> </a:t>
            </a:r>
            <a:r>
              <a:rPr lang="en-GB" sz="1800" i="1" dirty="0">
                <a:solidFill>
                  <a:schemeClr val="dk2"/>
                </a:solidFill>
              </a:rPr>
              <a:t>n, k =&gt; 0 </a:t>
            </a:r>
            <a:r>
              <a:rPr lang="en-GB" sz="1800" dirty="0" err="1">
                <a:solidFill>
                  <a:schemeClr val="dk2"/>
                </a:solidFill>
              </a:rPr>
              <a:t>einliest</a:t>
            </a:r>
            <a:r>
              <a:rPr lang="en-GB" sz="1800" dirty="0">
                <a:solidFill>
                  <a:schemeClr val="dk2"/>
                </a:solidFill>
              </a:rPr>
              <a:t> und </a:t>
            </a:r>
            <a:r>
              <a:rPr lang="en-GB" sz="1800" i="1" dirty="0" err="1">
                <a:solidFill>
                  <a:schemeClr val="dk2"/>
                </a:solidFill>
              </a:rPr>
              <a:t>n^k</a:t>
            </a:r>
            <a:r>
              <a:rPr lang="en-GB" sz="1800" dirty="0">
                <a:solidFill>
                  <a:schemeClr val="dk2"/>
                </a:solidFill>
              </a:rPr>
              <a:t> </a:t>
            </a:r>
            <a:r>
              <a:rPr lang="en-GB" sz="1800" dirty="0" err="1">
                <a:solidFill>
                  <a:schemeClr val="dk2"/>
                </a:solidFill>
              </a:rPr>
              <a:t>berechnet</a:t>
            </a:r>
            <a:r>
              <a:rPr lang="en-GB" sz="1800" dirty="0">
                <a:solidFill>
                  <a:schemeClr val="dk2"/>
                </a:solidFill>
              </a:rPr>
              <a:t> und </a:t>
            </a:r>
            <a:r>
              <a:rPr lang="en-GB" sz="1800" dirty="0" err="1">
                <a:solidFill>
                  <a:schemeClr val="dk2"/>
                </a:solidFill>
              </a:rPr>
              <a:t>ausgibt</a:t>
            </a:r>
            <a:r>
              <a:rPr lang="en-GB" sz="1800" dirty="0">
                <a:solidFill>
                  <a:schemeClr val="dk2"/>
                </a:solidFill>
              </a:rPr>
              <a:t>.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311700" y="1671950"/>
            <a:ext cx="5964692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-GB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en-GB" sz="12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2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GB" sz="12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rPr lang="en-GB" sz="12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k</a:t>
            </a:r>
            <a:r>
              <a:rPr lang="en-GB" sz="1200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Scanner console </a:t>
            </a:r>
            <a:r>
              <a:rPr lang="en-GB" sz="12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Scanner</a:t>
            </a:r>
            <a:r>
              <a:rPr lang="en-GB" sz="12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GB" sz="12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12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200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GB" sz="1200" dirty="0" err="1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200" dirty="0" err="1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12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 dirty="0" err="1">
                <a:solidFill>
                  <a:srgbClr val="0000E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Geben</a:t>
            </a:r>
            <a:r>
              <a:rPr lang="en-GB" sz="1200" dirty="0">
                <a:solidFill>
                  <a:srgbClr val="0000E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Sie </a:t>
            </a:r>
            <a:r>
              <a:rPr lang="en-GB" sz="1200" dirty="0" err="1">
                <a:solidFill>
                  <a:srgbClr val="0000E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Zahl</a:t>
            </a:r>
            <a:r>
              <a:rPr lang="en-GB" sz="1200" dirty="0">
                <a:solidFill>
                  <a:srgbClr val="0000E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 und 2 </a:t>
            </a:r>
            <a:r>
              <a:rPr lang="en-GB" sz="1200" dirty="0" err="1">
                <a:solidFill>
                  <a:srgbClr val="0000E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ein</a:t>
            </a:r>
            <a:r>
              <a:rPr lang="en-GB" sz="1200" dirty="0">
                <a:solidFill>
                  <a:srgbClr val="0000E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200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n </a:t>
            </a:r>
            <a:r>
              <a:rPr lang="en-GB" sz="12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200" dirty="0" err="1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nextInt</a:t>
            </a:r>
            <a:r>
              <a:rPr lang="en-GB" sz="12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GB" sz="1200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k </a:t>
            </a:r>
            <a:r>
              <a:rPr lang="en-GB" sz="12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200" dirty="0" err="1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nextInt</a:t>
            </a:r>
            <a:r>
              <a:rPr lang="en-GB" sz="12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GB" sz="1200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pot </a:t>
            </a:r>
            <a:r>
              <a:rPr lang="en-GB" sz="12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8C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200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008C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200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k</a:t>
            </a:r>
            <a:r>
              <a:rPr lang="en-GB" sz="1200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2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pot </a:t>
            </a:r>
            <a:r>
              <a:rPr lang="en-GB" sz="12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pot </a:t>
            </a:r>
            <a:r>
              <a:rPr lang="en-GB" sz="12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pot</a:t>
            </a:r>
            <a:r>
              <a:rPr lang="en-GB" sz="1200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GB" sz="1200" dirty="0" err="1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200" dirty="0" err="1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GB" sz="12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 lang="en-GB" sz="12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 dirty="0">
                <a:solidFill>
                  <a:srgbClr val="0000E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solidFill>
                  <a:srgbClr val="0000E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hoch</a:t>
            </a:r>
            <a:r>
              <a:rPr lang="en-GB" sz="1200" dirty="0">
                <a:solidFill>
                  <a:srgbClr val="0000E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k </a:t>
            </a:r>
            <a:r>
              <a:rPr lang="en-GB" sz="12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 dirty="0">
                <a:solidFill>
                  <a:srgbClr val="0000E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pot</a:t>
            </a:r>
            <a:r>
              <a:rPr lang="en-GB" sz="12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200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solidFill>
                <a:srgbClr val="8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2: Binärdarstellung</a:t>
            </a:r>
            <a:endParaRPr/>
          </a:p>
        </p:txBody>
      </p:sp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 l="6117" t="51894" r="9150" b="32922"/>
          <a:stretch/>
        </p:blipFill>
        <p:spPr>
          <a:xfrm>
            <a:off x="311700" y="1152125"/>
            <a:ext cx="8037199" cy="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While-Schleife</a:t>
            </a:r>
            <a:endParaRPr/>
          </a:p>
        </p:txBody>
      </p:sp>
      <p:sp>
        <p:nvSpPr>
          <p:cNvPr id="189" name="Google Shape;189;p26"/>
          <p:cNvSpPr txBox="1"/>
          <p:nvPr/>
        </p:nvSpPr>
        <p:spPr>
          <a:xfrm>
            <a:off x="311700" y="1556400"/>
            <a:ext cx="4315200" cy="15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 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 dirty="0">
                <a:solidFill>
                  <a:srgbClr val="008C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300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 dirty="0">
                <a:solidFill>
                  <a:srgbClr val="008C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123456789</a:t>
            </a:r>
            <a:r>
              <a:rPr lang="en-GB" sz="1300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 dirty="0">
                <a:solidFill>
                  <a:srgbClr val="008C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m 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 dirty="0">
                <a:solidFill>
                  <a:srgbClr val="008C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 dirty="0">
                <a:solidFill>
                  <a:srgbClr val="008C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300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n 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lang="en-GB" sz="1300" dirty="0">
                <a:solidFill>
                  <a:srgbClr val="80803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 dirty="0">
                <a:solidFill>
                  <a:srgbClr val="008C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300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00" dirty="0">
                <a:solidFill>
                  <a:srgbClr val="8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26"/>
          <p:cNvSpPr txBox="1"/>
          <p:nvPr/>
        </p:nvSpPr>
        <p:spPr>
          <a:xfrm>
            <a:off x="311700" y="1017725"/>
            <a:ext cx="85206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Welche Werte haben </a:t>
            </a:r>
            <a:r>
              <a:rPr lang="en-GB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-GB" sz="1800">
                <a:solidFill>
                  <a:schemeClr val="dk2"/>
                </a:solidFill>
              </a:rPr>
              <a:t> und </a:t>
            </a:r>
            <a:r>
              <a:rPr lang="en-GB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GB" sz="1800">
                <a:solidFill>
                  <a:schemeClr val="dk2"/>
                </a:solidFill>
              </a:rPr>
              <a:t> nach Ausführung des folgenden Codes?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191" name="Google Shape;191;p26"/>
          <p:cNvGraphicFramePr/>
          <p:nvPr/>
        </p:nvGraphicFramePr>
        <p:xfrm>
          <a:off x="4905925" y="1644211"/>
          <a:ext cx="1871000" cy="2346750"/>
        </p:xfrm>
        <a:graphic>
          <a:graphicData uri="http://schemas.openxmlformats.org/drawingml/2006/table">
            <a:tbl>
              <a:tblPr>
                <a:noFill/>
                <a:tableStyleId>{712D698C-ED62-46CD-8E45-E8531B33CBEC}</a:tableStyleId>
              </a:tblPr>
              <a:tblGrid>
                <a:gridCol w="93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</a:t>
                      </a:r>
                      <a:endParaRPr sz="10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endParaRPr sz="10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123456789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12345678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98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1234567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987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123456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987654321</a:t>
                      </a:r>
                      <a:endParaRPr sz="100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00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92" name="Google Shape;192;p26"/>
          <p:cNvCxnSpPr/>
          <p:nvPr/>
        </p:nvCxnSpPr>
        <p:spPr>
          <a:xfrm rot="10800000">
            <a:off x="2269800" y="2142886"/>
            <a:ext cx="264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93;p26"/>
          <p:cNvCxnSpPr/>
          <p:nvPr/>
        </p:nvCxnSpPr>
        <p:spPr>
          <a:xfrm flipH="1">
            <a:off x="1863600" y="2478875"/>
            <a:ext cx="3047700" cy="36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3: Grösster gemeinsamer Teiler</a:t>
            </a:r>
            <a:endParaRPr/>
          </a:p>
        </p:txBody>
      </p:sp>
      <p:pic>
        <p:nvPicPr>
          <p:cNvPr id="199" name="Google Shape;199;p27"/>
          <p:cNvPicPr preferRelativeResize="0"/>
          <p:nvPr/>
        </p:nvPicPr>
        <p:blipFill rotWithShape="1">
          <a:blip r:embed="rId3">
            <a:alphaModFix/>
          </a:blip>
          <a:srcRect l="15083" t="28269" r="14434" b="26665"/>
          <a:stretch/>
        </p:blipFill>
        <p:spPr>
          <a:xfrm>
            <a:off x="311700" y="1275575"/>
            <a:ext cx="8336250" cy="33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4: Zahlenerkennung</a:t>
            </a:r>
            <a:endParaRPr/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400" y="1075000"/>
            <a:ext cx="621918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8"/>
          <p:cNvSpPr/>
          <p:nvPr/>
        </p:nvSpPr>
        <p:spPr>
          <a:xfrm>
            <a:off x="1419400" y="2800475"/>
            <a:ext cx="6219300" cy="477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5: Scrabble</a:t>
            </a:r>
            <a:endParaRPr/>
          </a:p>
        </p:txBody>
      </p:sp>
      <p:pic>
        <p:nvPicPr>
          <p:cNvPr id="288" name="Google Shape;28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50" y="1017725"/>
            <a:ext cx="8121949" cy="37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5: Scrabble</a:t>
            </a:r>
            <a:endParaRPr/>
          </a:p>
        </p:txBody>
      </p:sp>
      <p:pic>
        <p:nvPicPr>
          <p:cNvPr id="294" name="Google Shape;29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0300"/>
            <a:ext cx="8356750" cy="238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2"/>
          <p:cNvSpPr/>
          <p:nvPr/>
        </p:nvSpPr>
        <p:spPr>
          <a:xfrm>
            <a:off x="311700" y="3336000"/>
            <a:ext cx="8232600" cy="323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F076-CC54-41F9-BC35-66455B355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Spass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Schleifen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01614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F96F-3871-4C1D-A34F-43E67F03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2F669-7037-4735-930D-CAD48C8B42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825" b="82108"/>
          <a:stretch/>
        </p:blipFill>
        <p:spPr>
          <a:xfrm>
            <a:off x="214568" y="2038886"/>
            <a:ext cx="8714864" cy="106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0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Nachbesprechung Übung 2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5EC1BC-156B-49B7-BB20-9303640B1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33" y="2019223"/>
            <a:ext cx="4896533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70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B7E9-0683-4AF9-9EEE-E5322297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Spass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Datentypen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74698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F4E4-79F5-48E7-9475-26BFC6DA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 / Long</a:t>
            </a:r>
            <a:endParaRPr lang="de-CH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E13068-3E1D-46FE-95EF-E023B45C9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896218"/>
              </p:ext>
            </p:extLst>
          </p:nvPr>
        </p:nvGraphicFramePr>
        <p:xfrm>
          <a:off x="311699" y="1152475"/>
          <a:ext cx="8520600" cy="2926080"/>
        </p:xfrm>
        <a:graphic>
          <a:graphicData uri="http://schemas.openxmlformats.org/drawingml/2006/table">
            <a:tbl>
              <a:tblPr firstRow="1" bandRow="1">
                <a:tableStyleId>{712D698C-ED62-46CD-8E45-E8531B33CBEC}</a:tableStyleId>
              </a:tblPr>
              <a:tblGrid>
                <a:gridCol w="1689166">
                  <a:extLst>
                    <a:ext uri="{9D8B030D-6E8A-4147-A177-3AD203B41FA5}">
                      <a16:colId xmlns:a16="http://schemas.microsoft.com/office/drawing/2014/main" val="948220933"/>
                    </a:ext>
                  </a:extLst>
                </a:gridCol>
                <a:gridCol w="2025445">
                  <a:extLst>
                    <a:ext uri="{9D8B030D-6E8A-4147-A177-3AD203B41FA5}">
                      <a16:colId xmlns:a16="http://schemas.microsoft.com/office/drawing/2014/main" val="1041125785"/>
                    </a:ext>
                  </a:extLst>
                </a:gridCol>
                <a:gridCol w="4805989">
                  <a:extLst>
                    <a:ext uri="{9D8B030D-6E8A-4147-A177-3AD203B41FA5}">
                      <a16:colId xmlns:a16="http://schemas.microsoft.com/office/drawing/2014/main" val="2035197630"/>
                    </a:ext>
                  </a:extLst>
                </a:gridCol>
              </a:tblGrid>
              <a:tr h="966377">
                <a:tc>
                  <a:txBody>
                    <a:bodyPr/>
                    <a:lstStyle/>
                    <a:p>
                      <a:r>
                        <a:rPr lang="en-US" sz="1800" dirty="0"/>
                        <a:t>Integer</a:t>
                      </a:r>
                      <a:endParaRPr lang="de-C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int a = 5;</a:t>
                      </a:r>
                      <a:endParaRPr lang="de-C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Natürliche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Zahlen</a:t>
                      </a:r>
                      <a:r>
                        <a:rPr lang="en-US" sz="1800" dirty="0"/>
                        <a:t> von  -2</a:t>
                      </a:r>
                      <a:r>
                        <a:rPr lang="en-US" sz="1800" baseline="30000" dirty="0"/>
                        <a:t>31</a:t>
                      </a:r>
                      <a:r>
                        <a:rPr lang="en-US" sz="1800" baseline="0" dirty="0"/>
                        <a:t> bis 2</a:t>
                      </a:r>
                      <a:r>
                        <a:rPr lang="en-US" sz="1800" baseline="30000" dirty="0"/>
                        <a:t>31</a:t>
                      </a:r>
                      <a:r>
                        <a:rPr lang="en-US" sz="1800" baseline="0" dirty="0"/>
                        <a:t> – 1</a:t>
                      </a:r>
                    </a:p>
                    <a:p>
                      <a:r>
                        <a:rPr lang="en-US" sz="1800" baseline="0" dirty="0"/>
                        <a:t>Wrap-over </a:t>
                      </a:r>
                      <a:r>
                        <a:rPr lang="en-US" sz="1800" baseline="0" dirty="0" err="1"/>
                        <a:t>bei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zu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grossen</a:t>
                      </a:r>
                      <a:r>
                        <a:rPr lang="en-US" sz="1800" baseline="0" dirty="0"/>
                        <a:t> / </a:t>
                      </a:r>
                      <a:r>
                        <a:rPr lang="en-US" sz="1800" baseline="0" dirty="0" err="1"/>
                        <a:t>kleinen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Zahlen</a:t>
                      </a:r>
                      <a:endParaRPr lang="en-US" sz="1800" baseline="0" dirty="0"/>
                    </a:p>
                    <a:p>
                      <a:r>
                        <a:rPr lang="en-US" sz="1800" baseline="0" dirty="0"/>
                        <a:t>Integer-Division</a:t>
                      </a:r>
                    </a:p>
                    <a:p>
                      <a:r>
                        <a:rPr lang="en-US" sz="1800" baseline="0" dirty="0" err="1"/>
                        <a:t>Konvertierung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bei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Operationen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mit</a:t>
                      </a:r>
                      <a:r>
                        <a:rPr lang="en-US" sz="1800" baseline="0" dirty="0"/>
                        <a:t> float / double</a:t>
                      </a:r>
                      <a:endParaRPr lang="de-CH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450960"/>
                  </a:ext>
                </a:extLst>
              </a:tr>
              <a:tr h="722890">
                <a:tc>
                  <a:txBody>
                    <a:bodyPr/>
                    <a:lstStyle/>
                    <a:p>
                      <a:r>
                        <a:rPr lang="en-US" sz="1800" dirty="0"/>
                        <a:t>Long</a:t>
                      </a:r>
                      <a:endParaRPr lang="de-C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long b  = -1002 ;</a:t>
                      </a:r>
                      <a:endParaRPr lang="de-C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Natürliche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Zahlen</a:t>
                      </a:r>
                      <a:r>
                        <a:rPr lang="en-US" sz="1800" dirty="0"/>
                        <a:t> von  -2</a:t>
                      </a:r>
                      <a:r>
                        <a:rPr lang="en-US" sz="1800" baseline="30000" dirty="0"/>
                        <a:t>63</a:t>
                      </a:r>
                      <a:r>
                        <a:rPr lang="en-US" sz="1800" baseline="0" dirty="0"/>
                        <a:t> bis 2</a:t>
                      </a:r>
                      <a:r>
                        <a:rPr lang="en-US" sz="1800" baseline="30000" dirty="0"/>
                        <a:t>63</a:t>
                      </a:r>
                      <a:r>
                        <a:rPr lang="en-US" sz="1800" baseline="0" dirty="0"/>
                        <a:t> – 1</a:t>
                      </a:r>
                    </a:p>
                    <a:p>
                      <a:r>
                        <a:rPr lang="en-US" sz="1800" baseline="0" dirty="0"/>
                        <a:t>Wrap-over </a:t>
                      </a:r>
                      <a:r>
                        <a:rPr lang="en-US" sz="1800" baseline="0" dirty="0" err="1"/>
                        <a:t>bei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zu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grossen</a:t>
                      </a:r>
                      <a:r>
                        <a:rPr lang="en-US" sz="1800" baseline="0" dirty="0"/>
                        <a:t> / </a:t>
                      </a:r>
                      <a:r>
                        <a:rPr lang="en-US" sz="1800" baseline="0" dirty="0" err="1"/>
                        <a:t>kleinen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Zahlen</a:t>
                      </a:r>
                      <a:endParaRPr lang="en-US" sz="1800" baseline="0" dirty="0"/>
                    </a:p>
                    <a:p>
                      <a:r>
                        <a:rPr lang="en-US" sz="1800" baseline="0" dirty="0"/>
                        <a:t>Integer-Division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aseline="0" dirty="0" err="1"/>
                        <a:t>Konvertierung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bei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Operationen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mit</a:t>
                      </a:r>
                      <a:r>
                        <a:rPr lang="en-US" sz="1800" baseline="0" dirty="0"/>
                        <a:t> float / double</a:t>
                      </a:r>
                      <a:endParaRPr lang="de-CH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023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129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F4E4-79F5-48E7-9475-26BFC6DA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/ Double</a:t>
            </a:r>
            <a:endParaRPr lang="de-CH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E13068-3E1D-46FE-95EF-E023B45C9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061422"/>
              </p:ext>
            </p:extLst>
          </p:nvPr>
        </p:nvGraphicFramePr>
        <p:xfrm>
          <a:off x="311699" y="1152475"/>
          <a:ext cx="8520600" cy="2377440"/>
        </p:xfrm>
        <a:graphic>
          <a:graphicData uri="http://schemas.openxmlformats.org/drawingml/2006/table">
            <a:tbl>
              <a:tblPr firstRow="1" bandRow="1">
                <a:tableStyleId>{712D698C-ED62-46CD-8E45-E8531B33CBEC}</a:tableStyleId>
              </a:tblPr>
              <a:tblGrid>
                <a:gridCol w="1689166">
                  <a:extLst>
                    <a:ext uri="{9D8B030D-6E8A-4147-A177-3AD203B41FA5}">
                      <a16:colId xmlns:a16="http://schemas.microsoft.com/office/drawing/2014/main" val="948220933"/>
                    </a:ext>
                  </a:extLst>
                </a:gridCol>
                <a:gridCol w="2025445">
                  <a:extLst>
                    <a:ext uri="{9D8B030D-6E8A-4147-A177-3AD203B41FA5}">
                      <a16:colId xmlns:a16="http://schemas.microsoft.com/office/drawing/2014/main" val="1041125785"/>
                    </a:ext>
                  </a:extLst>
                </a:gridCol>
                <a:gridCol w="4805989">
                  <a:extLst>
                    <a:ext uri="{9D8B030D-6E8A-4147-A177-3AD203B41FA5}">
                      <a16:colId xmlns:a16="http://schemas.microsoft.com/office/drawing/2014/main" val="2035197630"/>
                    </a:ext>
                  </a:extLst>
                </a:gridCol>
              </a:tblGrid>
              <a:tr h="966377">
                <a:tc>
                  <a:txBody>
                    <a:bodyPr/>
                    <a:lstStyle/>
                    <a:p>
                      <a:r>
                        <a:rPr lang="en-US" sz="1800" dirty="0"/>
                        <a:t>Float</a:t>
                      </a:r>
                      <a:endParaRPr lang="de-C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float a = 22.0;</a:t>
                      </a:r>
                      <a:endParaRPr lang="de-C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err="1"/>
                        <a:t>Dezimalzahlen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mit</a:t>
                      </a:r>
                      <a:r>
                        <a:rPr lang="en-US" sz="1800" baseline="0" dirty="0"/>
                        <a:t> 32 bit</a:t>
                      </a:r>
                    </a:p>
                    <a:p>
                      <a:r>
                        <a:rPr lang="en-US" sz="1800" baseline="0" dirty="0" err="1"/>
                        <a:t>Genauigkeitsverlust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bei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grossen</a:t>
                      </a:r>
                      <a:r>
                        <a:rPr lang="en-US" sz="1800" baseline="0" dirty="0"/>
                        <a:t> / </a:t>
                      </a:r>
                      <a:r>
                        <a:rPr lang="en-US" sz="1800" baseline="0" dirty="0" err="1"/>
                        <a:t>kleinen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Zahlen</a:t>
                      </a:r>
                      <a:endParaRPr lang="en-US" sz="1800" baseline="0" dirty="0"/>
                    </a:p>
                    <a:p>
                      <a:r>
                        <a:rPr lang="en-US" sz="1800" baseline="0" dirty="0" err="1"/>
                        <a:t>Normale</a:t>
                      </a:r>
                      <a:r>
                        <a:rPr lang="en-US" sz="1800" baseline="0" dirty="0"/>
                        <a:t> Division </a:t>
                      </a:r>
                      <a:r>
                        <a:rPr lang="en-US" sz="1800" baseline="0" dirty="0" err="1"/>
                        <a:t>mit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Genauigkeitsverlust</a:t>
                      </a:r>
                      <a:endParaRPr lang="en-US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450960"/>
                  </a:ext>
                </a:extLst>
              </a:tr>
              <a:tr h="722890">
                <a:tc>
                  <a:txBody>
                    <a:bodyPr/>
                    <a:lstStyle/>
                    <a:p>
                      <a:r>
                        <a:rPr lang="en-US" sz="1800" dirty="0"/>
                        <a:t>Double</a:t>
                      </a:r>
                      <a:endParaRPr lang="de-C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double b  = -0.01;</a:t>
                      </a:r>
                      <a:endParaRPr lang="de-C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err="1"/>
                        <a:t>Dezimalzahlen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mit</a:t>
                      </a:r>
                      <a:r>
                        <a:rPr lang="en-US" sz="1800" baseline="0" dirty="0"/>
                        <a:t> 64 bit</a:t>
                      </a:r>
                    </a:p>
                    <a:p>
                      <a:r>
                        <a:rPr lang="en-US" sz="1800" baseline="0" dirty="0" err="1"/>
                        <a:t>Genauigkeitsverlust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bei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grossen</a:t>
                      </a:r>
                      <a:r>
                        <a:rPr lang="en-US" sz="1800" baseline="0" dirty="0"/>
                        <a:t> / </a:t>
                      </a:r>
                      <a:r>
                        <a:rPr lang="en-US" sz="1800" baseline="0" dirty="0" err="1"/>
                        <a:t>kleinen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Zahlen</a:t>
                      </a:r>
                      <a:endParaRPr lang="en-US" sz="1800" baseline="0" dirty="0"/>
                    </a:p>
                    <a:p>
                      <a:r>
                        <a:rPr lang="en-US" sz="1800" baseline="0" dirty="0" err="1"/>
                        <a:t>Normale</a:t>
                      </a:r>
                      <a:r>
                        <a:rPr lang="en-US" sz="1800" baseline="0" dirty="0"/>
                        <a:t> Division </a:t>
                      </a:r>
                      <a:r>
                        <a:rPr lang="en-US" sz="1800" baseline="0" dirty="0" err="1"/>
                        <a:t>mit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Genauigkeitsverlust</a:t>
                      </a:r>
                      <a:endParaRPr lang="en-US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023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217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F4E4-79F5-48E7-9475-26BFC6DA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de-CH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E13068-3E1D-46FE-95EF-E023B45C9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820023"/>
              </p:ext>
            </p:extLst>
          </p:nvPr>
        </p:nvGraphicFramePr>
        <p:xfrm>
          <a:off x="311699" y="1152475"/>
          <a:ext cx="8520600" cy="3474720"/>
        </p:xfrm>
        <a:graphic>
          <a:graphicData uri="http://schemas.openxmlformats.org/drawingml/2006/table">
            <a:tbl>
              <a:tblPr firstRow="1" bandRow="1">
                <a:tableStyleId>{712D698C-ED62-46CD-8E45-E8531B33CBEC}</a:tableStyleId>
              </a:tblPr>
              <a:tblGrid>
                <a:gridCol w="1535389">
                  <a:extLst>
                    <a:ext uri="{9D8B030D-6E8A-4147-A177-3AD203B41FA5}">
                      <a16:colId xmlns:a16="http://schemas.microsoft.com/office/drawing/2014/main" val="948220933"/>
                    </a:ext>
                  </a:extLst>
                </a:gridCol>
                <a:gridCol w="2712720">
                  <a:extLst>
                    <a:ext uri="{9D8B030D-6E8A-4147-A177-3AD203B41FA5}">
                      <a16:colId xmlns:a16="http://schemas.microsoft.com/office/drawing/2014/main" val="1041125785"/>
                    </a:ext>
                  </a:extLst>
                </a:gridCol>
                <a:gridCol w="4272491">
                  <a:extLst>
                    <a:ext uri="{9D8B030D-6E8A-4147-A177-3AD203B41FA5}">
                      <a16:colId xmlns:a16="http://schemas.microsoft.com/office/drawing/2014/main" val="2035197630"/>
                    </a:ext>
                  </a:extLst>
                </a:gridCol>
              </a:tblGrid>
              <a:tr h="966377">
                <a:tc>
                  <a:txBody>
                    <a:bodyPr/>
                    <a:lstStyle/>
                    <a:p>
                      <a:r>
                        <a:rPr lang="en-US" sz="1800" dirty="0"/>
                        <a:t>String</a:t>
                      </a:r>
                      <a:endParaRPr lang="de-C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String str = “Hallo”;</a:t>
                      </a:r>
                      <a:endParaRPr lang="de-C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Text</a:t>
                      </a:r>
                    </a:p>
                    <a:p>
                      <a:r>
                        <a:rPr lang="en-US" sz="1800" baseline="0" dirty="0" err="1"/>
                        <a:t>Konvertierung</a:t>
                      </a:r>
                      <a:r>
                        <a:rPr lang="en-US" sz="1800" baseline="0" dirty="0"/>
                        <a:t> von </a:t>
                      </a:r>
                      <a:r>
                        <a:rPr lang="en-US" sz="1800" baseline="0" dirty="0" err="1"/>
                        <a:t>Zahlen</a:t>
                      </a:r>
                      <a:r>
                        <a:rPr lang="en-US" sz="1800" baseline="0" dirty="0"/>
                        <a:t> in Strings </a:t>
                      </a:r>
                      <a:r>
                        <a:rPr lang="en-US" sz="1800" baseline="0" dirty="0" err="1"/>
                        <a:t>bei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Operationen</a:t>
                      </a:r>
                      <a:endParaRPr lang="en-US" sz="1800" baseline="0" dirty="0"/>
                    </a:p>
                    <a:p>
                      <a:r>
                        <a:rPr lang="en-US" sz="1800" baseline="0" dirty="0" err="1"/>
                        <a:t>Gleichheit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mit</a:t>
                      </a:r>
                      <a:r>
                        <a:rPr lang="en-US" sz="1800" baseline="0" dirty="0"/>
                        <a:t> Equals!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450960"/>
                  </a:ext>
                </a:extLst>
              </a:tr>
              <a:tr h="722890">
                <a:tc>
                  <a:txBody>
                    <a:bodyPr/>
                    <a:lstStyle/>
                    <a:p>
                      <a:r>
                        <a:rPr lang="en-US" sz="1800" dirty="0"/>
                        <a:t>String-</a:t>
                      </a:r>
                      <a:r>
                        <a:rPr lang="en-US" sz="1800" dirty="0" err="1"/>
                        <a:t>Operationen</a:t>
                      </a:r>
                      <a:endParaRPr lang="de-CH" sz="1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int l = </a:t>
                      </a:r>
                      <a:r>
                        <a:rPr lang="en-US" sz="1800" dirty="0" err="1"/>
                        <a:t>str.length</a:t>
                      </a:r>
                      <a:r>
                        <a:rPr lang="en-US" sz="1800" dirty="0"/>
                        <a:t>();                           // 5</a:t>
                      </a:r>
                    </a:p>
                    <a:p>
                      <a:r>
                        <a:rPr lang="en-US" sz="1800" dirty="0"/>
                        <a:t>Char c = </a:t>
                      </a:r>
                      <a:r>
                        <a:rPr lang="en-US" sz="1800" dirty="0" err="1"/>
                        <a:t>str.charAt</a:t>
                      </a:r>
                      <a:r>
                        <a:rPr lang="en-US" sz="1800" dirty="0"/>
                        <a:t>(3);                   // ‘l’</a:t>
                      </a:r>
                    </a:p>
                    <a:p>
                      <a:r>
                        <a:rPr lang="en-US" sz="1800" dirty="0"/>
                        <a:t>Boolean b = </a:t>
                      </a:r>
                      <a:r>
                        <a:rPr lang="en-US" sz="1800" dirty="0" err="1"/>
                        <a:t>str.contains</a:t>
                      </a:r>
                      <a:r>
                        <a:rPr lang="en-US" sz="1800" dirty="0"/>
                        <a:t>(“al”);       // true</a:t>
                      </a:r>
                    </a:p>
                    <a:p>
                      <a:r>
                        <a:rPr lang="de-CH" sz="1800" dirty="0"/>
                        <a:t>Boolean b2 = </a:t>
                      </a:r>
                      <a:r>
                        <a:rPr lang="de-CH" sz="1800" dirty="0" err="1"/>
                        <a:t>str.equals</a:t>
                      </a:r>
                      <a:r>
                        <a:rPr lang="de-CH" sz="1800" dirty="0"/>
                        <a:t>(</a:t>
                      </a:r>
                      <a:r>
                        <a:rPr lang="en-US" sz="1800" dirty="0"/>
                        <a:t>“Hal”);     // false</a:t>
                      </a:r>
                    </a:p>
                    <a:p>
                      <a:r>
                        <a:rPr lang="en-US" sz="1800" dirty="0"/>
                        <a:t>String str2 = </a:t>
                      </a:r>
                      <a:r>
                        <a:rPr lang="en-US" sz="1800" dirty="0" err="1"/>
                        <a:t>str.replace</a:t>
                      </a:r>
                      <a:r>
                        <a:rPr lang="en-US" sz="1800" dirty="0"/>
                        <a:t>(“lo”, “li”);  // “</a:t>
                      </a:r>
                      <a:r>
                        <a:rPr lang="en-US" sz="1800" dirty="0" err="1"/>
                        <a:t>Halli</a:t>
                      </a:r>
                      <a:r>
                        <a:rPr lang="en-US" sz="1800" dirty="0"/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String str3 = </a:t>
                      </a:r>
                      <a:r>
                        <a:rPr lang="en-US" sz="1800" dirty="0" err="1"/>
                        <a:t>str.toLowerCase</a:t>
                      </a:r>
                      <a:r>
                        <a:rPr lang="en-US" sz="1800" dirty="0"/>
                        <a:t>();    // “hallo”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String str4 = </a:t>
                      </a:r>
                      <a:r>
                        <a:rPr lang="en-US" sz="1800" dirty="0" err="1"/>
                        <a:t>String.valueOf</a:t>
                      </a:r>
                      <a:r>
                        <a:rPr lang="en-US" sz="1800" dirty="0"/>
                        <a:t>(l);      // “5”</a:t>
                      </a:r>
                    </a:p>
                    <a:p>
                      <a:r>
                        <a:rPr lang="en-US" sz="1800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023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659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F4E4-79F5-48E7-9475-26BFC6DA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de-CH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E13068-3E1D-46FE-95EF-E023B45C9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42287"/>
              </p:ext>
            </p:extLst>
          </p:nvPr>
        </p:nvGraphicFramePr>
        <p:xfrm>
          <a:off x="311699" y="1152475"/>
          <a:ext cx="8520600" cy="2377440"/>
        </p:xfrm>
        <a:graphic>
          <a:graphicData uri="http://schemas.openxmlformats.org/drawingml/2006/table">
            <a:tbl>
              <a:tblPr firstRow="1" bandRow="1">
                <a:tableStyleId>{712D698C-ED62-46CD-8E45-E8531B33CBEC}</a:tableStyleId>
              </a:tblPr>
              <a:tblGrid>
                <a:gridCol w="1535389">
                  <a:extLst>
                    <a:ext uri="{9D8B030D-6E8A-4147-A177-3AD203B41FA5}">
                      <a16:colId xmlns:a16="http://schemas.microsoft.com/office/drawing/2014/main" val="948220933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1041125785"/>
                    </a:ext>
                  </a:extLst>
                </a:gridCol>
                <a:gridCol w="3022811">
                  <a:extLst>
                    <a:ext uri="{9D8B030D-6E8A-4147-A177-3AD203B41FA5}">
                      <a16:colId xmlns:a16="http://schemas.microsoft.com/office/drawing/2014/main" val="2035197630"/>
                    </a:ext>
                  </a:extLst>
                </a:gridCol>
              </a:tblGrid>
              <a:tr h="966377">
                <a:tc>
                  <a:txBody>
                    <a:bodyPr/>
                    <a:lstStyle/>
                    <a:p>
                      <a:r>
                        <a:rPr lang="en-US" sz="1800" dirty="0"/>
                        <a:t>Array</a:t>
                      </a:r>
                      <a:endParaRPr lang="de-C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int[] </a:t>
                      </a:r>
                      <a:r>
                        <a:rPr lang="en-US" sz="1800" dirty="0" err="1"/>
                        <a:t>ints</a:t>
                      </a:r>
                      <a:r>
                        <a:rPr lang="en-US" sz="1800" dirty="0"/>
                        <a:t> = new int[5];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double[] ds = new doubles[5];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String[] strs = {“Hi”, “Hallo”};</a:t>
                      </a:r>
                      <a:endParaRPr lang="de-CH" sz="1800" dirty="0"/>
                    </a:p>
                    <a:p>
                      <a:endParaRPr lang="de-C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“</a:t>
                      </a:r>
                      <a:r>
                        <a:rPr lang="en-US" sz="1800" baseline="0" dirty="0" err="1"/>
                        <a:t>Liste</a:t>
                      </a:r>
                      <a:r>
                        <a:rPr lang="en-US" sz="1800" baseline="0" dirty="0"/>
                        <a:t>” von </a:t>
                      </a:r>
                      <a:r>
                        <a:rPr lang="en-US" sz="1800" baseline="0" dirty="0" err="1"/>
                        <a:t>Elementen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eines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Datentyps</a:t>
                      </a:r>
                      <a:endParaRPr lang="en-US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450960"/>
                  </a:ext>
                </a:extLst>
              </a:tr>
              <a:tr h="722890">
                <a:tc>
                  <a:txBody>
                    <a:bodyPr/>
                    <a:lstStyle/>
                    <a:p>
                      <a:r>
                        <a:rPr lang="en-US" sz="1800" dirty="0"/>
                        <a:t>Array-</a:t>
                      </a:r>
                      <a:r>
                        <a:rPr lang="en-US" sz="1800" dirty="0" err="1"/>
                        <a:t>Operationen</a:t>
                      </a:r>
                      <a:endParaRPr lang="de-CH" sz="1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double d = ds[0];                            // 0.0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ds[2] = 2.0;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int l = </a:t>
                      </a:r>
                      <a:r>
                        <a:rPr lang="en-US" sz="1800" dirty="0" err="1"/>
                        <a:t>ints.length</a:t>
                      </a:r>
                      <a:r>
                        <a:rPr lang="en-US" sz="1800" dirty="0"/>
                        <a:t>;                           // 5</a:t>
                      </a:r>
                    </a:p>
                    <a:p>
                      <a:r>
                        <a:rPr lang="en-US" sz="1800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023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778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667E-A582-4F92-868B-BF418C71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Weitere</a:t>
            </a:r>
            <a:r>
              <a:rPr lang="en-US" dirty="0"/>
              <a:t> </a:t>
            </a:r>
            <a:r>
              <a:rPr lang="en-US" dirty="0" err="1"/>
              <a:t>Datentypen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B5FEB-D1CF-43F1-8F8A-F5D7F13CDD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…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25341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Fragen?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1: Fehlerbehebung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l="31875" t="7461" r="32648" b="78229"/>
          <a:stretch/>
        </p:blipFill>
        <p:spPr>
          <a:xfrm>
            <a:off x="311700" y="1275750"/>
            <a:ext cx="4624527" cy="1172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7"/>
          <p:cNvCxnSpPr/>
          <p:nvPr/>
        </p:nvCxnSpPr>
        <p:spPr>
          <a:xfrm flipH="1">
            <a:off x="1868725" y="1206775"/>
            <a:ext cx="131100" cy="2136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96;p17"/>
          <p:cNvCxnSpPr/>
          <p:nvPr/>
        </p:nvCxnSpPr>
        <p:spPr>
          <a:xfrm flipH="1">
            <a:off x="3289900" y="1330925"/>
            <a:ext cx="96000" cy="180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" name="Google Shape;97;p17"/>
          <p:cNvCxnSpPr/>
          <p:nvPr/>
        </p:nvCxnSpPr>
        <p:spPr>
          <a:xfrm>
            <a:off x="972325" y="1648125"/>
            <a:ext cx="213900" cy="621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7"/>
          <p:cNvCxnSpPr/>
          <p:nvPr/>
        </p:nvCxnSpPr>
        <p:spPr>
          <a:xfrm rot="10800000">
            <a:off x="2248025" y="1779325"/>
            <a:ext cx="82800" cy="2067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7"/>
          <p:cNvCxnSpPr/>
          <p:nvPr/>
        </p:nvCxnSpPr>
        <p:spPr>
          <a:xfrm rot="10800000">
            <a:off x="2634125" y="1868800"/>
            <a:ext cx="200100" cy="138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100;p17"/>
          <p:cNvCxnSpPr/>
          <p:nvPr/>
        </p:nvCxnSpPr>
        <p:spPr>
          <a:xfrm rot="10800000" flipH="1">
            <a:off x="4627175" y="1786225"/>
            <a:ext cx="27600" cy="186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17"/>
          <p:cNvCxnSpPr/>
          <p:nvPr/>
        </p:nvCxnSpPr>
        <p:spPr>
          <a:xfrm rot="10800000">
            <a:off x="4516800" y="2185900"/>
            <a:ext cx="34500" cy="1725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02;p17"/>
          <p:cNvCxnSpPr/>
          <p:nvPr/>
        </p:nvCxnSpPr>
        <p:spPr>
          <a:xfrm rot="10800000">
            <a:off x="1020525" y="2282475"/>
            <a:ext cx="124200" cy="1380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7"/>
          <p:cNvCxnSpPr/>
          <p:nvPr/>
        </p:nvCxnSpPr>
        <p:spPr>
          <a:xfrm rot="10800000">
            <a:off x="1676350" y="2168800"/>
            <a:ext cx="82800" cy="2067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3218313"/>
            <a:ext cx="479107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0725"/>
            <a:ext cx="8839198" cy="312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t="44140"/>
          <a:stretch/>
        </p:blipFill>
        <p:spPr>
          <a:xfrm>
            <a:off x="599525" y="1311962"/>
            <a:ext cx="4865225" cy="263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/>
          <p:nvPr/>
        </p:nvSpPr>
        <p:spPr>
          <a:xfrm>
            <a:off x="863425" y="3441350"/>
            <a:ext cx="4601400" cy="539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2053200" y="1311963"/>
            <a:ext cx="2244900" cy="128100"/>
          </a:xfrm>
          <a:prstGeom prst="rect">
            <a:avLst/>
          </a:prstGeom>
          <a:solidFill>
            <a:srgbClr val="E69138">
              <a:alpha val="34230"/>
            </a:srgbClr>
          </a:solidFill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2053200" y="1471104"/>
            <a:ext cx="2244900" cy="265500"/>
          </a:xfrm>
          <a:prstGeom prst="rect">
            <a:avLst/>
          </a:prstGeom>
          <a:solidFill>
            <a:srgbClr val="CC0000">
              <a:alpha val="26540"/>
            </a:srgbClr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2053200" y="1769163"/>
            <a:ext cx="2244900" cy="372000"/>
          </a:xfrm>
          <a:prstGeom prst="rect">
            <a:avLst/>
          </a:prstGeom>
          <a:solidFill>
            <a:srgbClr val="6AA84F">
              <a:alpha val="25000"/>
            </a:srgbClr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2053200" y="2170386"/>
            <a:ext cx="2244900" cy="372000"/>
          </a:xfrm>
          <a:prstGeom prst="rect">
            <a:avLst/>
          </a:prstGeom>
          <a:solidFill>
            <a:srgbClr val="3C78D8">
              <a:alpha val="31150"/>
            </a:srgbClr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2053200" y="2566916"/>
            <a:ext cx="2244900" cy="372000"/>
          </a:xfrm>
          <a:prstGeom prst="rect">
            <a:avLst/>
          </a:prstGeom>
          <a:solidFill>
            <a:srgbClr val="6AA84F">
              <a:alpha val="25000"/>
            </a:srgbClr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2053200" y="2966092"/>
            <a:ext cx="2244900" cy="265500"/>
          </a:xfrm>
          <a:prstGeom prst="rect">
            <a:avLst/>
          </a:prstGeom>
          <a:solidFill>
            <a:srgbClr val="CC0000">
              <a:alpha val="26540"/>
            </a:srgbClr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2053200" y="3250668"/>
            <a:ext cx="2244900" cy="128100"/>
          </a:xfrm>
          <a:prstGeom prst="rect">
            <a:avLst/>
          </a:prstGeom>
          <a:solidFill>
            <a:srgbClr val="E69138">
              <a:alpha val="34230"/>
            </a:srgbClr>
          </a:solidFill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19"/>
          <p:cNvGrpSpPr/>
          <p:nvPr/>
        </p:nvGrpSpPr>
        <p:grpSpPr>
          <a:xfrm>
            <a:off x="4526700" y="1163038"/>
            <a:ext cx="1838100" cy="2319494"/>
            <a:chOff x="6066525" y="2129575"/>
            <a:chExt cx="1838100" cy="2319494"/>
          </a:xfrm>
        </p:grpSpPr>
        <p:sp>
          <p:nvSpPr>
            <p:cNvPr id="124" name="Google Shape;124;p19"/>
            <p:cNvSpPr txBox="1"/>
            <p:nvPr/>
          </p:nvSpPr>
          <p:spPr>
            <a:xfrm>
              <a:off x="6066525" y="2129575"/>
              <a:ext cx="18381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Courier New"/>
                  <a:ea typeface="Courier New"/>
                  <a:cs typeface="Courier New"/>
                  <a:sym typeface="Courier New"/>
                </a:rPr>
                <a:t>printLine()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5" name="Google Shape;125;p19"/>
            <p:cNvSpPr txBox="1"/>
            <p:nvPr/>
          </p:nvSpPr>
          <p:spPr>
            <a:xfrm>
              <a:off x="6066525" y="2358175"/>
              <a:ext cx="18381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Courier New"/>
                  <a:ea typeface="Courier New"/>
                  <a:cs typeface="Courier New"/>
                  <a:sym typeface="Courier New"/>
                </a:rPr>
                <a:t>printEmptyPart()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6" name="Google Shape;126;p19"/>
            <p:cNvSpPr txBox="1"/>
            <p:nvPr/>
          </p:nvSpPr>
          <p:spPr>
            <a:xfrm>
              <a:off x="6066525" y="2718951"/>
              <a:ext cx="18381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Courier New"/>
                  <a:ea typeface="Courier New"/>
                  <a:cs typeface="Courier New"/>
                  <a:sym typeface="Courier New"/>
                </a:rPr>
                <a:t>printNarrowPart()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7" name="Google Shape;127;p19"/>
            <p:cNvSpPr txBox="1"/>
            <p:nvPr/>
          </p:nvSpPr>
          <p:spPr>
            <a:xfrm>
              <a:off x="6066525" y="3126915"/>
              <a:ext cx="18381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Courier New"/>
                  <a:ea typeface="Courier New"/>
                  <a:cs typeface="Courier New"/>
                  <a:sym typeface="Courier New"/>
                </a:rPr>
                <a:t>printWidePart()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8" name="Google Shape;128;p19"/>
            <p:cNvSpPr txBox="1"/>
            <p:nvPr/>
          </p:nvSpPr>
          <p:spPr>
            <a:xfrm>
              <a:off x="6066525" y="3528139"/>
              <a:ext cx="18381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Courier New"/>
                  <a:ea typeface="Courier New"/>
                  <a:cs typeface="Courier New"/>
                  <a:sym typeface="Courier New"/>
                </a:rPr>
                <a:t>printNarrowPart()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9" name="Google Shape;129;p19"/>
            <p:cNvSpPr txBox="1"/>
            <p:nvPr/>
          </p:nvSpPr>
          <p:spPr>
            <a:xfrm>
              <a:off x="6066525" y="3861951"/>
              <a:ext cx="18381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Courier New"/>
                  <a:ea typeface="Courier New"/>
                  <a:cs typeface="Courier New"/>
                  <a:sym typeface="Courier New"/>
                </a:rPr>
                <a:t>printEmptyPart()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0" name="Google Shape;130;p19"/>
            <p:cNvSpPr txBox="1"/>
            <p:nvPr/>
          </p:nvSpPr>
          <p:spPr>
            <a:xfrm>
              <a:off x="6066525" y="4077069"/>
              <a:ext cx="18381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Courier New"/>
                  <a:ea typeface="Courier New"/>
                  <a:cs typeface="Courier New"/>
                  <a:sym typeface="Courier New"/>
                </a:rPr>
                <a:t>printLine()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31" name="Google Shape;131;p19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 3: Schweizerfahne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49CA3A-ED84-4FEE-9393-08BCCC3E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Vorteile</a:t>
            </a:r>
            <a:r>
              <a:rPr lang="en-US" dirty="0"/>
              <a:t> von </a:t>
            </a:r>
            <a:r>
              <a:rPr lang="en-US" dirty="0" err="1"/>
              <a:t>Methoden</a:t>
            </a:r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069CA-9FCC-4F5D-8C73-E1017C77E6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Wartbarer</a:t>
            </a:r>
            <a:r>
              <a:rPr lang="en-US" dirty="0"/>
              <a:t>:	</a:t>
            </a:r>
            <a:r>
              <a:rPr lang="en-US" dirty="0" err="1"/>
              <a:t>Fehler</a:t>
            </a:r>
            <a:r>
              <a:rPr lang="en-US" dirty="0"/>
              <a:t> </a:t>
            </a:r>
            <a:r>
              <a:rPr lang="en-US" dirty="0" err="1"/>
              <a:t>müssen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an </a:t>
            </a:r>
            <a:r>
              <a:rPr lang="en-US" dirty="0" err="1"/>
              <a:t>einer</a:t>
            </a:r>
            <a:r>
              <a:rPr lang="en-US" dirty="0"/>
              <a:t> Stelle </a:t>
            </a:r>
            <a:r>
              <a:rPr lang="en-US" dirty="0" err="1"/>
              <a:t>behoben</a:t>
            </a:r>
            <a:r>
              <a:rPr lang="en-US" dirty="0"/>
              <a:t> warden.</a:t>
            </a:r>
          </a:p>
          <a:p>
            <a:endParaRPr lang="en-US" dirty="0"/>
          </a:p>
          <a:p>
            <a:r>
              <a:rPr lang="en-US" dirty="0" err="1"/>
              <a:t>Modularer</a:t>
            </a:r>
            <a:r>
              <a:rPr lang="en-US" dirty="0"/>
              <a:t>:	</a:t>
            </a:r>
            <a:r>
              <a:rPr lang="en-US" dirty="0" err="1"/>
              <a:t>statt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jeden</a:t>
            </a:r>
            <a:r>
              <a:rPr lang="en-US" dirty="0"/>
              <a:t> </a:t>
            </a:r>
            <a:r>
              <a:rPr lang="en-US" dirty="0" err="1"/>
              <a:t>Spezialfall</a:t>
            </a:r>
            <a:r>
              <a:rPr lang="en-US" dirty="0"/>
              <a:t> fast </a:t>
            </a:r>
            <a:r>
              <a:rPr lang="en-US" dirty="0" err="1"/>
              <a:t>denselben</a:t>
            </a:r>
            <a:r>
              <a:rPr lang="en-US" dirty="0"/>
              <a:t> Code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wiederholen</a:t>
            </a:r>
            <a:r>
              <a:rPr lang="en-US" dirty="0"/>
              <a:t>, 			</a:t>
            </a:r>
            <a:r>
              <a:rPr lang="en-US" dirty="0" err="1"/>
              <a:t>kann</a:t>
            </a:r>
            <a:r>
              <a:rPr lang="en-US" dirty="0"/>
              <a:t> das Problem </a:t>
            </a:r>
            <a:r>
              <a:rPr lang="en-US" dirty="0" err="1"/>
              <a:t>verallgemeinert</a:t>
            </a:r>
            <a:r>
              <a:rPr lang="en-US" dirty="0"/>
              <a:t> und </a:t>
            </a:r>
            <a:r>
              <a:rPr lang="en-US" dirty="0" err="1"/>
              <a:t>parametrisiert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</a:t>
            </a:r>
          </a:p>
          <a:p>
            <a:pPr marL="5969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Lesbarer</a:t>
            </a:r>
            <a:endParaRPr lang="en-US" dirty="0"/>
          </a:p>
          <a:p>
            <a:pPr marL="114300" indent="0">
              <a:buNone/>
            </a:pPr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8DC2B-53B3-4454-A85E-BE8000F0C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595" y="2716619"/>
            <a:ext cx="6395286" cy="74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4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5600"/>
            <a:ext cx="8839198" cy="4084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 l="32124" t="7359" r="30206" b="45581"/>
          <a:stretch/>
        </p:blipFill>
        <p:spPr>
          <a:xfrm>
            <a:off x="70222" y="265488"/>
            <a:ext cx="5874051" cy="4612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21"/>
          <p:cNvGrpSpPr/>
          <p:nvPr/>
        </p:nvGrpSpPr>
        <p:grpSpPr>
          <a:xfrm>
            <a:off x="2599900" y="148325"/>
            <a:ext cx="4758000" cy="379200"/>
            <a:chOff x="2599900" y="148325"/>
            <a:chExt cx="4758000" cy="379200"/>
          </a:xfrm>
        </p:grpSpPr>
        <p:cxnSp>
          <p:nvCxnSpPr>
            <p:cNvPr id="143" name="Google Shape;143;p21"/>
            <p:cNvCxnSpPr>
              <a:stCxn id="144" idx="1"/>
            </p:cNvCxnSpPr>
            <p:nvPr/>
          </p:nvCxnSpPr>
          <p:spPr>
            <a:xfrm rot="10800000">
              <a:off x="2599900" y="337925"/>
              <a:ext cx="786000" cy="0"/>
            </a:xfrm>
            <a:prstGeom prst="straightConnector1">
              <a:avLst/>
            </a:prstGeom>
            <a:noFill/>
            <a:ln w="3810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4" name="Google Shape;144;p21"/>
            <p:cNvSpPr txBox="1"/>
            <p:nvPr/>
          </p:nvSpPr>
          <p:spPr>
            <a:xfrm>
              <a:off x="3385900" y="148325"/>
              <a:ext cx="39720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2"/>
                  </a:solidFill>
                </a:rPr>
                <a:t>auch </a:t>
              </a:r>
              <a:r>
                <a:rPr lang="en-GB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java.util.*</a:t>
              </a:r>
              <a:endPara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45" name="Google Shape;145;p21"/>
          <p:cNvGrpSpPr/>
          <p:nvPr/>
        </p:nvGrpSpPr>
        <p:grpSpPr>
          <a:xfrm>
            <a:off x="4745225" y="748950"/>
            <a:ext cx="3874800" cy="379200"/>
            <a:chOff x="4745225" y="748950"/>
            <a:chExt cx="3874800" cy="379200"/>
          </a:xfrm>
        </p:grpSpPr>
        <p:cxnSp>
          <p:nvCxnSpPr>
            <p:cNvPr id="146" name="Google Shape;146;p21"/>
            <p:cNvCxnSpPr>
              <a:stCxn id="147" idx="1"/>
            </p:cNvCxnSpPr>
            <p:nvPr/>
          </p:nvCxnSpPr>
          <p:spPr>
            <a:xfrm rot="10800000">
              <a:off x="4745225" y="938550"/>
              <a:ext cx="786000" cy="0"/>
            </a:xfrm>
            <a:prstGeom prst="straightConnector1">
              <a:avLst/>
            </a:prstGeom>
            <a:noFill/>
            <a:ln w="3810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7" name="Google Shape;147;p21"/>
            <p:cNvSpPr txBox="1"/>
            <p:nvPr/>
          </p:nvSpPr>
          <p:spPr>
            <a:xfrm>
              <a:off x="5531225" y="748950"/>
              <a:ext cx="30888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2"/>
                  </a:solidFill>
                </a:rPr>
                <a:t>Kommentare nicht vergessen!</a:t>
              </a:r>
              <a:endPara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48" name="Google Shape;148;p21"/>
          <p:cNvGrpSpPr/>
          <p:nvPr/>
        </p:nvGrpSpPr>
        <p:grpSpPr>
          <a:xfrm>
            <a:off x="3385900" y="1921950"/>
            <a:ext cx="4758000" cy="379200"/>
            <a:chOff x="3385900" y="1921950"/>
            <a:chExt cx="4758000" cy="379200"/>
          </a:xfrm>
        </p:grpSpPr>
        <p:cxnSp>
          <p:nvCxnSpPr>
            <p:cNvPr id="149" name="Google Shape;149;p21"/>
            <p:cNvCxnSpPr>
              <a:stCxn id="150" idx="1"/>
            </p:cNvCxnSpPr>
            <p:nvPr/>
          </p:nvCxnSpPr>
          <p:spPr>
            <a:xfrm rot="10800000">
              <a:off x="3385900" y="2111550"/>
              <a:ext cx="786000" cy="0"/>
            </a:xfrm>
            <a:prstGeom prst="straightConnector1">
              <a:avLst/>
            </a:prstGeom>
            <a:noFill/>
            <a:ln w="3810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0" name="Google Shape;150;p21"/>
            <p:cNvSpPr txBox="1"/>
            <p:nvPr/>
          </p:nvSpPr>
          <p:spPr>
            <a:xfrm>
              <a:off x="4171900" y="1921950"/>
              <a:ext cx="39720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2"/>
                  </a:solidFill>
                </a:rPr>
                <a:t>Variablen werden oft alle am Anfang deklariert</a:t>
              </a:r>
              <a:endPara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51" name="Google Shape;151;p21"/>
          <p:cNvGrpSpPr/>
          <p:nvPr/>
        </p:nvGrpSpPr>
        <p:grpSpPr>
          <a:xfrm>
            <a:off x="4519025" y="2382150"/>
            <a:ext cx="4101000" cy="379200"/>
            <a:chOff x="4519025" y="2382150"/>
            <a:chExt cx="4101000" cy="379200"/>
          </a:xfrm>
        </p:grpSpPr>
        <p:cxnSp>
          <p:nvCxnSpPr>
            <p:cNvPr id="152" name="Google Shape;152;p21"/>
            <p:cNvCxnSpPr>
              <a:stCxn id="153" idx="1"/>
            </p:cNvCxnSpPr>
            <p:nvPr/>
          </p:nvCxnSpPr>
          <p:spPr>
            <a:xfrm rot="10800000">
              <a:off x="4519025" y="2571750"/>
              <a:ext cx="786000" cy="0"/>
            </a:xfrm>
            <a:prstGeom prst="straightConnector1">
              <a:avLst/>
            </a:prstGeom>
            <a:noFill/>
            <a:ln w="3810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3" name="Google Shape;153;p21"/>
            <p:cNvSpPr txBox="1"/>
            <p:nvPr/>
          </p:nvSpPr>
          <p:spPr>
            <a:xfrm>
              <a:off x="5305025" y="2382150"/>
              <a:ext cx="33150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2"/>
                  </a:solidFill>
                </a:rPr>
                <a:t>Erstellt den Scanner</a:t>
              </a:r>
              <a:endPara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54" name="Google Shape;154;p21"/>
          <p:cNvGrpSpPr/>
          <p:nvPr/>
        </p:nvGrpSpPr>
        <p:grpSpPr>
          <a:xfrm>
            <a:off x="4696625" y="2842350"/>
            <a:ext cx="4399200" cy="379200"/>
            <a:chOff x="4696625" y="2842350"/>
            <a:chExt cx="4399200" cy="379200"/>
          </a:xfrm>
        </p:grpSpPr>
        <p:cxnSp>
          <p:nvCxnSpPr>
            <p:cNvPr id="155" name="Google Shape;155;p21"/>
            <p:cNvCxnSpPr>
              <a:stCxn id="156" idx="1"/>
            </p:cNvCxnSpPr>
            <p:nvPr/>
          </p:nvCxnSpPr>
          <p:spPr>
            <a:xfrm rot="10800000">
              <a:off x="4696625" y="3031950"/>
              <a:ext cx="786000" cy="0"/>
            </a:xfrm>
            <a:prstGeom prst="straightConnector1">
              <a:avLst/>
            </a:prstGeom>
            <a:noFill/>
            <a:ln w="3810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6" name="Google Shape;156;p21"/>
            <p:cNvSpPr txBox="1"/>
            <p:nvPr/>
          </p:nvSpPr>
          <p:spPr>
            <a:xfrm>
              <a:off x="5482625" y="2842350"/>
              <a:ext cx="36132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</a:t>
              </a:r>
              <a:r>
                <a:rPr lang="en-GB">
                  <a:solidFill>
                    <a:schemeClr val="dk2"/>
                  </a:solidFill>
                </a:rPr>
                <a:t> vs. </a:t>
              </a:r>
              <a:r>
                <a:rPr lang="en-GB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println</a:t>
              </a:r>
              <a:r>
                <a:rPr lang="en-GB">
                  <a:solidFill>
                    <a:schemeClr val="dk2"/>
                  </a:solidFill>
                </a:rPr>
                <a:t> </a:t>
              </a:r>
              <a:endPara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57" name="Google Shape;157;p21"/>
          <p:cNvGrpSpPr/>
          <p:nvPr/>
        </p:nvGrpSpPr>
        <p:grpSpPr>
          <a:xfrm>
            <a:off x="3944325" y="4420350"/>
            <a:ext cx="3243000" cy="592950"/>
            <a:chOff x="3944325" y="4420350"/>
            <a:chExt cx="3243000" cy="592950"/>
          </a:xfrm>
        </p:grpSpPr>
        <p:cxnSp>
          <p:nvCxnSpPr>
            <p:cNvPr id="158" name="Google Shape;158;p21"/>
            <p:cNvCxnSpPr>
              <a:stCxn id="159" idx="1"/>
            </p:cNvCxnSpPr>
            <p:nvPr/>
          </p:nvCxnSpPr>
          <p:spPr>
            <a:xfrm rot="10800000">
              <a:off x="3944325" y="4420350"/>
              <a:ext cx="513900" cy="335700"/>
            </a:xfrm>
            <a:prstGeom prst="straightConnector1">
              <a:avLst/>
            </a:prstGeom>
            <a:noFill/>
            <a:ln w="3810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9" name="Google Shape;159;p21"/>
            <p:cNvSpPr txBox="1"/>
            <p:nvPr/>
          </p:nvSpPr>
          <p:spPr>
            <a:xfrm>
              <a:off x="4458225" y="4498800"/>
              <a:ext cx="27291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2"/>
                  </a:solidFill>
                </a:rPr>
                <a:t>Leerzeichen um Operatoren erhöht Leserlichkeit</a:t>
              </a:r>
              <a:endPara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Vorbesprechung Übung 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811</Words>
  <Application>Microsoft Office PowerPoint</Application>
  <PresentationFormat>On-screen Show (16:9)</PresentationFormat>
  <Paragraphs>139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Courier New</vt:lpstr>
      <vt:lpstr>Simple Light</vt:lpstr>
      <vt:lpstr> Übungsstunde 3</vt:lpstr>
      <vt:lpstr>Nachbesprechung Übung 2</vt:lpstr>
      <vt:lpstr>Aufgabe 1: Fehlerbehebung</vt:lpstr>
      <vt:lpstr>PowerPoint Presentation</vt:lpstr>
      <vt:lpstr>Aufgabe 3: Schweizerfahne</vt:lpstr>
      <vt:lpstr>Vorteile von Methoden</vt:lpstr>
      <vt:lpstr>PowerPoint Presentation</vt:lpstr>
      <vt:lpstr>PowerPoint Presentation</vt:lpstr>
      <vt:lpstr>Vorbesprechung Übung 3</vt:lpstr>
      <vt:lpstr>Aufgabe 1: Folgen und Reihen</vt:lpstr>
      <vt:lpstr>Potenzieren</vt:lpstr>
      <vt:lpstr>Aufgabe 2: Binärdarstellung</vt:lpstr>
      <vt:lpstr>While-Schleife</vt:lpstr>
      <vt:lpstr>Aufgabe 3: Grösster gemeinsamer Teiler</vt:lpstr>
      <vt:lpstr>Aufgabe 4: Zahlenerkennung</vt:lpstr>
      <vt:lpstr>Aufgabe 5: Scrabble</vt:lpstr>
      <vt:lpstr>Aufgabe 5: Scrabble</vt:lpstr>
      <vt:lpstr>Spass mit Schleifen</vt:lpstr>
      <vt:lpstr>PowerPoint Presentation</vt:lpstr>
      <vt:lpstr>PowerPoint Presentation</vt:lpstr>
      <vt:lpstr>Spass mit Datentypen</vt:lpstr>
      <vt:lpstr>Int / Long</vt:lpstr>
      <vt:lpstr>Float / Double</vt:lpstr>
      <vt:lpstr>String</vt:lpstr>
      <vt:lpstr>Arrays</vt:lpstr>
      <vt:lpstr>Weitere Datentypen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Übungsstunde 3</dc:title>
  <cp:lastModifiedBy>Tobia Ochsner</cp:lastModifiedBy>
  <cp:revision>36</cp:revision>
  <dcterms:modified xsi:type="dcterms:W3CDTF">2020-10-09T06:35:30Z</dcterms:modified>
</cp:coreProperties>
</file>