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88" r:id="rId3"/>
    <p:sldId id="290" r:id="rId4"/>
    <p:sldId id="291" r:id="rId5"/>
    <p:sldId id="292" r:id="rId6"/>
    <p:sldId id="293" r:id="rId7"/>
    <p:sldId id="294" r:id="rId8"/>
    <p:sldId id="295" r:id="rId9"/>
    <p:sldId id="289" r:id="rId10"/>
    <p:sldId id="296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4" r:id="rId22"/>
    <p:sldId id="265" r:id="rId23"/>
    <p:sldId id="266" r:id="rId24"/>
    <p:sldId id="267" r:id="rId25"/>
    <p:sldId id="298" r:id="rId26"/>
    <p:sldId id="271" r:id="rId27"/>
    <p:sldId id="299" r:id="rId28"/>
    <p:sldId id="300" r:id="rId29"/>
    <p:sldId id="303" r:id="rId30"/>
    <p:sldId id="304" r:id="rId31"/>
    <p:sldId id="306" r:id="rId32"/>
    <p:sldId id="258" r:id="rId33"/>
    <p:sldId id="259" r:id="rId34"/>
    <p:sldId id="260" r:id="rId35"/>
    <p:sldId id="261" r:id="rId36"/>
    <p:sldId id="262" r:id="rId37"/>
    <p:sldId id="263" r:id="rId38"/>
    <p:sldId id="307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44963A-0637-4293-82A3-ADB85CDFC287}">
  <a:tblStyle styleId="{F644963A-0637-4293-82A3-ADB85CDFC2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89344" autoAdjust="0"/>
  </p:normalViewPr>
  <p:slideViewPr>
    <p:cSldViewPr snapToGrid="0">
      <p:cViewPr varScale="1">
        <p:scale>
          <a:sx n="153" d="100"/>
          <a:sy n="153" d="100"/>
        </p:scale>
        <p:origin x="115" y="1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20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56:51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6 10368,'-7'-5'3936,"4"7"-385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a7beff05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7a7beff05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Am </a:t>
            </a:r>
            <a:r>
              <a:rPr lang="en-GB" dirty="0" err="1"/>
              <a:t>besten</a:t>
            </a:r>
            <a:r>
              <a:rPr lang="en-GB" dirty="0"/>
              <a:t> das </a:t>
            </a:r>
            <a:r>
              <a:rPr lang="en-GB" dirty="0" err="1"/>
              <a:t>Programm</a:t>
            </a:r>
            <a:r>
              <a:rPr lang="en-GB" dirty="0"/>
              <a:t> in Eclipse </a:t>
            </a:r>
            <a:r>
              <a:rPr lang="en-GB" dirty="0" err="1"/>
              <a:t>reinkopieren</a:t>
            </a:r>
            <a:r>
              <a:rPr lang="en-GB" dirty="0"/>
              <a:t> und </a:t>
            </a:r>
            <a:r>
              <a:rPr lang="en-GB" dirty="0" err="1"/>
              <a:t>gemeinsam</a:t>
            </a:r>
            <a:r>
              <a:rPr lang="en-GB" dirty="0"/>
              <a:t> (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Studenten</a:t>
            </a:r>
            <a:r>
              <a:rPr lang="en-GB" dirty="0"/>
              <a:t> und Eclipse) </a:t>
            </a:r>
            <a:r>
              <a:rPr lang="en-GB" dirty="0" err="1"/>
              <a:t>Fehler</a:t>
            </a:r>
            <a:r>
              <a:rPr lang="en-GB" dirty="0"/>
              <a:t> </a:t>
            </a:r>
            <a:r>
              <a:rPr lang="en-GB" dirty="0" err="1"/>
              <a:t>fixen</a:t>
            </a:r>
            <a:r>
              <a:rPr lang="en-GB" dirty="0"/>
              <a:t> bis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kompiliert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Achtung: </a:t>
            </a:r>
            <a:r>
              <a:rPr lang="en-GB" dirty="0" err="1"/>
              <a:t>für</a:t>
            </a:r>
            <a:r>
              <a:rPr lang="en-GB" dirty="0"/>
              <a:t> die main-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fehlt</a:t>
            </a:r>
            <a:r>
              <a:rPr lang="en-GB" dirty="0"/>
              <a:t> der String[]-Parameter. Das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Fehler</a:t>
            </a:r>
            <a:r>
              <a:rPr lang="en-GB" dirty="0"/>
              <a:t> per se,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dadurch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man die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eigenes</a:t>
            </a:r>
            <a:r>
              <a:rPr lang="en-GB" dirty="0"/>
              <a:t> </a:t>
            </a:r>
            <a:r>
              <a:rPr lang="en-GB" dirty="0" err="1"/>
              <a:t>Programm</a:t>
            </a:r>
            <a:r>
              <a:rPr lang="en-GB" dirty="0"/>
              <a:t> </a:t>
            </a:r>
            <a:r>
              <a:rPr lang="en-GB" dirty="0" err="1"/>
              <a:t>verwenden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707d8ae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7707d8ae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1fa0efa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1fa0efa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a142e99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a142e99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Erkläre anhand des Beispiels auf der nächsten Slide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a142e99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a142e99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Beispiel am Whiteboard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aa1c94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aa1c94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Vorschlag: An Tafel kurz Idee des Newton-Verfahrens zeigen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Startwert für t: Alle positiven Zahlen sind möglich. Ein “guter” Startwert ist sicherlich c.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f1d94ce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f1d94ce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1c90435e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1c90435e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1c90435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1c90435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1c90435e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1c90435e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a142e99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a142e99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ev. ein paar Iterationen der Schleife an der Tafel durchspielen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1779aca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1779aca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Assistent-TODO: Aufgaben lesen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1779aca5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1779aca5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interessante Parameter: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Definitionsbereich der Funktion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Grenzwerte, “White box testing” → Path coverage, 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Demo: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gemeinsames Lösen von Aufgaben 1.a. bis 1.e.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Eclipse Bedienung (JUnit Ansicht, Tests ausführen, etc.)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bei Übungsblatt 4 können auch Tests geschrieben werden (als zusätzliche Übung)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1c90435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1c90435e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1fa0e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1fa0e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83950816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83950816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83950816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83950816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Zuerst sollte ein Student seine/ihre Lösung präsentieren (da die wahrscheinlich anders ist)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Musterlösung (nach Bedarf)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ohne zusätzlichen Speicher (Array)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dafür schwierig zu verstehen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52929b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52929b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f1d94ce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f1d94ce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Beispiele am Whiteboard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f1d94ce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f1d94ce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Beispiele am Whiteboard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1c90435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1c90435e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a142e9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a142e9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Lösungsideen</a:t>
            </a:r>
            <a:r>
              <a:rPr lang="en-GB" dirty="0">
                <a:solidFill>
                  <a:schemeClr val="dk1"/>
                </a:solidFill>
              </a:rPr>
              <a:t>/-</a:t>
            </a:r>
            <a:r>
              <a:rPr lang="en-GB" dirty="0" err="1">
                <a:solidFill>
                  <a:schemeClr val="dk1"/>
                </a:solidFill>
              </a:rPr>
              <a:t>anregungen</a:t>
            </a:r>
            <a:r>
              <a:rPr lang="en-GB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dk1"/>
                </a:solidFill>
              </a:rPr>
              <a:t>2^j </a:t>
            </a:r>
            <a:r>
              <a:rPr lang="en-GB" dirty="0" err="1">
                <a:solidFill>
                  <a:schemeClr val="dk1"/>
                </a:solidFill>
              </a:rPr>
              <a:t>kann</a:t>
            </a:r>
            <a:r>
              <a:rPr lang="en-GB" dirty="0">
                <a:solidFill>
                  <a:schemeClr val="dk1"/>
                </a:solidFill>
              </a:rPr>
              <a:t> in </a:t>
            </a:r>
            <a:r>
              <a:rPr lang="en-GB" dirty="0" err="1">
                <a:solidFill>
                  <a:schemeClr val="dk1"/>
                </a:solidFill>
              </a:rPr>
              <a:t>einem</a:t>
            </a:r>
            <a:r>
              <a:rPr lang="en-GB" dirty="0">
                <a:solidFill>
                  <a:schemeClr val="dk1"/>
                </a:solidFill>
              </a:rPr>
              <a:t> Array </a:t>
            </a:r>
            <a:r>
              <a:rPr lang="en-GB" dirty="0" err="1">
                <a:solidFill>
                  <a:schemeClr val="dk1"/>
                </a:solidFill>
              </a:rPr>
              <a:t>gespeichert</a:t>
            </a:r>
            <a:r>
              <a:rPr lang="en-GB" dirty="0">
                <a:solidFill>
                  <a:schemeClr val="dk1"/>
                </a:solidFill>
              </a:rPr>
              <a:t> / </a:t>
            </a:r>
            <a:r>
              <a:rPr lang="en-GB" dirty="0" err="1">
                <a:solidFill>
                  <a:schemeClr val="dk1"/>
                </a:solidFill>
              </a:rPr>
              <a:t>vorberechnet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werden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dk1"/>
                </a:solidFill>
              </a:rPr>
              <a:t>2^j </a:t>
            </a:r>
            <a:r>
              <a:rPr lang="en-GB" dirty="0" err="1">
                <a:solidFill>
                  <a:schemeClr val="dk1"/>
                </a:solidFill>
              </a:rPr>
              <a:t>kann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fortlaufend</a:t>
            </a:r>
            <a:r>
              <a:rPr lang="en-GB" dirty="0">
                <a:solidFill>
                  <a:schemeClr val="dk1"/>
                </a:solidFill>
              </a:rPr>
              <a:t> in der </a:t>
            </a:r>
            <a:r>
              <a:rPr lang="en-GB" dirty="0" err="1">
                <a:solidFill>
                  <a:schemeClr val="dk1"/>
                </a:solidFill>
              </a:rPr>
              <a:t>Schleife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mitberechnet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werden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 err="1">
                <a:solidFill>
                  <a:schemeClr val="dk1"/>
                </a:solidFill>
              </a:rPr>
              <a:t>geht</a:t>
            </a:r>
            <a:r>
              <a:rPr lang="en-GB" dirty="0">
                <a:solidFill>
                  <a:schemeClr val="dk1"/>
                </a:solidFill>
              </a:rPr>
              <a:t> es </a:t>
            </a:r>
            <a:r>
              <a:rPr lang="en-GB" dirty="0" err="1">
                <a:solidFill>
                  <a:schemeClr val="dk1"/>
                </a:solidFill>
              </a:rPr>
              <a:t>auch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ohne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explizite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Berechnung</a:t>
            </a:r>
            <a:r>
              <a:rPr lang="en-GB" dirty="0">
                <a:solidFill>
                  <a:schemeClr val="dk1"/>
                </a:solidFill>
              </a:rPr>
              <a:t> von 2^j?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e8924be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e8924be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ist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Weitere Beispiele in den Zusatzübungen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a7beff0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a7beff0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Lösungen: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false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false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false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true (für alle a und b ;-))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a7beff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a7beff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(!(a &lt; b) &amp;&amp; !(a &gt; b))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!(a &lt; b) &amp;&amp; !(a &gt; b)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&gt;= b &amp;&amp; a &lt;= 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== 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a7beff05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a7beff05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7x (</a:t>
            </a:r>
            <a:r>
              <a:rPr lang="en-GB" dirty="0" err="1"/>
              <a:t>Bedingung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8x </a:t>
            </a:r>
            <a:r>
              <a:rPr lang="en-GB" dirty="0" err="1"/>
              <a:t>geprüft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Ausgabe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1, 2, 4, 8, 16, 32, 64, 128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a7beff05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a7beff05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Ausgaben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1 2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1 5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4 3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3 7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Bedeutung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Zahl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die </a:t>
            </a:r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Primfaktoren</a:t>
            </a:r>
            <a:r>
              <a:rPr lang="en-GB" dirty="0"/>
              <a:t> von n, </a:t>
            </a:r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Zahl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der </a:t>
            </a:r>
            <a:r>
              <a:rPr lang="en-GB" dirty="0" err="1"/>
              <a:t>grösste</a:t>
            </a:r>
            <a:r>
              <a:rPr lang="en-GB" dirty="0"/>
              <a:t> </a:t>
            </a:r>
            <a:r>
              <a:rPr lang="en-GB" dirty="0" err="1"/>
              <a:t>Primfaktor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a7beff05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a7beff05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Mögliche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public static int </a:t>
            </a:r>
            <a:r>
              <a:rPr lang="en-GB" dirty="0" err="1"/>
              <a:t>quersumme</a:t>
            </a:r>
            <a:r>
              <a:rPr lang="en-GB" dirty="0"/>
              <a:t>(int </a:t>
            </a:r>
            <a:r>
              <a:rPr lang="en-GB" dirty="0" err="1"/>
              <a:t>i</a:t>
            </a:r>
            <a:r>
              <a:rPr lang="en-GB" dirty="0"/>
              <a:t>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int </a:t>
            </a:r>
            <a:r>
              <a:rPr lang="en-GB" dirty="0" err="1"/>
              <a:t>summe</a:t>
            </a:r>
            <a:r>
              <a:rPr lang="en-GB" dirty="0"/>
              <a:t> =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if(</a:t>
            </a:r>
            <a:r>
              <a:rPr lang="en-GB" dirty="0" err="1"/>
              <a:t>i</a:t>
            </a:r>
            <a:r>
              <a:rPr lang="en-GB" dirty="0"/>
              <a:t> &lt; 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    </a:t>
            </a:r>
            <a:r>
              <a:rPr lang="en-GB" dirty="0" err="1"/>
              <a:t>i</a:t>
            </a:r>
            <a:r>
              <a:rPr lang="en-GB" dirty="0"/>
              <a:t> = -</a:t>
            </a:r>
            <a:r>
              <a:rPr lang="en-GB" dirty="0" err="1"/>
              <a:t>i</a:t>
            </a:r>
            <a:r>
              <a:rPr lang="en-GB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while(</a:t>
            </a:r>
            <a:r>
              <a:rPr lang="en-GB" dirty="0" err="1"/>
              <a:t>i</a:t>
            </a:r>
            <a:r>
              <a:rPr lang="en-GB" dirty="0"/>
              <a:t> &gt; 0)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    </a:t>
            </a:r>
            <a:r>
              <a:rPr lang="en-GB" dirty="0" err="1"/>
              <a:t>summe</a:t>
            </a:r>
            <a:r>
              <a:rPr lang="en-GB" dirty="0"/>
              <a:t> += </a:t>
            </a:r>
            <a:r>
              <a:rPr lang="en-GB" dirty="0" err="1"/>
              <a:t>i</a:t>
            </a:r>
            <a:r>
              <a:rPr lang="en-GB" dirty="0"/>
              <a:t> % 10;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    </a:t>
            </a:r>
            <a:r>
              <a:rPr lang="en-GB" dirty="0" err="1"/>
              <a:t>i</a:t>
            </a:r>
            <a:r>
              <a:rPr lang="en-GB" dirty="0"/>
              <a:t> /= 10;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return </a:t>
            </a:r>
            <a:r>
              <a:rPr lang="en-GB" dirty="0" err="1"/>
              <a:t>summe</a:t>
            </a:r>
            <a:r>
              <a:rPr lang="en-GB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}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0C0-C4B6-4299-A2E9-A5FA7A7D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7AE6-27BF-4E7C-8D7B-24D50D9D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8C67-8732-4A00-B137-A1464515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4240-B8D1-46C3-8005-4ADBAAB54119}" type="datetimeFigureOut">
              <a:rPr lang="de-CH" smtClean="0"/>
              <a:t>16.10.2020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135D-4914-49A2-B582-D65D89CF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29B-E083-40E4-B57A-F72C9BF0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A4B-056F-4F3B-AAE6-C9D398442C9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7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0E7D-1ED4-4E32-85BA-8B603B28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5D2-1A33-4856-99BF-D43C5204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29C0-4452-4B75-9ACC-B89F73B1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4240-B8D1-46C3-8005-4ADBAAB54119}" type="datetimeFigureOut">
              <a:rPr lang="de-CH" smtClean="0"/>
              <a:t>16.10.2020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51AE-91C8-4457-8D33-D616ED2E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D3D9-028F-4D65-B629-ADA4D5C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A4B-056F-4F3B-AAE6-C9D398442C9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657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hyperlink" Target="https://de.wikipedia.org/wiki/Newton-Verfahre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Übungsstunde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5FDE-DA92-4AB0-8A2F-78C9A31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Gleichheit</a:t>
            </a:r>
            <a:r>
              <a:rPr lang="en-US" dirty="0"/>
              <a:t>, </a:t>
            </a:r>
            <a:r>
              <a:rPr lang="en-US" dirty="0" err="1"/>
              <a:t>Zuweisungen</a:t>
            </a:r>
            <a:r>
              <a:rPr lang="en-US" dirty="0"/>
              <a:t> und </a:t>
            </a:r>
            <a:br>
              <a:rPr lang="en-US" dirty="0"/>
            </a:br>
            <a:r>
              <a:rPr lang="en-US" dirty="0"/>
              <a:t>Parameter Passing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564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und Schleifen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311699" y="1556400"/>
            <a:ext cx="4902855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3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limit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numbers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limit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numbers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numbers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numbers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rgbClr val="8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11700" y="1017725"/>
            <a:ext cx="85206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Welche Werte hat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-GB" sz="1800">
                <a:solidFill>
                  <a:schemeClr val="dk2"/>
                </a:solidFill>
              </a:rPr>
              <a:t> am Ende dieser Anweisungen?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5815036" y="2486100"/>
            <a:ext cx="2901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8DA88-1758-4CA7-AE98-752EFD8E78D7}"/>
              </a:ext>
            </a:extLst>
          </p:cNvPr>
          <p:cNvGrpSpPr/>
          <p:nvPr/>
        </p:nvGrpSpPr>
        <p:grpSpPr>
          <a:xfrm>
            <a:off x="707825" y="1556400"/>
            <a:ext cx="8124475" cy="3009900"/>
            <a:chOff x="470250" y="1556400"/>
            <a:chExt cx="8124475" cy="30099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E66017-EBAD-4EC3-80AD-3F24128F0C1D}"/>
                </a:ext>
              </a:extLst>
            </p:cNvPr>
            <p:cNvGrpSpPr/>
            <p:nvPr/>
          </p:nvGrpSpPr>
          <p:grpSpPr>
            <a:xfrm>
              <a:off x="470250" y="1556400"/>
              <a:ext cx="8124475" cy="3009900"/>
              <a:chOff x="470250" y="1556400"/>
              <a:chExt cx="8124475" cy="3009900"/>
            </a:xfrm>
          </p:grpSpPr>
          <p:graphicFrame>
            <p:nvGraphicFramePr>
              <p:cNvPr id="209" name="Google Shape;209;p29"/>
              <p:cNvGraphicFramePr/>
              <p:nvPr>
                <p:extLst>
                  <p:ext uri="{D42A27DB-BD31-4B8C-83A1-F6EECF244321}">
                    <p14:modId xmlns:p14="http://schemas.microsoft.com/office/powerpoint/2010/main" val="902287173"/>
                  </p:ext>
                </p:extLst>
              </p:nvPr>
            </p:nvGraphicFramePr>
            <p:xfrm>
              <a:off x="4766225" y="1556400"/>
              <a:ext cx="3828500" cy="335250"/>
            </p:xfrm>
            <a:graphic>
              <a:graphicData uri="http://schemas.openxmlformats.org/drawingml/2006/table">
                <a:tbl>
                  <a:tblPr>
                    <a:noFill/>
                    <a:tableStyleId>{F644963A-0637-4293-82A3-ADB85CDFC287}</a:tableStyleId>
                  </a:tblPr>
                  <a:tblGrid>
                    <a:gridCol w="38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2336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10" name="Google Shape;210;p29"/>
              <p:cNvGraphicFramePr/>
              <p:nvPr>
                <p:extLst>
                  <p:ext uri="{D42A27DB-BD31-4B8C-83A1-F6EECF244321}">
                    <p14:modId xmlns:p14="http://schemas.microsoft.com/office/powerpoint/2010/main" val="2500900094"/>
                  </p:ext>
                </p:extLst>
              </p:nvPr>
            </p:nvGraphicFramePr>
            <p:xfrm>
              <a:off x="4766225" y="2785507"/>
              <a:ext cx="3828500" cy="1005750"/>
            </p:xfrm>
            <a:graphic>
              <a:graphicData uri="http://schemas.openxmlformats.org/drawingml/2006/table">
                <a:tbl>
                  <a:tblPr>
                    <a:noFill/>
                    <a:tableStyleId>{F644963A-0637-4293-82A3-ADB85CDFC287}</a:tableStyleId>
                  </a:tblPr>
                  <a:tblGrid>
                    <a:gridCol w="38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2336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6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2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6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dirty="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2</a:t>
                          </a:r>
                          <a:endParaRPr sz="1000" dirty="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3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dirty="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 dirty="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14" name="Google Shape;214;p29"/>
              <p:cNvGraphicFramePr/>
              <p:nvPr>
                <p:extLst>
                  <p:ext uri="{D42A27DB-BD31-4B8C-83A1-F6EECF244321}">
                    <p14:modId xmlns:p14="http://schemas.microsoft.com/office/powerpoint/2010/main" val="3066147181"/>
                  </p:ext>
                </p:extLst>
              </p:nvPr>
            </p:nvGraphicFramePr>
            <p:xfrm>
              <a:off x="4766225" y="2021250"/>
              <a:ext cx="3828500" cy="335250"/>
            </p:xfrm>
            <a:graphic>
              <a:graphicData uri="http://schemas.openxmlformats.org/drawingml/2006/table">
                <a:tbl>
                  <a:tblPr>
                    <a:noFill/>
                    <a:tableStyleId>{F644963A-0637-4293-82A3-ADB85CDFC287}</a:tableStyleId>
                  </a:tblPr>
                  <a:tblGrid>
                    <a:gridCol w="38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2336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0</a:t>
                          </a:r>
                          <a:endParaRPr sz="1000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cxnSp>
            <p:nvCxnSpPr>
              <p:cNvPr id="215" name="Google Shape;215;p29"/>
              <p:cNvCxnSpPr/>
              <p:nvPr/>
            </p:nvCxnSpPr>
            <p:spPr>
              <a:xfrm flipH="1">
                <a:off x="3523850" y="1735775"/>
                <a:ext cx="1242300" cy="22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6" name="Google Shape;216;p29"/>
              <p:cNvCxnSpPr/>
              <p:nvPr/>
            </p:nvCxnSpPr>
            <p:spPr>
              <a:xfrm flipH="1">
                <a:off x="1735750" y="2188600"/>
                <a:ext cx="3024600" cy="31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aphicFrame>
            <p:nvGraphicFramePr>
              <p:cNvPr id="217" name="Google Shape;217;p29"/>
              <p:cNvGraphicFramePr/>
              <p:nvPr>
                <p:extLst>
                  <p:ext uri="{D42A27DB-BD31-4B8C-83A1-F6EECF244321}">
                    <p14:modId xmlns:p14="http://schemas.microsoft.com/office/powerpoint/2010/main" val="891465512"/>
                  </p:ext>
                </p:extLst>
              </p:nvPr>
            </p:nvGraphicFramePr>
            <p:xfrm>
              <a:off x="4766225" y="4231050"/>
              <a:ext cx="3828500" cy="335250"/>
            </p:xfrm>
            <a:graphic>
              <a:graphicData uri="http://schemas.openxmlformats.org/drawingml/2006/table">
                <a:tbl>
                  <a:tblPr>
                    <a:noFill/>
                    <a:tableStyleId>{F644963A-0637-4293-82A3-ADB85CDFC287}</a:tableStyleId>
                  </a:tblPr>
                  <a:tblGrid>
                    <a:gridCol w="38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285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2336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2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3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5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8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13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21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34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000" b="1"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55</a:t>
                          </a:r>
                          <a:endParaRPr sz="1000" b="1"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a:txBody>
                      <a:tcPr marL="91425" marR="91425" marT="91425" marB="91425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cxnSp>
            <p:nvCxnSpPr>
              <p:cNvPr id="218" name="Google Shape;218;p29"/>
              <p:cNvCxnSpPr/>
              <p:nvPr/>
            </p:nvCxnSpPr>
            <p:spPr>
              <a:xfrm rot="10800000">
                <a:off x="470250" y="3454150"/>
                <a:ext cx="4301700" cy="9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34E877-2AC8-4FDB-BEB1-DA81ECB5E75C}"/>
                </a:ext>
              </a:extLst>
            </p:cNvPr>
            <p:cNvGrpSpPr/>
            <p:nvPr/>
          </p:nvGrpSpPr>
          <p:grpSpPr>
            <a:xfrm>
              <a:off x="4682055" y="2486100"/>
              <a:ext cx="2639220" cy="1686100"/>
              <a:chOff x="4682055" y="2486100"/>
              <a:chExt cx="2639220" cy="1686100"/>
            </a:xfrm>
          </p:grpSpPr>
          <p:sp>
            <p:nvSpPr>
              <p:cNvPr id="212" name="Google Shape;212;p29"/>
              <p:cNvSpPr txBox="1"/>
              <p:nvPr/>
            </p:nvSpPr>
            <p:spPr>
              <a:xfrm>
                <a:off x="5073635" y="2488426"/>
                <a:ext cx="532500" cy="29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latin typeface="Courier New"/>
                    <a:ea typeface="Courier New"/>
                    <a:cs typeface="Courier New"/>
                    <a:sym typeface="Courier New"/>
                  </a:rPr>
                  <a:t>i-1</a:t>
                </a:r>
                <a:endParaRPr b="1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3" name="Google Shape;213;p29"/>
              <p:cNvSpPr txBox="1"/>
              <p:nvPr/>
            </p:nvSpPr>
            <p:spPr>
              <a:xfrm>
                <a:off x="4682055" y="2486100"/>
                <a:ext cx="532500" cy="29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latin typeface="Courier New"/>
                    <a:ea typeface="Courier New"/>
                    <a:cs typeface="Courier New"/>
                    <a:sym typeface="Courier New"/>
                  </a:rPr>
                  <a:t>i-2</a:t>
                </a:r>
                <a:endParaRPr b="1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9" name="Google Shape;219;p29"/>
              <p:cNvSpPr txBox="1"/>
              <p:nvPr/>
            </p:nvSpPr>
            <p:spPr>
              <a:xfrm>
                <a:off x="6039675" y="3711400"/>
                <a:ext cx="1281600" cy="46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…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Binäre Darstellung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311700" y="1017725"/>
            <a:ext cx="85206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Gegeben sei ein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chemeClr val="dk2"/>
                </a:solidFill>
              </a:rPr>
              <a:t> array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‘bits’</a:t>
            </a:r>
            <a:r>
              <a:rPr lang="en-GB" sz="1800">
                <a:solidFill>
                  <a:schemeClr val="dk2"/>
                </a:solidFill>
              </a:rPr>
              <a:t> der Länge 8 (</a:t>
            </a:r>
            <a:r>
              <a:rPr lang="en-GB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[] bits = new int[8]</a:t>
            </a:r>
            <a:r>
              <a:rPr lang="en-GB" sz="1800">
                <a:solidFill>
                  <a:schemeClr val="dk2"/>
                </a:solidFill>
              </a:rPr>
              <a:t>). Jedes Element von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bits</a:t>
            </a:r>
            <a:r>
              <a:rPr lang="en-GB" sz="1800">
                <a:solidFill>
                  <a:schemeClr val="dk2"/>
                </a:solidFill>
              </a:rPr>
              <a:t> ist entweder 0 oder 1.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bits</a:t>
            </a:r>
            <a:r>
              <a:rPr lang="en-GB" sz="1800">
                <a:solidFill>
                  <a:schemeClr val="dk2"/>
                </a:solidFill>
              </a:rPr>
              <a:t> ist die Binärdarstellung einer Zahl </a:t>
            </a:r>
            <a:r>
              <a:rPr lang="en-GB" sz="1800" i="1">
                <a:solidFill>
                  <a:schemeClr val="dk2"/>
                </a:solidFill>
              </a:rPr>
              <a:t>z</a:t>
            </a:r>
            <a:r>
              <a:rPr lang="en-GB" sz="1800">
                <a:solidFill>
                  <a:schemeClr val="dk2"/>
                </a:solidFill>
              </a:rPr>
              <a:t>, die wie folgt definiert ist: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50" y="2065512"/>
            <a:ext cx="2834874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311700" y="3303725"/>
            <a:ext cx="85206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Schreiben Sie ein Programm, das 8 Ziffern (0 oder 1) von der Input Console liest und die entsprechende Zahl </a:t>
            </a:r>
            <a:r>
              <a:rPr lang="en-GB" sz="1800" i="1">
                <a:solidFill>
                  <a:schemeClr val="dk2"/>
                </a:solidFill>
              </a:rPr>
              <a:t>z</a:t>
            </a:r>
            <a:r>
              <a:rPr lang="en-GB" sz="1800">
                <a:solidFill>
                  <a:schemeClr val="dk2"/>
                </a:solidFill>
              </a:rPr>
              <a:t> ausgibt. (Achtung: Sie müssen die 8 Binärziffern einzeln eingeben, also z.B. </a:t>
            </a:r>
            <a:r>
              <a:rPr lang="en-GB" sz="1800" i="1">
                <a:solidFill>
                  <a:schemeClr val="dk2"/>
                </a:solidFill>
              </a:rPr>
              <a:t>0 0 0 1 0 0 0 1</a:t>
            </a:r>
            <a:r>
              <a:rPr lang="en-GB" sz="1800">
                <a:solidFill>
                  <a:schemeClr val="dk2"/>
                </a:solidFill>
              </a:rPr>
              <a:t> (17) und nicht </a:t>
            </a:r>
            <a:r>
              <a:rPr lang="en-GB" sz="1800" i="1">
                <a:solidFill>
                  <a:schemeClr val="dk2"/>
                </a:solidFill>
              </a:rPr>
              <a:t>00010001</a:t>
            </a:r>
            <a:endParaRPr sz="1800" i="1">
              <a:solidFill>
                <a:schemeClr val="dk2"/>
              </a:solidFill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5163300" y="2281175"/>
            <a:ext cx="3669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GB" sz="13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3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13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GB" sz="13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GB" sz="13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lang="en-GB" sz="13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8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4284000" y="2499575"/>
            <a:ext cx="576000" cy="29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c = ((a &amp;&amp; b)  || (a || b));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.println(c);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5943400" y="445025"/>
          <a:ext cx="2691975" cy="2042010"/>
        </p:xfrm>
        <a:graphic>
          <a:graphicData uri="http://schemas.openxmlformats.org/drawingml/2006/table">
            <a:tbl>
              <a:tblPr>
                <a:noFill/>
                <a:tableStyleId>{F644963A-0637-4293-82A3-ADB85CDFC287}</a:tableStyleId>
              </a:tblPr>
              <a:tblGrid>
                <a:gridCol w="89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/>
                        <a:t>a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/>
                        <a:t>b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/>
                        <a:t>||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5943400" y="2781675"/>
          <a:ext cx="2691975" cy="2042010"/>
        </p:xfrm>
        <a:graphic>
          <a:graphicData uri="http://schemas.openxmlformats.org/drawingml/2006/table">
            <a:tbl>
              <a:tblPr>
                <a:noFill/>
                <a:tableStyleId>{F644963A-0637-4293-82A3-ADB85CDFC287}</a:tableStyleId>
              </a:tblPr>
              <a:tblGrid>
                <a:gridCol w="89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/>
                        <a:t>a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/>
                        <a:t>b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/>
                        <a:t>&amp;&amp;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Boolsche Ausdrücke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Boolsche Ausdrücke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Was ergibt die Auswertung dieser boolschen Ausdrücke? (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400"/>
              <a:t>,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400"/>
              <a:t> vom Typ </a:t>
            </a: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400"/>
              <a:t>;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400"/>
              <a:t>,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400"/>
              <a:t>,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GB" sz="1400"/>
              <a:t> vom Typ </a:t>
            </a: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/>
              <a:t>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12; y = 7; z = 5;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% y == z || x &lt; y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&lt; x &amp;&amp; y &lt;= z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% 2 == y % 2 || x % 2 == z % 2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&lt;= y + z &amp;&amp; x &gt;= y + z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!(x &lt; y &amp;&amp; x &lt; z)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 + y) % 2 == 0 || !((z - y) % 2 == 0)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(!(a&amp;&amp;b) &amp;&amp; (a||b)) || ((a&amp;&amp;b) || !(a||b))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Boolsche Ausdrücke</a:t>
            </a: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Vereinfachen Sie den Ausdruck (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/>
              <a:t> und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/>
              <a:t> sind vom Typ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/>
              <a:t>):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(!(a &lt; b) &amp;&amp; !(a &gt; b))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71DF06-2E3C-4545-A820-18718E46CF69}"/>
                  </a:ext>
                </a:extLst>
              </p14:cNvPr>
              <p14:cNvContentPartPr/>
              <p14:nvPr/>
            </p14:nvContentPartPr>
            <p14:xfrm>
              <a:off x="2866639" y="2694458"/>
              <a:ext cx="396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71DF06-2E3C-4545-A820-18718E46CF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2319" y="2690138"/>
                <a:ext cx="12600" cy="1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Schleifen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Wie oft wird diese while-Schleife durchlaufen? Ausgabe des Programms?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1</a:t>
            </a:r>
            <a:r>
              <a:rPr lang="en-GB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System.out.print(x)</a:t>
            </a:r>
            <a:r>
              <a:rPr lang="en-GB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 &lt; 100) </a:t>
            </a:r>
            <a:r>
              <a:rPr lang="en-GB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 </a:t>
            </a:r>
            <a:r>
              <a:rPr lang="en-GB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GB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System</a:t>
            </a:r>
            <a:r>
              <a:rPr lang="en-GB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GB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Schleifen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027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Was “</a:t>
            </a:r>
            <a:r>
              <a:rPr lang="en-GB" dirty="0" err="1"/>
              <a:t>bedeutet</a:t>
            </a:r>
            <a:r>
              <a:rPr lang="en-GB" dirty="0"/>
              <a:t>” die </a:t>
            </a:r>
            <a:r>
              <a:rPr lang="en-GB" dirty="0" err="1"/>
              <a:t>Ausgabe</a:t>
            </a:r>
            <a:r>
              <a:rPr lang="en-GB" dirty="0"/>
              <a:t>?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Was gibt die Methode aus für n = 2, 5, 24, 28?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62" name="Google Shape;262;p35"/>
          <p:cNvSpPr txBox="1"/>
          <p:nvPr/>
        </p:nvSpPr>
        <p:spPr>
          <a:xfrm>
            <a:off x="3507800" y="1152475"/>
            <a:ext cx="5324400" cy="3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methodeA(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n) 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n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x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y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System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Schleifen</a:t>
            </a: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Schreiben Sie eine Methode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quersumme</a:t>
            </a:r>
            <a:r>
              <a:rPr lang="en-GB"/>
              <a:t>, welche die Quersumme einer ganzen Zahl berechnet.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/>
              <a:t>Beispiele</a:t>
            </a:r>
            <a:r>
              <a:rPr lang="en-GB"/>
              <a:t>: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quersumme( 315)</a:t>
            </a:r>
            <a:r>
              <a:rPr lang="en-GB"/>
              <a:t> gibt 9 zurück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quersumme(-903)</a:t>
            </a:r>
            <a:r>
              <a:rPr lang="en-GB"/>
              <a:t> gibt 12 zurück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quersumme(   0)</a:t>
            </a:r>
            <a:r>
              <a:rPr lang="en-GB"/>
              <a:t> gibt 0 zurück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Methoden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2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Finden Sie die Fehler...</a:t>
            </a: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3032700" y="1152475"/>
            <a:ext cx="5965200" cy="3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3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Parameters 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bubble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867.5309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10.01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printer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printer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printer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3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3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"z = "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z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3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3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 = "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 y = "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3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3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value from main: "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bubble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EA617-1AD4-41F0-AD69-99487E88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53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Fragen?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Vorbesprechung</a:t>
            </a:r>
            <a:r>
              <a:rPr lang="en-GB" dirty="0"/>
              <a:t> </a:t>
            </a:r>
            <a:r>
              <a:rPr lang="en-GB" dirty="0" err="1"/>
              <a:t>Übung</a:t>
            </a:r>
            <a:r>
              <a:rPr lang="en-GB" dirty="0"/>
              <a:t> 4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Sieb des Eratosthenes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t="21482"/>
          <a:stretch/>
        </p:blipFill>
        <p:spPr>
          <a:xfrm>
            <a:off x="311700" y="1138750"/>
            <a:ext cx="8520598" cy="15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Sieb des Eratosthenes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311700" y="1017725"/>
            <a:ext cx="85206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Erstelle array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sieb</a:t>
            </a:r>
            <a:r>
              <a:rPr lang="en-GB" sz="1800">
                <a:solidFill>
                  <a:schemeClr val="dk2"/>
                </a:solidFill>
              </a:rPr>
              <a:t> von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800">
                <a:solidFill>
                  <a:schemeClr val="dk2"/>
                </a:solidFill>
              </a:rPr>
              <a:t>, Länge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limit+1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Setze alle Elemente auf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Für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 &gt; 2</a:t>
            </a:r>
            <a:r>
              <a:rPr lang="en-GB" sz="1800">
                <a:solidFill>
                  <a:schemeClr val="dk2"/>
                </a:solidFill>
              </a:rPr>
              <a:t>, setze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sieb[i]</a:t>
            </a:r>
            <a:r>
              <a:rPr lang="en-GB" sz="1800">
                <a:solidFill>
                  <a:schemeClr val="dk2"/>
                </a:solidFill>
              </a:rPr>
              <a:t> auf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800">
                <a:solidFill>
                  <a:schemeClr val="dk2"/>
                </a:solidFill>
              </a:rPr>
              <a:t> wenn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>
                <a:solidFill>
                  <a:schemeClr val="dk2"/>
                </a:solidFill>
              </a:rPr>
              <a:t> ein ganzzahliges Vielfaches einer Zahl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z &gt;= 2</a:t>
            </a:r>
            <a:r>
              <a:rPr lang="en-GB" sz="1800">
                <a:solidFill>
                  <a:schemeClr val="dk2"/>
                </a:solidFill>
              </a:rPr>
              <a:t> ist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64" name="Google Shape;164;p23"/>
          <p:cNvGraphicFramePr/>
          <p:nvPr/>
        </p:nvGraphicFramePr>
        <p:xfrm>
          <a:off x="1906475" y="2509675"/>
          <a:ext cx="6125600" cy="1066710"/>
        </p:xfrm>
        <a:graphic>
          <a:graphicData uri="http://schemas.openxmlformats.org/drawingml/2006/table">
            <a:tbl>
              <a:tblPr>
                <a:noFill/>
                <a:tableStyleId>{F644963A-0637-4293-82A3-ADB85CDFC287}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/>
          <p:nvPr/>
        </p:nvSpPr>
        <p:spPr>
          <a:xfrm>
            <a:off x="699525" y="2468527"/>
            <a:ext cx="980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index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99525" y="2822095"/>
            <a:ext cx="980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sieb[i]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t="13591" b="50222"/>
          <a:stretch/>
        </p:blipFill>
        <p:spPr>
          <a:xfrm>
            <a:off x="379875" y="1048125"/>
            <a:ext cx="8384249" cy="10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2126100" y="4226050"/>
            <a:ext cx="4891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siehe auch: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https://de.wikipedia.org/wiki/Newton-Verfahren</a:t>
            </a:r>
            <a:r>
              <a:rPr lang="en-GB"/>
              <a:t>, vor allem </a:t>
            </a:r>
            <a:r>
              <a:rPr lang="en-GB" i="1">
                <a:solidFill>
                  <a:schemeClr val="dk1"/>
                </a:solidFill>
              </a:rPr>
              <a:t>Berechnung der Quadratwurzel</a:t>
            </a:r>
            <a:endParaRPr i="1"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Newton-Raphson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875" y="2190301"/>
            <a:ext cx="8192350" cy="1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Median (Bonus)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50" y="2167550"/>
            <a:ext cx="7618124" cy="11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Median (Bonus)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50" y="2167550"/>
            <a:ext cx="7618124" cy="1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5001950" y="2629700"/>
            <a:ext cx="3278400" cy="16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662150" y="2850750"/>
            <a:ext cx="4339800" cy="16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678350" y="3317150"/>
            <a:ext cx="2415000" cy="16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3093475" y="3071800"/>
            <a:ext cx="5187000" cy="16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/>
          <p:nvPr/>
        </p:nvSpPr>
        <p:spPr>
          <a:xfrm rot="5400000">
            <a:off x="2980225" y="3206650"/>
            <a:ext cx="248100" cy="10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/>
          <p:nvPr/>
        </p:nvSpPr>
        <p:spPr>
          <a:xfrm rot="5400000">
            <a:off x="8040275" y="2853500"/>
            <a:ext cx="463800" cy="16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 rot="5400000">
            <a:off x="438350" y="3095850"/>
            <a:ext cx="468900" cy="11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 rot="5400000">
            <a:off x="4902200" y="2751025"/>
            <a:ext cx="215700" cy="16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Median (Bonus)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3950"/>
            <a:ext cx="8087975" cy="35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Median (Bonus)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25" y="1979363"/>
            <a:ext cx="8054826" cy="1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Testen mit JUnit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311700" y="1152475"/>
            <a:ext cx="8520600" cy="3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595959"/>
                </a:solidFill>
              </a:rPr>
              <a:t>Zweck des Programms: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Wochentag eines Datums (nach 01.01.1900) ausgeben</a:t>
            </a:r>
            <a:br>
              <a:rPr lang="en-GB" sz="1800">
                <a:solidFill>
                  <a:srgbClr val="595959"/>
                </a:solidFill>
              </a:rPr>
            </a:br>
            <a:r>
              <a:rPr lang="en-GB" sz="1800">
                <a:solidFill>
                  <a:srgbClr val="595959"/>
                </a:solidFill>
              </a:rPr>
              <a:t>Beispiel:13.10.2017 → Friday</a:t>
            </a:r>
            <a:br>
              <a:rPr lang="en-GB" sz="1800">
                <a:solidFill>
                  <a:srgbClr val="595959"/>
                </a:solidFill>
              </a:rPr>
            </a:br>
            <a:r>
              <a:rPr lang="en-GB" sz="1800">
                <a:solidFill>
                  <a:srgbClr val="595959"/>
                </a:solidFill>
              </a:rPr>
              <a:t>Gibt fälschlicherweise aber </a:t>
            </a:r>
            <a:r>
              <a:rPr lang="en-GB" sz="1800" i="1">
                <a:solidFill>
                  <a:srgbClr val="595959"/>
                </a:solidFill>
              </a:rPr>
              <a:t>“The 13.10.2017 is a Sunday”</a:t>
            </a:r>
            <a:r>
              <a:rPr lang="en-GB" sz="1800">
                <a:solidFill>
                  <a:srgbClr val="595959"/>
                </a:solidFill>
              </a:rPr>
              <a:t> aus.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Berücksichtigt Schaltjahre (“Leap year”)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595959"/>
                </a:solidFill>
              </a:rPr>
              <a:t>Funktionsweise: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Überprüft, ob Datum OK ist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Zählt die Tage ab 1.1.1900 bis zum eingegebenen Datum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Wochentag = Tage % 7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689FF-9936-4359-BD21-C51A7CA8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2FD7A8-EE36-4886-9FF4-024B6B2E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 </a:t>
            </a:r>
            <a:r>
              <a:rPr lang="en-US" dirty="0" err="1"/>
              <a:t>eigenen</a:t>
            </a:r>
            <a:r>
              <a:rPr lang="en-US" dirty="0"/>
              <a:t> Code in </a:t>
            </a:r>
            <a:r>
              <a:rPr lang="en-US" dirty="0" err="1"/>
              <a:t>sechs</a:t>
            </a:r>
            <a:r>
              <a:rPr lang="en-US" dirty="0"/>
              <a:t> </a:t>
            </a:r>
            <a:r>
              <a:rPr lang="en-US" dirty="0" err="1"/>
              <a:t>Monaten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verstehen</a:t>
            </a:r>
          </a:p>
          <a:p>
            <a:r>
              <a:rPr lang="en-US" dirty="0" err="1"/>
              <a:t>Deine</a:t>
            </a:r>
            <a:r>
              <a:rPr lang="en-US" dirty="0"/>
              <a:t> </a:t>
            </a:r>
            <a:r>
              <a:rPr lang="en-US" dirty="0" err="1"/>
              <a:t>KollegenInnen</a:t>
            </a:r>
            <a:r>
              <a:rPr lang="en-US" dirty="0"/>
              <a:t> (und ich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r>
              <a:rPr lang="en-US" dirty="0"/>
              <a:t> </a:t>
            </a:r>
            <a:r>
              <a:rPr lang="en-US" dirty="0" err="1"/>
              <a:t>sollten</a:t>
            </a:r>
            <a:r>
              <a:rPr lang="en-US" dirty="0"/>
              <a:t> den Code </a:t>
            </a:r>
            <a:r>
              <a:rPr lang="en-US" b="1" dirty="0"/>
              <a:t>in </a:t>
            </a:r>
            <a:r>
              <a:rPr lang="en-US" b="1" dirty="0" err="1"/>
              <a:t>kurzer</a:t>
            </a:r>
            <a:r>
              <a:rPr lang="en-US" b="1" dirty="0"/>
              <a:t> Zeit </a:t>
            </a:r>
            <a:r>
              <a:rPr lang="en-US" dirty="0"/>
              <a:t>verstehen</a:t>
            </a:r>
          </a:p>
          <a:p>
            <a:r>
              <a:rPr lang="en-US" dirty="0" err="1"/>
              <a:t>Wiederholungen</a:t>
            </a:r>
            <a:r>
              <a:rPr lang="en-US" dirty="0"/>
              <a:t> </a:t>
            </a:r>
            <a:r>
              <a:rPr lang="en-US" dirty="0" err="1"/>
              <a:t>vermeiden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91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Testen mit JUnit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311700" y="1152475"/>
            <a:ext cx="85206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595959"/>
                </a:solidFill>
              </a:rPr>
              <a:t>Tests in </a:t>
            </a:r>
            <a:r>
              <a:rPr lang="en-GB" sz="1800" b="1" i="1">
                <a:solidFill>
                  <a:srgbClr val="595959"/>
                </a:solidFill>
              </a:rPr>
              <a:t>PerpetualCalendarTest.java</a:t>
            </a:r>
            <a:endParaRPr sz="1800" b="1" i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Einzelne Tests prüfen Rückgabewerte von einzelnen Methoden des Programms </a:t>
            </a:r>
            <a:r>
              <a:rPr lang="en-GB" sz="1800" i="1">
                <a:solidFill>
                  <a:srgbClr val="595959"/>
                </a:solidFill>
              </a:rPr>
              <a:t>PerpetualCalendar.java</a:t>
            </a:r>
            <a:endParaRPr sz="1800" i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Tests sollten </a:t>
            </a:r>
            <a:r>
              <a:rPr lang="en-GB" sz="1800" i="1">
                <a:solidFill>
                  <a:srgbClr val="595959"/>
                </a:solidFill>
              </a:rPr>
              <a:t>interessante </a:t>
            </a:r>
            <a:r>
              <a:rPr lang="en-GB" sz="1800">
                <a:solidFill>
                  <a:srgbClr val="595959"/>
                </a:solidFill>
              </a:rPr>
              <a:t>Parameter für die Methoden testen</a:t>
            </a:r>
            <a:endParaRPr sz="1800">
              <a:solidFill>
                <a:srgbClr val="595959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Beispiel </a:t>
            </a:r>
            <a:r>
              <a:rPr lang="en-GB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testCountDaysInYear()</a:t>
            </a:r>
            <a:r>
              <a:rPr lang="en-GB" sz="1800">
                <a:solidFill>
                  <a:srgbClr val="595959"/>
                </a:solidFill>
              </a:rPr>
              <a:t>:</a:t>
            </a:r>
            <a:br>
              <a:rPr lang="en-GB" sz="1800">
                <a:solidFill>
                  <a:srgbClr val="595959"/>
                </a:solidFill>
              </a:rPr>
            </a:br>
            <a:r>
              <a:rPr lang="en-GB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assertEquals(366, PerpetualCalendar.countDaysInYear(1904));</a:t>
            </a:r>
            <a:br>
              <a:rPr lang="en-GB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595959"/>
                </a:solidFill>
              </a:rPr>
              <a:t>1904 ist ein Schaltjahr, also sollte </a:t>
            </a:r>
            <a:r>
              <a:rPr lang="en-GB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countDaysInYear()</a:t>
            </a:r>
            <a:r>
              <a:rPr lang="en-GB" sz="1800">
                <a:solidFill>
                  <a:srgbClr val="595959"/>
                </a:solidFill>
              </a:rPr>
              <a:t> 366 Tage zurückgeben</a:t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2551050" y="3957475"/>
            <a:ext cx="40419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 b="1">
                <a:solidFill>
                  <a:srgbClr val="595959"/>
                </a:solidFill>
              </a:rPr>
              <a:t>DEMO</a:t>
            </a:r>
            <a:endParaRPr sz="36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EBNF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25" y="1104000"/>
            <a:ext cx="6519524" cy="35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Folgen und Reihen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l="38757" t="21722" r="41944" b="68634"/>
          <a:stretch/>
        </p:blipFill>
        <p:spPr>
          <a:xfrm>
            <a:off x="5973650" y="445025"/>
            <a:ext cx="182363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11700" y="1017725"/>
            <a:ext cx="7314600" cy="3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200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lang="en-GB" sz="1200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Reihe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Scanner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 dirty="0" err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.out.print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 err="1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Geben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Sie </a:t>
            </a:r>
            <a:r>
              <a:rPr lang="en-GB" sz="1200" dirty="0" err="1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eine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natürliche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Zahl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ein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=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scanner.nextInt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&lt; 0) 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 err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.out.println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 err="1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Keine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natürliche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Zahl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 = 0;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&lt;= n;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sum += 1.0 / (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b="1" dirty="0" err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.out.println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(sum);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5496400" y="2851925"/>
            <a:ext cx="2390700" cy="813000"/>
          </a:xfrm>
          <a:prstGeom prst="wedgeRoundRectCallout">
            <a:avLst>
              <a:gd name="adj1" fmla="val -40856"/>
              <a:gd name="adj2" fmla="val -66802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Wichtig: Überprüfung der Benutzereingabe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651750" y="3997025"/>
            <a:ext cx="2390700" cy="813000"/>
          </a:xfrm>
          <a:prstGeom prst="wedgeRoundRectCallout">
            <a:avLst>
              <a:gd name="adj1" fmla="val -88376"/>
              <a:gd name="adj2" fmla="val -92497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Achtung: Double-Division erzwingen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Binärdarstellung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068175"/>
            <a:ext cx="5882400" cy="3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200" dirty="0" err="1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Finde</a:t>
            </a:r>
            <a:r>
              <a:rPr lang="en-GB" sz="1200" dirty="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twoToTheK</a:t>
            </a:r>
            <a:r>
              <a:rPr lang="en-GB" sz="1200" dirty="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2^k &lt;= z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= 0;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twoToTheK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1;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(z &gt;=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twoToTheK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k++;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twoToTheK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*= 2;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k--;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twoToTheK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/= 2;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200" dirty="0" err="1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Drucke</a:t>
            </a:r>
            <a:r>
              <a:rPr lang="en-GB" sz="1200" dirty="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einzelne</a:t>
            </a:r>
            <a:r>
              <a:rPr lang="en-GB" sz="1200" dirty="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Ziffern</a:t>
            </a:r>
            <a:r>
              <a:rPr lang="en-GB" sz="1200" dirty="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der </a:t>
            </a:r>
            <a:r>
              <a:rPr lang="en-GB" sz="1200" dirty="0" err="1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Binaerdarstellung</a:t>
            </a:r>
            <a:r>
              <a:rPr lang="en-GB" sz="1200" dirty="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von z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 &gt;= 0) 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 dirty="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digit = z /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twoToTheK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200" b="1" dirty="0" err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(digit);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z -= digit *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twoToTheK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k--;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twoToTheK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/= 2;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200" b="1" dirty="0" err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643825" y="1809000"/>
            <a:ext cx="2390700" cy="813000"/>
          </a:xfrm>
          <a:prstGeom prst="wedgeRoundRectCallout">
            <a:avLst>
              <a:gd name="adj1" fmla="val -88376"/>
              <a:gd name="adj2" fmla="val -92497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ohne zusätzlichen Speicher (Array</a:t>
            </a:r>
            <a:r>
              <a:rPr lang="en-GB">
                <a:solidFill>
                  <a:srgbClr val="FFFFFF"/>
                </a:solidFill>
              </a:rPr>
              <a:t>)</a:t>
            </a:r>
            <a:endParaRPr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Grösster gemeinsamer Teiler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11700" y="2898625"/>
            <a:ext cx="3281700" cy="16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 &lt;= y || x % y != 0) {</a:t>
            </a:r>
            <a:b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Zwischenspeichern von y</a:t>
            </a:r>
            <a:b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altY = y;</a:t>
            </a:r>
            <a:b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 = x % y;</a:t>
            </a:r>
            <a:b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 = altY;</a:t>
            </a:r>
            <a:b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3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.println(y);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l="15083" t="28268" r="14434" b="46018"/>
          <a:stretch/>
        </p:blipFill>
        <p:spPr>
          <a:xfrm>
            <a:off x="311700" y="1017725"/>
            <a:ext cx="7601798" cy="1743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3533925" y="3345425"/>
            <a:ext cx="2711700" cy="515700"/>
          </a:xfrm>
          <a:prstGeom prst="wedgeRoundRectCallout">
            <a:avLst>
              <a:gd name="adj1" fmla="val -59919"/>
              <a:gd name="adj2" fmla="val -85772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Negation der Bedingung in 1.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Zahlenerkennung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400" y="1075000"/>
            <a:ext cx="62191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1419400" y="2800475"/>
            <a:ext cx="6219300" cy="477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Zahlenerkennung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t="56782"/>
          <a:stretch/>
        </p:blipFill>
        <p:spPr>
          <a:xfrm>
            <a:off x="5164550" y="228213"/>
            <a:ext cx="3790001" cy="10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2296013" y="34166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2</a:t>
            </a:r>
            <a:endParaRPr sz="1800" b="1"/>
          </a:p>
        </p:txBody>
      </p:sp>
      <p:sp>
        <p:nvSpPr>
          <p:cNvPr id="104" name="Google Shape;104;p20"/>
          <p:cNvSpPr/>
          <p:nvPr/>
        </p:nvSpPr>
        <p:spPr>
          <a:xfrm>
            <a:off x="656663" y="34166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1</a:t>
            </a:r>
            <a:endParaRPr sz="1800" b="1"/>
          </a:p>
        </p:txBody>
      </p:sp>
      <p:sp>
        <p:nvSpPr>
          <p:cNvPr id="105" name="Google Shape;105;p20"/>
          <p:cNvSpPr/>
          <p:nvPr/>
        </p:nvSpPr>
        <p:spPr>
          <a:xfrm>
            <a:off x="1476338" y="34166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7</a:t>
            </a:r>
            <a:endParaRPr sz="1800" b="1"/>
          </a:p>
        </p:txBody>
      </p:sp>
      <p:sp>
        <p:nvSpPr>
          <p:cNvPr id="106" name="Google Shape;106;p20"/>
          <p:cNvSpPr/>
          <p:nvPr/>
        </p:nvSpPr>
        <p:spPr>
          <a:xfrm>
            <a:off x="4755038" y="34166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6</a:t>
            </a:r>
            <a:endParaRPr sz="1800" b="1"/>
          </a:p>
        </p:txBody>
      </p:sp>
      <p:sp>
        <p:nvSpPr>
          <p:cNvPr id="107" name="Google Shape;107;p20"/>
          <p:cNvSpPr/>
          <p:nvPr/>
        </p:nvSpPr>
        <p:spPr>
          <a:xfrm>
            <a:off x="3115688" y="34166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3</a:t>
            </a:r>
            <a:endParaRPr sz="1800" b="1"/>
          </a:p>
        </p:txBody>
      </p:sp>
      <p:sp>
        <p:nvSpPr>
          <p:cNvPr id="108" name="Google Shape;108;p20"/>
          <p:cNvSpPr/>
          <p:nvPr/>
        </p:nvSpPr>
        <p:spPr>
          <a:xfrm>
            <a:off x="3935363" y="34166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5</a:t>
            </a:r>
            <a:endParaRPr sz="1800" b="1"/>
          </a:p>
        </p:txBody>
      </p:sp>
      <p:sp>
        <p:nvSpPr>
          <p:cNvPr id="109" name="Google Shape;109;p20"/>
          <p:cNvSpPr/>
          <p:nvPr/>
        </p:nvSpPr>
        <p:spPr>
          <a:xfrm>
            <a:off x="7214063" y="38639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0</a:t>
            </a:r>
            <a:endParaRPr sz="1800" b="1"/>
          </a:p>
        </p:txBody>
      </p:sp>
      <p:sp>
        <p:nvSpPr>
          <p:cNvPr id="110" name="Google Shape;110;p20"/>
          <p:cNvSpPr/>
          <p:nvPr/>
        </p:nvSpPr>
        <p:spPr>
          <a:xfrm>
            <a:off x="5574713" y="38639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4</a:t>
            </a:r>
            <a:endParaRPr sz="1800" b="1"/>
          </a:p>
        </p:txBody>
      </p:sp>
      <p:sp>
        <p:nvSpPr>
          <p:cNvPr id="111" name="Google Shape;111;p20"/>
          <p:cNvSpPr/>
          <p:nvPr/>
        </p:nvSpPr>
        <p:spPr>
          <a:xfrm>
            <a:off x="6394388" y="38639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9</a:t>
            </a:r>
            <a:endParaRPr sz="1800" b="1"/>
          </a:p>
        </p:txBody>
      </p:sp>
      <p:sp>
        <p:nvSpPr>
          <p:cNvPr id="112" name="Google Shape;112;p20"/>
          <p:cNvSpPr/>
          <p:nvPr/>
        </p:nvSpPr>
        <p:spPr>
          <a:xfrm>
            <a:off x="8033738" y="3863925"/>
            <a:ext cx="453600" cy="4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8</a:t>
            </a:r>
            <a:endParaRPr sz="1800" b="1"/>
          </a:p>
        </p:txBody>
      </p:sp>
      <p:sp>
        <p:nvSpPr>
          <p:cNvPr id="113" name="Google Shape;113;p20"/>
          <p:cNvSpPr/>
          <p:nvPr/>
        </p:nvSpPr>
        <p:spPr>
          <a:xfrm>
            <a:off x="7573038" y="3291225"/>
            <a:ext cx="585000" cy="572700"/>
          </a:xfrm>
          <a:prstGeom prst="diamond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g</a:t>
            </a:r>
            <a:endParaRPr sz="2000" b="1"/>
          </a:p>
        </p:txBody>
      </p:sp>
      <p:sp>
        <p:nvSpPr>
          <p:cNvPr id="114" name="Google Shape;114;p20"/>
          <p:cNvSpPr/>
          <p:nvPr/>
        </p:nvSpPr>
        <p:spPr>
          <a:xfrm>
            <a:off x="5918850" y="3291225"/>
            <a:ext cx="585000" cy="572700"/>
          </a:xfrm>
          <a:prstGeom prst="diamond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a</a:t>
            </a:r>
            <a:endParaRPr sz="2000" b="1"/>
          </a:p>
        </p:txBody>
      </p:sp>
      <p:sp>
        <p:nvSpPr>
          <p:cNvPr id="115" name="Google Shape;115;p20"/>
          <p:cNvSpPr/>
          <p:nvPr/>
        </p:nvSpPr>
        <p:spPr>
          <a:xfrm>
            <a:off x="4279488" y="2843925"/>
            <a:ext cx="585000" cy="572700"/>
          </a:xfrm>
          <a:prstGeom prst="diamond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e</a:t>
            </a:r>
            <a:endParaRPr sz="2000" b="1"/>
          </a:p>
        </p:txBody>
      </p:sp>
      <p:sp>
        <p:nvSpPr>
          <p:cNvPr id="116" name="Google Shape;116;p20"/>
          <p:cNvSpPr/>
          <p:nvPr/>
        </p:nvSpPr>
        <p:spPr>
          <a:xfrm>
            <a:off x="2640150" y="2843925"/>
            <a:ext cx="585000" cy="572700"/>
          </a:xfrm>
          <a:prstGeom prst="diamond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c</a:t>
            </a:r>
            <a:endParaRPr sz="2000" b="1"/>
          </a:p>
        </p:txBody>
      </p:sp>
      <p:sp>
        <p:nvSpPr>
          <p:cNvPr id="117" name="Google Shape;117;p20"/>
          <p:cNvSpPr/>
          <p:nvPr/>
        </p:nvSpPr>
        <p:spPr>
          <a:xfrm>
            <a:off x="1000825" y="2843925"/>
            <a:ext cx="585000" cy="572700"/>
          </a:xfrm>
          <a:prstGeom prst="diamond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a</a:t>
            </a:r>
            <a:endParaRPr sz="2000" b="1"/>
          </a:p>
        </p:txBody>
      </p:sp>
      <p:sp>
        <p:nvSpPr>
          <p:cNvPr id="118" name="Google Shape;118;p20"/>
          <p:cNvSpPr/>
          <p:nvPr/>
        </p:nvSpPr>
        <p:spPr>
          <a:xfrm>
            <a:off x="6745938" y="2843925"/>
            <a:ext cx="585000" cy="572700"/>
          </a:xfrm>
          <a:prstGeom prst="diamond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e</a:t>
            </a:r>
            <a:endParaRPr sz="2000" b="1"/>
          </a:p>
        </p:txBody>
      </p:sp>
      <p:cxnSp>
        <p:nvCxnSpPr>
          <p:cNvPr id="119" name="Google Shape;119;p20"/>
          <p:cNvCxnSpPr>
            <a:stCxn id="104" idx="0"/>
            <a:endCxn id="117" idx="1"/>
          </p:cNvCxnSpPr>
          <p:nvPr/>
        </p:nvCxnSpPr>
        <p:spPr>
          <a:xfrm rot="-5400000">
            <a:off x="798863" y="3214725"/>
            <a:ext cx="286500" cy="117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>
            <a:stCxn id="117" idx="3"/>
            <a:endCxn id="105" idx="0"/>
          </p:cNvCxnSpPr>
          <p:nvPr/>
        </p:nvCxnSpPr>
        <p:spPr>
          <a:xfrm>
            <a:off x="1585825" y="3130275"/>
            <a:ext cx="117300" cy="286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0"/>
          <p:cNvCxnSpPr>
            <a:stCxn id="103" idx="0"/>
            <a:endCxn id="116" idx="1"/>
          </p:cNvCxnSpPr>
          <p:nvPr/>
        </p:nvCxnSpPr>
        <p:spPr>
          <a:xfrm rot="-5400000">
            <a:off x="2438213" y="3214725"/>
            <a:ext cx="286500" cy="117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0"/>
          <p:cNvCxnSpPr>
            <a:stCxn id="107" idx="0"/>
            <a:endCxn id="116" idx="3"/>
          </p:cNvCxnSpPr>
          <p:nvPr/>
        </p:nvCxnSpPr>
        <p:spPr>
          <a:xfrm rot="5400000" flipH="1">
            <a:off x="3140588" y="3214725"/>
            <a:ext cx="286500" cy="117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0"/>
          <p:cNvCxnSpPr>
            <a:stCxn id="108" idx="0"/>
            <a:endCxn id="115" idx="1"/>
          </p:cNvCxnSpPr>
          <p:nvPr/>
        </p:nvCxnSpPr>
        <p:spPr>
          <a:xfrm rot="-5400000">
            <a:off x="4077563" y="3214725"/>
            <a:ext cx="286500" cy="117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0"/>
          <p:cNvCxnSpPr>
            <a:stCxn id="115" idx="3"/>
            <a:endCxn id="106" idx="0"/>
          </p:cNvCxnSpPr>
          <p:nvPr/>
        </p:nvCxnSpPr>
        <p:spPr>
          <a:xfrm>
            <a:off x="4864488" y="3130275"/>
            <a:ext cx="117300" cy="286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0"/>
          <p:cNvCxnSpPr>
            <a:stCxn id="110" idx="0"/>
            <a:endCxn id="114" idx="1"/>
          </p:cNvCxnSpPr>
          <p:nvPr/>
        </p:nvCxnSpPr>
        <p:spPr>
          <a:xfrm rot="-5400000">
            <a:off x="5716913" y="3662025"/>
            <a:ext cx="286500" cy="117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0"/>
          <p:cNvCxnSpPr>
            <a:stCxn id="114" idx="3"/>
            <a:endCxn id="111" idx="0"/>
          </p:cNvCxnSpPr>
          <p:nvPr/>
        </p:nvCxnSpPr>
        <p:spPr>
          <a:xfrm>
            <a:off x="6503850" y="3577575"/>
            <a:ext cx="117300" cy="286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0"/>
          <p:cNvCxnSpPr>
            <a:stCxn id="118" idx="1"/>
            <a:endCxn id="114" idx="0"/>
          </p:cNvCxnSpPr>
          <p:nvPr/>
        </p:nvCxnSpPr>
        <p:spPr>
          <a:xfrm flipH="1">
            <a:off x="6211338" y="3130275"/>
            <a:ext cx="534600" cy="161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0"/>
          <p:cNvCxnSpPr>
            <a:endCxn id="113" idx="0"/>
          </p:cNvCxnSpPr>
          <p:nvPr/>
        </p:nvCxnSpPr>
        <p:spPr>
          <a:xfrm>
            <a:off x="7330938" y="3130125"/>
            <a:ext cx="534600" cy="161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0"/>
          <p:cNvCxnSpPr>
            <a:stCxn id="113" idx="1"/>
            <a:endCxn id="109" idx="0"/>
          </p:cNvCxnSpPr>
          <p:nvPr/>
        </p:nvCxnSpPr>
        <p:spPr>
          <a:xfrm flipH="1">
            <a:off x="7440738" y="3577575"/>
            <a:ext cx="132300" cy="286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>
            <a:stCxn id="113" idx="3"/>
            <a:endCxn id="112" idx="0"/>
          </p:cNvCxnSpPr>
          <p:nvPr/>
        </p:nvCxnSpPr>
        <p:spPr>
          <a:xfrm>
            <a:off x="8158038" y="3577575"/>
            <a:ext cx="102600" cy="286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20"/>
          <p:cNvSpPr/>
          <p:nvPr/>
        </p:nvSpPr>
        <p:spPr>
          <a:xfrm>
            <a:off x="1820488" y="2368425"/>
            <a:ext cx="585000" cy="572700"/>
          </a:xfrm>
          <a:prstGeom prst="diamond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d</a:t>
            </a:r>
            <a:endParaRPr sz="2000" b="1"/>
          </a:p>
        </p:txBody>
      </p:sp>
      <p:sp>
        <p:nvSpPr>
          <p:cNvPr id="132" name="Google Shape;132;p20"/>
          <p:cNvSpPr/>
          <p:nvPr/>
        </p:nvSpPr>
        <p:spPr>
          <a:xfrm>
            <a:off x="5443313" y="2368425"/>
            <a:ext cx="585000" cy="572700"/>
          </a:xfrm>
          <a:prstGeom prst="diamond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b</a:t>
            </a:r>
            <a:endParaRPr sz="2000" b="1"/>
          </a:p>
        </p:txBody>
      </p:sp>
      <p:sp>
        <p:nvSpPr>
          <p:cNvPr id="133" name="Google Shape;133;p20"/>
          <p:cNvSpPr/>
          <p:nvPr/>
        </p:nvSpPr>
        <p:spPr>
          <a:xfrm>
            <a:off x="3631900" y="1935950"/>
            <a:ext cx="585000" cy="572700"/>
          </a:xfrm>
          <a:prstGeom prst="diamond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f</a:t>
            </a:r>
            <a:endParaRPr sz="2000" b="1"/>
          </a:p>
        </p:txBody>
      </p:sp>
      <p:cxnSp>
        <p:nvCxnSpPr>
          <p:cNvPr id="134" name="Google Shape;134;p20"/>
          <p:cNvCxnSpPr>
            <a:stCxn id="117" idx="0"/>
            <a:endCxn id="131" idx="1"/>
          </p:cNvCxnSpPr>
          <p:nvPr/>
        </p:nvCxnSpPr>
        <p:spPr>
          <a:xfrm rot="-5400000">
            <a:off x="1462225" y="2485725"/>
            <a:ext cx="189300" cy="527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0"/>
          <p:cNvCxnSpPr>
            <a:stCxn id="131" idx="3"/>
            <a:endCxn id="116" idx="0"/>
          </p:cNvCxnSpPr>
          <p:nvPr/>
        </p:nvCxnSpPr>
        <p:spPr>
          <a:xfrm>
            <a:off x="2405488" y="2654775"/>
            <a:ext cx="527100" cy="189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>
            <a:stCxn id="115" idx="0"/>
            <a:endCxn id="132" idx="1"/>
          </p:cNvCxnSpPr>
          <p:nvPr/>
        </p:nvCxnSpPr>
        <p:spPr>
          <a:xfrm rot="-5400000">
            <a:off x="4912938" y="2313675"/>
            <a:ext cx="189300" cy="8712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0"/>
          <p:cNvCxnSpPr>
            <a:stCxn id="118" idx="0"/>
            <a:endCxn id="132" idx="3"/>
          </p:cNvCxnSpPr>
          <p:nvPr/>
        </p:nvCxnSpPr>
        <p:spPr>
          <a:xfrm rot="5400000" flipH="1">
            <a:off x="6438738" y="2244225"/>
            <a:ext cx="189300" cy="1010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0"/>
          <p:cNvCxnSpPr>
            <a:stCxn id="133" idx="1"/>
            <a:endCxn id="131" idx="0"/>
          </p:cNvCxnSpPr>
          <p:nvPr/>
        </p:nvCxnSpPr>
        <p:spPr>
          <a:xfrm flipH="1">
            <a:off x="2113000" y="2222300"/>
            <a:ext cx="1518900" cy="146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0"/>
          <p:cNvCxnSpPr>
            <a:endCxn id="132" idx="0"/>
          </p:cNvCxnSpPr>
          <p:nvPr/>
        </p:nvCxnSpPr>
        <p:spPr>
          <a:xfrm>
            <a:off x="4216913" y="2222325"/>
            <a:ext cx="1518900" cy="146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0"/>
          <p:cNvCxnSpPr>
            <a:stCxn id="133" idx="0"/>
          </p:cNvCxnSpPr>
          <p:nvPr/>
        </p:nvCxnSpPr>
        <p:spPr>
          <a:xfrm rot="10800000" flipH="1">
            <a:off x="3924400" y="1644950"/>
            <a:ext cx="6300" cy="29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0"/>
          <p:cNvSpPr txBox="1"/>
          <p:nvPr/>
        </p:nvSpPr>
        <p:spPr>
          <a:xfrm>
            <a:off x="2112938" y="1815875"/>
            <a:ext cx="18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{1,2,3,7}</a:t>
            </a:r>
            <a:endParaRPr sz="1800"/>
          </a:p>
        </p:txBody>
      </p:sp>
      <p:sp>
        <p:nvSpPr>
          <p:cNvPr id="142" name="Google Shape;142;p20"/>
          <p:cNvSpPr txBox="1"/>
          <p:nvPr/>
        </p:nvSpPr>
        <p:spPr>
          <a:xfrm>
            <a:off x="3924413" y="1815875"/>
            <a:ext cx="18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{0,4,5,6,8,9}</a:t>
            </a:r>
            <a:endParaRPr sz="1800"/>
          </a:p>
        </p:txBody>
      </p:sp>
      <p:sp>
        <p:nvSpPr>
          <p:cNvPr id="143" name="Google Shape;143;p20"/>
          <p:cNvSpPr txBox="1"/>
          <p:nvPr/>
        </p:nvSpPr>
        <p:spPr>
          <a:xfrm>
            <a:off x="5715488" y="2244675"/>
            <a:ext cx="1323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{0,4,8,9}</a:t>
            </a:r>
            <a:endParaRPr sz="1800"/>
          </a:p>
        </p:txBody>
      </p:sp>
      <p:sp>
        <p:nvSpPr>
          <p:cNvPr id="144" name="Google Shape;144;p20"/>
          <p:cNvSpPr txBox="1"/>
          <p:nvPr/>
        </p:nvSpPr>
        <p:spPr>
          <a:xfrm>
            <a:off x="4571988" y="2244675"/>
            <a:ext cx="1323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{5,6}</a:t>
            </a:r>
            <a:endParaRPr sz="1800"/>
          </a:p>
        </p:txBody>
      </p:sp>
      <p:sp>
        <p:nvSpPr>
          <p:cNvPr id="145" name="Google Shape;145;p20"/>
          <p:cNvSpPr txBox="1"/>
          <p:nvPr/>
        </p:nvSpPr>
        <p:spPr>
          <a:xfrm>
            <a:off x="7038463" y="2720175"/>
            <a:ext cx="827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{0,8}</a:t>
            </a:r>
            <a:endParaRPr sz="1800"/>
          </a:p>
        </p:txBody>
      </p:sp>
      <p:sp>
        <p:nvSpPr>
          <p:cNvPr id="146" name="Google Shape;146;p20"/>
          <p:cNvSpPr txBox="1"/>
          <p:nvPr/>
        </p:nvSpPr>
        <p:spPr>
          <a:xfrm>
            <a:off x="6211388" y="2720175"/>
            <a:ext cx="827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{4,9}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Scrabble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50" y="1017725"/>
            <a:ext cx="8121949" cy="3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4CC1-26D7-41B0-AAB4-8A0AD3B2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DFE7-2A0D-497F-877C-20CCE4191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500" dirty="0" err="1"/>
              <a:t>Aussagekräftige</a:t>
            </a:r>
            <a:r>
              <a:rPr lang="en-US" sz="1500" dirty="0"/>
              <a:t> </a:t>
            </a:r>
            <a:r>
              <a:rPr lang="en-US" sz="1500" dirty="0" err="1"/>
              <a:t>Namen</a:t>
            </a:r>
            <a:r>
              <a:rPr lang="en-US" sz="1500" dirty="0"/>
              <a:t> </a:t>
            </a:r>
            <a:r>
              <a:rPr lang="en-US" sz="1500" dirty="0" err="1"/>
              <a:t>verwenden</a:t>
            </a:r>
            <a:r>
              <a:rPr lang="en-US" sz="1500" dirty="0"/>
              <a:t>!</a:t>
            </a:r>
          </a:p>
          <a:p>
            <a:pPr lvl="1"/>
            <a:r>
              <a:rPr lang="en-US" sz="1500" dirty="0"/>
              <a:t>i, j, x, y </a:t>
            </a:r>
            <a:r>
              <a:rPr lang="en-US" sz="1500" dirty="0" err="1"/>
              <a:t>nur</a:t>
            </a:r>
            <a:r>
              <a:rPr lang="en-US" sz="1500" dirty="0"/>
              <a:t> in </a:t>
            </a:r>
            <a:r>
              <a:rPr lang="en-US" sz="1500" dirty="0" err="1"/>
              <a:t>Fällen</a:t>
            </a:r>
            <a:r>
              <a:rPr lang="en-US" sz="1500" dirty="0"/>
              <a:t> </a:t>
            </a:r>
            <a:r>
              <a:rPr lang="en-US" sz="1500" dirty="0" err="1"/>
              <a:t>wie</a:t>
            </a:r>
            <a:r>
              <a:rPr lang="en-US" sz="1500" dirty="0"/>
              <a:t> </a:t>
            </a:r>
            <a:r>
              <a:rPr lang="en-US" sz="1500" dirty="0" err="1"/>
              <a:t>Schleifen</a:t>
            </a:r>
            <a:r>
              <a:rPr lang="en-US" sz="1500" dirty="0"/>
              <a:t> </a:t>
            </a:r>
            <a:r>
              <a:rPr lang="en-US" sz="1500" dirty="0" err="1"/>
              <a:t>oder</a:t>
            </a:r>
            <a:r>
              <a:rPr lang="en-US" sz="1500" dirty="0"/>
              <a:t> </a:t>
            </a:r>
            <a:r>
              <a:rPr lang="en-US" sz="1500" dirty="0" err="1"/>
              <a:t>Formeln</a:t>
            </a:r>
            <a:br>
              <a:rPr lang="en-US" sz="1500" dirty="0"/>
            </a:br>
            <a:endParaRPr lang="en-US" sz="1500" dirty="0"/>
          </a:p>
          <a:p>
            <a:r>
              <a:rPr lang="en-US" sz="1500" dirty="0" err="1"/>
              <a:t>Funktionen</a:t>
            </a:r>
            <a:r>
              <a:rPr lang="en-US" sz="1500" dirty="0"/>
              <a:t> und </a:t>
            </a:r>
            <a:r>
              <a:rPr lang="en-US" sz="1500" dirty="0" err="1"/>
              <a:t>Variablen</a:t>
            </a:r>
            <a:r>
              <a:rPr lang="en-US" sz="1500" dirty="0"/>
              <a:t>:</a:t>
            </a:r>
          </a:p>
          <a:p>
            <a:pPr lvl="1"/>
            <a:r>
              <a:rPr lang="en-US" sz="1500" dirty="0" err="1"/>
              <a:t>kleingeschrieben</a:t>
            </a:r>
            <a:r>
              <a:rPr lang="en-US" sz="1500" dirty="0"/>
              <a:t> </a:t>
            </a:r>
            <a:r>
              <a:rPr lang="en-US" sz="1500" dirty="0" err="1"/>
              <a:t>mit</a:t>
            </a:r>
            <a:r>
              <a:rPr lang="en-US" sz="1500" dirty="0"/>
              <a:t> camelCase-Notation</a:t>
            </a:r>
          </a:p>
          <a:p>
            <a:pPr lvl="1"/>
            <a:r>
              <a:rPr lang="de-CH" sz="1500" dirty="0"/>
              <a:t>calculateDistance()</a:t>
            </a:r>
          </a:p>
          <a:p>
            <a:pPr lvl="1"/>
            <a:r>
              <a:rPr lang="de-CH" sz="1500" dirty="0"/>
              <a:t>printTopLine()</a:t>
            </a:r>
          </a:p>
          <a:p>
            <a:pPr lvl="1"/>
            <a:r>
              <a:rPr lang="de-CH" sz="1500" dirty="0" err="1"/>
              <a:t>int</a:t>
            </a:r>
            <a:r>
              <a:rPr lang="de-CH" sz="1500" dirty="0"/>
              <a:t> flagWidth;</a:t>
            </a:r>
          </a:p>
          <a:p>
            <a:pPr marL="342900" lvl="1" indent="0">
              <a:buNone/>
            </a:pPr>
            <a:endParaRPr lang="de-CH" sz="1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C431B-ABF9-4AA9-A58B-135EAFA86A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CH" sz="1500" dirty="0"/>
              <a:t>Dateinamen / Klassen:</a:t>
            </a:r>
          </a:p>
          <a:p>
            <a:pPr lvl="1"/>
            <a:r>
              <a:rPr lang="de-CH" sz="1500" dirty="0"/>
              <a:t>gross</a:t>
            </a:r>
            <a:r>
              <a:rPr lang="en-US" sz="1500" dirty="0" err="1"/>
              <a:t>geschrieben</a:t>
            </a:r>
            <a:r>
              <a:rPr lang="en-US" sz="1500" dirty="0"/>
              <a:t> </a:t>
            </a:r>
            <a:r>
              <a:rPr lang="en-US" sz="1500" dirty="0" err="1"/>
              <a:t>mit</a:t>
            </a:r>
            <a:r>
              <a:rPr lang="en-US" sz="1500" dirty="0"/>
              <a:t> CamelCase-Notation</a:t>
            </a:r>
          </a:p>
          <a:p>
            <a:pPr lvl="1"/>
            <a:r>
              <a:rPr lang="de-CH" sz="1500" dirty="0"/>
              <a:t>SimpleAdder</a:t>
            </a:r>
          </a:p>
          <a:p>
            <a:pPr lvl="1"/>
            <a:r>
              <a:rPr lang="de-CH" sz="1500" dirty="0"/>
              <a:t>SwissFlag</a:t>
            </a:r>
          </a:p>
          <a:p>
            <a:pPr marL="139700" indent="0">
              <a:buNone/>
            </a:pPr>
            <a:endParaRPr lang="de-CH" sz="1500" dirty="0"/>
          </a:p>
        </p:txBody>
      </p:sp>
    </p:spTree>
    <p:extLst>
      <p:ext uri="{BB962C8B-B14F-4D97-AF65-F5344CB8AC3E}">
        <p14:creationId xmlns:p14="http://schemas.microsoft.com/office/powerpoint/2010/main" val="337914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3BCB-880F-47AD-86E2-EF2C2DC6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D23C-00F3-4385-8614-EB240371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Leerzeilen</a:t>
            </a:r>
            <a:r>
              <a:rPr lang="en-US" dirty="0"/>
              <a:t> und </a:t>
            </a:r>
            <a:r>
              <a:rPr lang="en-US" dirty="0" err="1"/>
              <a:t>Leerzeichen</a:t>
            </a:r>
            <a:r>
              <a:rPr lang="en-US" dirty="0"/>
              <a:t> </a:t>
            </a:r>
            <a:r>
              <a:rPr lang="en-US" dirty="0" err="1"/>
              <a:t>verwenden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Gliedern</a:t>
            </a:r>
            <a:r>
              <a:rPr lang="en-US" dirty="0"/>
              <a:t> von </a:t>
            </a:r>
            <a:r>
              <a:rPr lang="en-US" dirty="0" err="1"/>
              <a:t>Methoden</a:t>
            </a:r>
            <a:endParaRPr lang="en-US" dirty="0"/>
          </a:p>
          <a:p>
            <a:pPr lvl="1"/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besseren</a:t>
            </a:r>
            <a:r>
              <a:rPr lang="en-US" dirty="0"/>
              <a:t> </a:t>
            </a:r>
            <a:r>
              <a:rPr lang="en-US" dirty="0" err="1"/>
              <a:t>Lesbarkeit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Korrekte</a:t>
            </a:r>
            <a:r>
              <a:rPr lang="en-US" dirty="0"/>
              <a:t> </a:t>
            </a:r>
            <a:r>
              <a:rPr lang="en-US" dirty="0" err="1"/>
              <a:t>Einrückungen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911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3BCB-880F-47AD-86E2-EF2C2DC6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Kommentare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D23C-00F3-4385-8614-EB240371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Kommentare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, </a:t>
            </a:r>
            <a:r>
              <a:rPr lang="en-US" dirty="0" err="1"/>
              <a:t>doch</a:t>
            </a:r>
            <a:r>
              <a:rPr lang="en-US" dirty="0"/>
              <a:t> </a:t>
            </a:r>
            <a:r>
              <a:rPr lang="en-US" dirty="0" err="1"/>
              <a:t>mindestens</a:t>
            </a:r>
            <a:r>
              <a:rPr lang="en-US" dirty="0"/>
              <a:t> so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nötig</a:t>
            </a:r>
            <a:endParaRPr lang="en-US" dirty="0"/>
          </a:p>
          <a:p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jemand</a:t>
            </a:r>
            <a:r>
              <a:rPr lang="en-US" dirty="0"/>
              <a:t> den Code </a:t>
            </a:r>
            <a:r>
              <a:rPr lang="en-US" dirty="0" err="1"/>
              <a:t>innerhalb</a:t>
            </a:r>
            <a:r>
              <a:rPr lang="en-US" dirty="0"/>
              <a:t> von </a:t>
            </a:r>
            <a:r>
              <a:rPr lang="en-US" dirty="0" err="1"/>
              <a:t>wenigen</a:t>
            </a:r>
            <a:r>
              <a:rPr lang="en-US" dirty="0"/>
              <a:t> </a:t>
            </a:r>
            <a:r>
              <a:rPr lang="en-US" dirty="0" err="1"/>
              <a:t>Sekunden</a:t>
            </a:r>
            <a:r>
              <a:rPr lang="en-US" dirty="0"/>
              <a:t> </a:t>
            </a:r>
            <a:r>
              <a:rPr lang="en-US" dirty="0" err="1"/>
              <a:t>verstanden</a:t>
            </a:r>
            <a:r>
              <a:rPr lang="en-US" dirty="0"/>
              <a:t> hat =&gt; </a:t>
            </a:r>
            <a:r>
              <a:rPr lang="en-US" dirty="0" err="1"/>
              <a:t>Kommentare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nötig</a:t>
            </a:r>
            <a:endParaRPr lang="en-US" dirty="0"/>
          </a:p>
          <a:p>
            <a:r>
              <a:rPr lang="en-US" dirty="0" err="1"/>
              <a:t>Kann</a:t>
            </a:r>
            <a:r>
              <a:rPr lang="en-US" dirty="0"/>
              <a:t> man den </a:t>
            </a:r>
            <a:r>
              <a:rPr lang="en-US" dirty="0" err="1"/>
              <a:t>Kommentar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besseren</a:t>
            </a:r>
            <a:r>
              <a:rPr lang="en-US" dirty="0"/>
              <a:t> Code </a:t>
            </a:r>
            <a:r>
              <a:rPr lang="en-US" dirty="0" err="1"/>
              <a:t>überflüssig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?</a:t>
            </a:r>
          </a:p>
          <a:p>
            <a:r>
              <a:rPr lang="en-US" dirty="0" err="1"/>
              <a:t>Kommentare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sinnvoll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746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63AD-C39D-4C0F-8B26-F8DD44D7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3D81-E4CF-4601-BCD4-903C1B9E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Schöner</a:t>
            </a:r>
            <a:r>
              <a:rPr lang="en-US" dirty="0"/>
              <a:t> Code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schreiben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r>
              <a:rPr lang="en-US" dirty="0" err="1"/>
              <a:t>Sobald</a:t>
            </a:r>
            <a:r>
              <a:rPr lang="en-US" dirty="0"/>
              <a:t> der Code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: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Alternativen</a:t>
            </a:r>
            <a:r>
              <a:rPr lang="en-US" dirty="0"/>
              <a:t>?</a:t>
            </a:r>
          </a:p>
          <a:p>
            <a:r>
              <a:rPr lang="en-US" dirty="0" err="1"/>
              <a:t>Vor</a:t>
            </a:r>
            <a:r>
              <a:rPr lang="en-US" dirty="0"/>
              <a:t> der </a:t>
            </a:r>
            <a:r>
              <a:rPr lang="en-US" dirty="0" err="1"/>
              <a:t>Abgabe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einmal</a:t>
            </a:r>
            <a:r>
              <a:rPr lang="en-US" dirty="0"/>
              <a:t> </a:t>
            </a:r>
            <a:r>
              <a:rPr lang="en-US" dirty="0" err="1"/>
              <a:t>kurz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Code </a:t>
            </a:r>
            <a:r>
              <a:rPr lang="en-US" dirty="0" err="1"/>
              <a:t>schauen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66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3FDD-D441-4E8C-8588-95F1F81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  <a:r>
              <a:rPr lang="en-US" dirty="0" err="1"/>
              <a:t>mit</a:t>
            </a:r>
            <a:r>
              <a:rPr lang="en-US" dirty="0"/>
              <a:t> Eclipse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AC15-F66B-4D22-B83F-5DDCF300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Shift + F:	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Einrückung</a:t>
            </a:r>
            <a:r>
              <a:rPr lang="en-US" dirty="0"/>
              <a:t> und </a:t>
            </a:r>
            <a:r>
              <a:rPr lang="en-US" dirty="0" err="1"/>
              <a:t>Leerzeilen</a:t>
            </a:r>
            <a:endParaRPr lang="en-US" dirty="0"/>
          </a:p>
          <a:p>
            <a:r>
              <a:rPr lang="de-CH" dirty="0"/>
              <a:t>Ctrl + Shift + I:	Imports organizieren</a:t>
            </a:r>
          </a:p>
          <a:p>
            <a:r>
              <a:rPr lang="de-CH" dirty="0"/>
              <a:t>Alt + Shift + R:	aktuell ausgewählte Variable / Methode 					umbenennen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60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19E5-3FFA-411B-A9E3-C1E9069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Love your code!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12558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Microsoft Office PowerPoint</Application>
  <PresentationFormat>On-screen Show (16:9)</PresentationFormat>
  <Paragraphs>365</Paragraphs>
  <Slides>38</Slides>
  <Notes>29</Notes>
  <HiddenSlides>9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Courier New</vt:lpstr>
      <vt:lpstr>Simple Light</vt:lpstr>
      <vt:lpstr> Übungsstunde 4</vt:lpstr>
      <vt:lpstr>Code-Style</vt:lpstr>
      <vt:lpstr>Ziel</vt:lpstr>
      <vt:lpstr>Namen</vt:lpstr>
      <vt:lpstr>Whitespace</vt:lpstr>
      <vt:lpstr>Kommentare</vt:lpstr>
      <vt:lpstr>Refactoring</vt:lpstr>
      <vt:lpstr>Refactoring mit Eclipse</vt:lpstr>
      <vt:lpstr>Love your code!</vt:lpstr>
      <vt:lpstr>Gleichheit, Zuweisungen und  Parameter Passing</vt:lpstr>
      <vt:lpstr>Arrays und Schleifen</vt:lpstr>
      <vt:lpstr>Binäre Darstellung</vt:lpstr>
      <vt:lpstr>Boolsche Ausdrücke</vt:lpstr>
      <vt:lpstr>Boolsche Ausdrücke</vt:lpstr>
      <vt:lpstr>Boolsche Ausdrücke</vt:lpstr>
      <vt:lpstr>Schleifen</vt:lpstr>
      <vt:lpstr>Schleifen</vt:lpstr>
      <vt:lpstr>Schleifen</vt:lpstr>
      <vt:lpstr>Methoden</vt:lpstr>
      <vt:lpstr>Fragen?</vt:lpstr>
      <vt:lpstr>Vorbesprechung Übung 4</vt:lpstr>
      <vt:lpstr>Aufgabe 1: Sieb des Eratosthenes</vt:lpstr>
      <vt:lpstr>Sieb des Eratosthenes</vt:lpstr>
      <vt:lpstr>Aufgabe 2: Newton-Raphson</vt:lpstr>
      <vt:lpstr>Aufgabe 3: Median (Bonus)</vt:lpstr>
      <vt:lpstr>Aufgabe 3: Median (Bonus)</vt:lpstr>
      <vt:lpstr>Aufgabe 3: Median (Bonus)</vt:lpstr>
      <vt:lpstr>Aufgabe 3: Median (Bonus)</vt:lpstr>
      <vt:lpstr>Aufgabe 4: Testen mit JUnit</vt:lpstr>
      <vt:lpstr>Aufgabe 4: Testen mit JUnit</vt:lpstr>
      <vt:lpstr>Aufgabe 5: EBNF</vt:lpstr>
      <vt:lpstr>Nachbesprechung Übung 3</vt:lpstr>
      <vt:lpstr>Aufgabe 1: Folgen und Reihen</vt:lpstr>
      <vt:lpstr>Aufgabe 2: Binärdarstellung</vt:lpstr>
      <vt:lpstr>Aufgabe 3: Grösster gemeinsamer Teiler</vt:lpstr>
      <vt:lpstr>Aufgabe 4: Zahlenerkennung</vt:lpstr>
      <vt:lpstr>Aufgabe 4: Zahlenerkennung</vt:lpstr>
      <vt:lpstr>Aufgabe 5: Scrabble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Übungsstunde 4</dc:title>
  <cp:lastModifiedBy>Tobia Ochsner</cp:lastModifiedBy>
  <cp:revision>19</cp:revision>
  <dcterms:modified xsi:type="dcterms:W3CDTF">2020-10-16T16:14:19Z</dcterms:modified>
</cp:coreProperties>
</file>