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90" r:id="rId3"/>
    <p:sldId id="306" r:id="rId4"/>
    <p:sldId id="291" r:id="rId5"/>
    <p:sldId id="292" r:id="rId6"/>
    <p:sldId id="294" r:id="rId7"/>
    <p:sldId id="295" r:id="rId8"/>
    <p:sldId id="296" r:id="rId9"/>
    <p:sldId id="300" r:id="rId10"/>
    <p:sldId id="301" r:id="rId11"/>
    <p:sldId id="302" r:id="rId12"/>
    <p:sldId id="303" r:id="rId13"/>
    <p:sldId id="304" r:id="rId14"/>
    <p:sldId id="305" r:id="rId15"/>
    <p:sldId id="286" r:id="rId16"/>
    <p:sldId id="287" r:id="rId17"/>
    <p:sldId id="288" r:id="rId18"/>
    <p:sldId id="264" r:id="rId19"/>
    <p:sldId id="297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58" r:id="rId37"/>
    <p:sldId id="259" r:id="rId38"/>
    <p:sldId id="260" r:id="rId39"/>
    <p:sldId id="298" r:id="rId40"/>
    <p:sldId id="262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92" autoAdjust="0"/>
  </p:normalViewPr>
  <p:slideViewPr>
    <p:cSldViewPr snapToGrid="0">
      <p:cViewPr varScale="1">
        <p:scale>
          <a:sx n="152" d="100"/>
          <a:sy n="152" d="100"/>
        </p:scale>
        <p:origin x="13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7bac7efb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7bac7efb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was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Histogramm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Begriffe</a:t>
            </a:r>
            <a:r>
              <a:rPr lang="en-GB" dirty="0"/>
              <a:t>: </a:t>
            </a:r>
            <a:r>
              <a:rPr lang="en-GB" dirty="0" err="1"/>
              <a:t>Klasse</a:t>
            </a:r>
            <a:r>
              <a:rPr lang="en-GB" dirty="0"/>
              <a:t>, </a:t>
            </a:r>
            <a:r>
              <a:rPr lang="en-GB" dirty="0" err="1"/>
              <a:t>Klassenbreite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Demo DatenAnalyse.java: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histMin</a:t>
            </a:r>
            <a:r>
              <a:rPr lang="en-GB" dirty="0"/>
              <a:t>, </a:t>
            </a:r>
            <a:r>
              <a:rPr lang="en-GB" dirty="0" err="1"/>
              <a:t>histMax</a:t>
            </a:r>
            <a:r>
              <a:rPr lang="en-GB" dirty="0"/>
              <a:t> </a:t>
            </a:r>
            <a:r>
              <a:rPr lang="en-GB" dirty="0" err="1"/>
              <a:t>erklären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Methoden</a:t>
            </a:r>
            <a:r>
              <a:rPr lang="en-GB" dirty="0"/>
              <a:t> </a:t>
            </a:r>
            <a:r>
              <a:rPr lang="en-GB" dirty="0" err="1"/>
              <a:t>erklären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Berechnung</a:t>
            </a:r>
            <a:r>
              <a:rPr lang="en-GB" dirty="0"/>
              <a:t> der </a:t>
            </a:r>
            <a:r>
              <a:rPr lang="en-GB" dirty="0" err="1"/>
              <a:t>Klassenbreite</a:t>
            </a:r>
            <a:r>
              <a:rPr lang="en-GB" dirty="0"/>
              <a:t> </a:t>
            </a:r>
            <a:r>
              <a:rPr lang="en-GB" dirty="0" err="1"/>
              <a:t>anhand</a:t>
            </a:r>
            <a:r>
              <a:rPr lang="en-GB" dirty="0"/>
              <a:t> </a:t>
            </a:r>
            <a:r>
              <a:rPr lang="en-GB" dirty="0" err="1"/>
              <a:t>histMin</a:t>
            </a:r>
            <a:r>
              <a:rPr lang="en-GB" dirty="0"/>
              <a:t>, </a:t>
            </a:r>
            <a:r>
              <a:rPr lang="en-GB" dirty="0" err="1"/>
              <a:t>histMax</a:t>
            </a:r>
            <a:r>
              <a:rPr lang="en-GB" dirty="0"/>
              <a:t>, #Klassen (</a:t>
            </a:r>
            <a:r>
              <a:rPr lang="en-GB" dirty="0" err="1"/>
              <a:t>siehe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testKlassenBreite</a:t>
            </a:r>
            <a:r>
              <a:rPr lang="en-GB" dirty="0"/>
              <a:t>())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DatenAnalyseTest.java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testErstelleHistogramm</a:t>
            </a:r>
            <a:r>
              <a:rPr lang="en-GB" dirty="0"/>
              <a:t>() </a:t>
            </a:r>
            <a:r>
              <a:rPr lang="en-GB" dirty="0" err="1"/>
              <a:t>erklären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ff1449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ff1449c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Beachten: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i="1"/>
              <a:t>nicht </a:t>
            </a:r>
            <a:r>
              <a:rPr lang="en-GB"/>
              <a:t>die Signatur der Methode ändern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die Beschreibung des Algorithms </a:t>
            </a:r>
            <a:r>
              <a:rPr lang="en-GB" i="1"/>
              <a:t>genau lesen </a:t>
            </a:r>
            <a:r>
              <a:rPr lang="en-GB"/>
              <a:t>und befolgen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e6d5f9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e6d5f9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be6d5f9e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be6d5f9e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mit ‘size’ parametrisierter Code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4d4e02a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4d4e02a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while(window.isOpen())			Beispiel ist fortgesetzt  auf den kommenden Slides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/*code*/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window.refresh();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4d4e02a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4d4e02a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4d4e02a7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4d4e02a7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d4e02a7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d4e02a7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4d4e02a7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4d4e02a7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d4e02a7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d4e02a7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1fa0efa5_0_2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1fa0efa5_0_2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998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4d4e02a7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4d4e02a7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4d4e02a7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4d4e02a7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4d4e02a7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4d4e02a7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1fa0ef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1fa0ef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fd5ab0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fd5ab0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fd5ab07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fd5ab07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515b12af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515b12af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be6d5f9e1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be6d5f9e1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Fragen: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Probleme mit JUnit?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Alle Bugs gefunden?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7bac7efb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7bac7efb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x=1, y=0, z=1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x=1, y=1, z=1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x=1, y=0, z=1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114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7bac7efb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7bac7efb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Antwort: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/>
              <a:t>“0123443210”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Antwort:</a:t>
            </a:r>
            <a:r>
              <a:rPr lang="en-GB"/>
              <a:t> a.length anstelle von 9 und 10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050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1fa0efa5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1fa0efa5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Assistent-TODO: Aufgaben lesen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bac7efb8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bac7efb8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Ziel der Aufgabe: mit Strings richtig umgehen können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bac7efb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7bac7efb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Einigen Studenten ist die Unterscheidung zwischen </a:t>
            </a:r>
            <a:r>
              <a:rPr lang="en-GB" i="1"/>
              <a:t>absolutem</a:t>
            </a:r>
            <a:r>
              <a:rPr lang="en-GB"/>
              <a:t> und </a:t>
            </a:r>
            <a:r>
              <a:rPr lang="en-GB" i="1"/>
              <a:t>relativem</a:t>
            </a:r>
            <a:r>
              <a:rPr lang="en-GB"/>
              <a:t> Pfad nicht klar.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Demo: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WoerterRaten.java Template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zeige Tests in WoerterRatenTest.java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Idee der Methoden “rateSpiel, zufallsWort, hinweis”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7bac7efb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7bac7efb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incomparable types: java.lang.String and java.lang.String[] ← ergibt keinen Sinn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b="1"/>
              <a:t>false ← </a:t>
            </a:r>
            <a:r>
              <a:rPr lang="en-GB"/>
              <a:t>Objekt-Identität; nicht </a:t>
            </a:r>
            <a:r>
              <a:rPr lang="en-GB" i="1"/>
              <a:t>semantische </a:t>
            </a:r>
            <a:r>
              <a:rPr lang="en-GB"/>
              <a:t>Gleichheit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false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true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true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7bac7efb8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7bac7efb8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Übungsstunde 5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Einführung in die Programmierung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3D22-2A93-4D66-A35B-81CB1FD8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Konstrukturen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075D8-0C8C-4ED7-8DF7-8421FD86A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Code, </a:t>
            </a:r>
            <a:r>
              <a:rPr lang="en-US" dirty="0" err="1"/>
              <a:t>welcher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Instanz</a:t>
            </a:r>
            <a:r>
              <a:rPr lang="en-US" dirty="0"/>
              <a:t> </a:t>
            </a:r>
            <a:r>
              <a:rPr lang="en-US" dirty="0" err="1"/>
              <a:t>ausgeführt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.</a:t>
            </a:r>
          </a:p>
          <a:p>
            <a:r>
              <a:rPr lang="en-US" dirty="0"/>
              <a:t>Default-</a:t>
            </a:r>
            <a:r>
              <a:rPr lang="en-US" dirty="0" err="1"/>
              <a:t>Konstruktor</a:t>
            </a:r>
            <a:r>
              <a:rPr lang="en-US" dirty="0"/>
              <a:t>: </a:t>
            </a:r>
            <a:r>
              <a:rPr lang="en-US" dirty="0" err="1"/>
              <a:t>kein</a:t>
            </a:r>
            <a:r>
              <a:rPr lang="en-US" dirty="0"/>
              <a:t> Argument</a:t>
            </a:r>
          </a:p>
          <a:p>
            <a:endParaRPr lang="en-US" dirty="0"/>
          </a:p>
          <a:p>
            <a:r>
              <a:rPr lang="en-US" dirty="0"/>
              <a:t>Bei </a:t>
            </a:r>
            <a:r>
              <a:rPr lang="en-US" dirty="0" err="1"/>
              <a:t>eigenen</a:t>
            </a:r>
            <a:r>
              <a:rPr lang="en-US" dirty="0"/>
              <a:t> </a:t>
            </a:r>
            <a:r>
              <a:rPr lang="en-US" dirty="0" err="1"/>
              <a:t>Konstruktoren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der Default-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überschrieben</a:t>
            </a:r>
            <a:endParaRPr lang="en-US" dirty="0"/>
          </a:p>
          <a:p>
            <a:r>
              <a:rPr lang="en-US" dirty="0"/>
              <a:t>Es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Konstruktoren</a:t>
            </a:r>
            <a:r>
              <a:rPr lang="en-US" dirty="0"/>
              <a:t> </a:t>
            </a:r>
            <a:r>
              <a:rPr lang="en-US" dirty="0" err="1"/>
              <a:t>angegeben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267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3E63-1423-4CA2-B464-0620243F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Sichtbarkeit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E32C6-CEFF-43E4-A5F2-FE1FB1579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Public:			</a:t>
            </a:r>
            <a:r>
              <a:rPr lang="en-US" dirty="0" err="1"/>
              <a:t>überall</a:t>
            </a:r>
            <a:r>
              <a:rPr lang="en-US" dirty="0"/>
              <a:t> </a:t>
            </a:r>
            <a:r>
              <a:rPr lang="en-US" dirty="0" err="1"/>
              <a:t>sichtbar</a:t>
            </a:r>
            <a:endParaRPr lang="en-US" dirty="0"/>
          </a:p>
          <a:p>
            <a:r>
              <a:rPr lang="en-US" dirty="0"/>
              <a:t>Private:			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innerhalb</a:t>
            </a:r>
            <a:r>
              <a:rPr lang="en-US" dirty="0"/>
              <a:t> der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sichtbar</a:t>
            </a:r>
            <a:endParaRPr lang="en-US" dirty="0"/>
          </a:p>
          <a:p>
            <a:r>
              <a:rPr lang="en-US" dirty="0"/>
              <a:t>Package Private (default):	</a:t>
            </a:r>
            <a:r>
              <a:rPr lang="en-US" dirty="0" err="1"/>
              <a:t>innerhalb</a:t>
            </a:r>
            <a:r>
              <a:rPr lang="en-US" dirty="0"/>
              <a:t> des Package </a:t>
            </a:r>
            <a:r>
              <a:rPr lang="en-US" dirty="0" err="1"/>
              <a:t>sichtbar</a:t>
            </a:r>
            <a:endParaRPr lang="en-US" dirty="0"/>
          </a:p>
          <a:p>
            <a:r>
              <a:rPr lang="en-US" dirty="0"/>
              <a:t>(Protected:			in der </a:t>
            </a:r>
            <a:r>
              <a:rPr lang="en-US" dirty="0" err="1"/>
              <a:t>Klasse</a:t>
            </a:r>
            <a:r>
              <a:rPr lang="en-US" dirty="0"/>
              <a:t> und in </a:t>
            </a:r>
            <a:r>
              <a:rPr lang="en-US" dirty="0" err="1"/>
              <a:t>Unterklassen</a:t>
            </a:r>
            <a:r>
              <a:rPr lang="en-US" dirty="0"/>
              <a:t> </a:t>
            </a:r>
            <a:r>
              <a:rPr lang="en-US" dirty="0" err="1"/>
              <a:t>sichtbar</a:t>
            </a:r>
            <a:r>
              <a:rPr lang="en-US" dirty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45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DE87-F54A-4FDC-AC68-FEE27C5B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2DBDE-58BA-41CC-9BAF-32B6D15AE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Static-</a:t>
            </a:r>
            <a:r>
              <a:rPr lang="en-US" dirty="0" err="1"/>
              <a:t>Methoden</a:t>
            </a:r>
            <a:r>
              <a:rPr lang="en-US" dirty="0"/>
              <a:t> und –Attribute </a:t>
            </a:r>
            <a:r>
              <a:rPr lang="en-US" dirty="0" err="1"/>
              <a:t>gehören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i="1" dirty="0" err="1"/>
              <a:t>Klasse</a:t>
            </a:r>
            <a:r>
              <a:rPr lang="en-US" dirty="0"/>
              <a:t> und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den </a:t>
            </a:r>
            <a:r>
              <a:rPr lang="en-US" dirty="0" err="1"/>
              <a:t>Instanzen</a:t>
            </a:r>
            <a:r>
              <a:rPr lang="en-US" dirty="0"/>
              <a:t> =&gt;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einmal</a:t>
            </a:r>
            <a:r>
              <a:rPr lang="en-US" dirty="0"/>
              <a:t> </a:t>
            </a:r>
            <a:r>
              <a:rPr lang="en-US" dirty="0" err="1"/>
              <a:t>vorhanden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394648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C85A-293F-4270-BFB2-97B47CE6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Sinn von Klassen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A5D1E-5B2B-48D6-ABD6-D7F60553C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Gruppieren</a:t>
            </a:r>
            <a:r>
              <a:rPr lang="en-US" dirty="0"/>
              <a:t> von Code</a:t>
            </a:r>
          </a:p>
          <a:p>
            <a:r>
              <a:rPr lang="en-US" dirty="0" err="1"/>
              <a:t>Datenobjekte</a:t>
            </a:r>
            <a:endParaRPr lang="en-US" dirty="0"/>
          </a:p>
          <a:p>
            <a:pPr marL="114300" indent="0" algn="ctr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Abkapselung</a:t>
            </a:r>
            <a:r>
              <a:rPr lang="en-US" sz="2400" b="1" dirty="0">
                <a:solidFill>
                  <a:srgbClr val="FF0000"/>
                </a:solidFill>
              </a:rPr>
              <a:t>!</a:t>
            </a:r>
            <a:endParaRPr lang="de-CH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9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0B5E-D40A-4467-B738-6A9CE0182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Klassen </a:t>
            </a:r>
            <a:r>
              <a:rPr lang="en-US" dirty="0" err="1"/>
              <a:t>sollten</a:t>
            </a:r>
            <a:r>
              <a:rPr lang="en-US" dirty="0"/>
              <a:t> (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) </a:t>
            </a:r>
            <a:r>
              <a:rPr lang="en-US" dirty="0" err="1"/>
              <a:t>eine</a:t>
            </a:r>
            <a:r>
              <a:rPr lang="en-US" dirty="0"/>
              <a:t> Black-Box sein und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definiertes</a:t>
            </a:r>
            <a:r>
              <a:rPr lang="en-US" dirty="0"/>
              <a:t> Interface (public) </a:t>
            </a:r>
            <a:r>
              <a:rPr lang="en-US" dirty="0" err="1"/>
              <a:t>besitzen</a:t>
            </a:r>
            <a:endParaRPr lang="en-US" dirty="0"/>
          </a:p>
          <a:p>
            <a:r>
              <a:rPr lang="en-US" dirty="0"/>
              <a:t>Die Implementation </a:t>
            </a:r>
            <a:r>
              <a:rPr lang="en-US" dirty="0" err="1"/>
              <a:t>sollte</a:t>
            </a:r>
            <a:r>
              <a:rPr lang="en-US" dirty="0"/>
              <a:t> </a:t>
            </a:r>
            <a:r>
              <a:rPr lang="en-US" dirty="0" err="1"/>
              <a:t>verborgen</a:t>
            </a:r>
            <a:r>
              <a:rPr lang="en-US" dirty="0"/>
              <a:t> (private) sein und </a:t>
            </a:r>
            <a:r>
              <a:rPr lang="en-US" dirty="0" err="1"/>
              <a:t>für</a:t>
            </a:r>
            <a:r>
              <a:rPr lang="en-US" dirty="0"/>
              <a:t> den </a:t>
            </a:r>
            <a:r>
              <a:rPr lang="en-US" dirty="0" err="1"/>
              <a:t>Benutzer</a:t>
            </a:r>
            <a:r>
              <a:rPr lang="en-US" dirty="0"/>
              <a:t> der </a:t>
            </a:r>
            <a:r>
              <a:rPr lang="en-US" dirty="0" err="1"/>
              <a:t>Klasse</a:t>
            </a:r>
            <a:r>
              <a:rPr lang="en-US" dirty="0"/>
              <a:t> irrelevant sein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3A656-358C-4A7A-85E6-374286C3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Abkapselung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768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Zusatzübungen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248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Postfix-Increment Operator</a:t>
            </a:r>
            <a:endParaRPr/>
          </a:p>
        </p:txBody>
      </p:sp>
      <p:sp>
        <p:nvSpPr>
          <p:cNvPr id="339" name="Google Shape;339;p44"/>
          <p:cNvSpPr txBox="1"/>
          <p:nvPr/>
        </p:nvSpPr>
        <p:spPr>
          <a:xfrm>
            <a:off x="311700" y="1152475"/>
            <a:ext cx="8520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Was sind die Werte der Variablen (alles </a:t>
            </a:r>
            <a:r>
              <a:rPr lang="en-GB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800">
                <a:solidFill>
                  <a:srgbClr val="595959"/>
                </a:solidFill>
              </a:rPr>
              <a:t>)?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44"/>
          <p:cNvSpPr txBox="1"/>
          <p:nvPr/>
        </p:nvSpPr>
        <p:spPr>
          <a:xfrm>
            <a:off x="311700" y="1770825"/>
            <a:ext cx="2266200" cy="1252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x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z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 = x++ + z -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44"/>
          <p:cNvSpPr txBox="1"/>
          <p:nvPr/>
        </p:nvSpPr>
        <p:spPr>
          <a:xfrm>
            <a:off x="3438900" y="1770825"/>
            <a:ext cx="2266200" cy="1252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x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z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 = x++ + z *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44"/>
          <p:cNvSpPr txBox="1"/>
          <p:nvPr/>
        </p:nvSpPr>
        <p:spPr>
          <a:xfrm>
            <a:off x="6566100" y="1770825"/>
            <a:ext cx="2266200" cy="1252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x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z =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 =  z * x + x++;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6665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</a:t>
            </a:r>
            <a:endParaRPr/>
          </a:p>
        </p:txBody>
      </p:sp>
      <p:sp>
        <p:nvSpPr>
          <p:cNvPr id="348" name="Google Shape;348;p45"/>
          <p:cNvSpPr txBox="1"/>
          <p:nvPr/>
        </p:nvSpPr>
        <p:spPr>
          <a:xfrm>
            <a:off x="311700" y="1152475"/>
            <a:ext cx="8520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Was gibt das folgende Code-Segment aus?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45"/>
          <p:cNvSpPr txBox="1"/>
          <p:nvPr/>
        </p:nvSpPr>
        <p:spPr>
          <a:xfrm>
            <a:off x="311700" y="1745350"/>
            <a:ext cx="3558600" cy="2889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 a = </a:t>
            </a: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[10];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0; i &lt; 10; i++) {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a[i] = 9 - i;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0; i &lt; 10; i++) { 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a[i] = a[ a[i] ] 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0; i &lt; 10; i++) {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System.out.print(a[i]);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F0055"/>
              </a:solidFill>
            </a:endParaRPr>
          </a:p>
        </p:txBody>
      </p:sp>
      <p:sp>
        <p:nvSpPr>
          <p:cNvPr id="350" name="Google Shape;350;p45"/>
          <p:cNvSpPr txBox="1"/>
          <p:nvPr/>
        </p:nvSpPr>
        <p:spPr>
          <a:xfrm>
            <a:off x="4284000" y="1745350"/>
            <a:ext cx="45483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Wie könnte man dieses Code-Segment flexibler formulieren?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575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Vorbesprechung Übung 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3"/>
          <p:cNvPicPr preferRelativeResize="0"/>
          <p:nvPr/>
        </p:nvPicPr>
        <p:blipFill rotWithShape="1">
          <a:blip r:embed="rId3">
            <a:alphaModFix/>
          </a:blip>
          <a:srcRect l="1653" t="16643" r="2753" b="30011"/>
          <a:stretch/>
        </p:blipFill>
        <p:spPr>
          <a:xfrm>
            <a:off x="339768" y="1017725"/>
            <a:ext cx="8027501" cy="274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1: Wörter Raten</a:t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 rotWithShape="1">
          <a:blip r:embed="rId4">
            <a:alphaModFix/>
          </a:blip>
          <a:srcRect t="23330" r="35254" b="15960"/>
          <a:stretch/>
        </p:blipFill>
        <p:spPr>
          <a:xfrm>
            <a:off x="4071225" y="2231425"/>
            <a:ext cx="4373952" cy="251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33BC-B595-44C3-9439-D5F2E4A2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geht</a:t>
            </a:r>
            <a:r>
              <a:rPr lang="en-US" dirty="0"/>
              <a:t> </a:t>
            </a:r>
            <a:r>
              <a:rPr lang="en-US" dirty="0" err="1"/>
              <a:t>ihr</a:t>
            </a:r>
            <a:r>
              <a:rPr lang="en-US" dirty="0"/>
              <a:t> das </a:t>
            </a:r>
            <a:r>
              <a:rPr lang="en-US" dirty="0" err="1"/>
              <a:t>Lösen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Aufgabe an?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3597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Aus Textdatei lesen</a:t>
            </a:r>
            <a:endParaRPr/>
          </a:p>
        </p:txBody>
      </p:sp>
      <p:sp>
        <p:nvSpPr>
          <p:cNvPr id="185" name="Google Shape;185;p34"/>
          <p:cNvSpPr txBox="1"/>
          <p:nvPr/>
        </p:nvSpPr>
        <p:spPr>
          <a:xfrm>
            <a:off x="2439950" y="1349376"/>
            <a:ext cx="5262600" cy="107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 scanner =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Scanner(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File(</a:t>
            </a:r>
            <a:r>
              <a:rPr lang="en-GB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"woerter.txt"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String[] woerter =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String[scanner.nextInt()];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0; i &lt; woerter.length; i++) {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woerter[i] = scanner.next();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34"/>
          <p:cNvSpPr txBox="1"/>
          <p:nvPr/>
        </p:nvSpPr>
        <p:spPr>
          <a:xfrm>
            <a:off x="311700" y="1349375"/>
            <a:ext cx="1800300" cy="206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wort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blasinstrument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computer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schlange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programmieren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welt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sugus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4"/>
          <p:cNvSpPr txBox="1"/>
          <p:nvPr/>
        </p:nvSpPr>
        <p:spPr>
          <a:xfrm>
            <a:off x="311700" y="977375"/>
            <a:ext cx="11226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woerter.txt</a:t>
            </a:r>
            <a:endParaRPr i="1"/>
          </a:p>
        </p:txBody>
      </p:sp>
      <p:sp>
        <p:nvSpPr>
          <p:cNvPr id="188" name="Google Shape;188;p34"/>
          <p:cNvSpPr txBox="1"/>
          <p:nvPr/>
        </p:nvSpPr>
        <p:spPr>
          <a:xfrm>
            <a:off x="2439950" y="977376"/>
            <a:ext cx="33000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Code zum Einlesen der Wörter:</a:t>
            </a:r>
            <a:endParaRPr i="1"/>
          </a:p>
        </p:txBody>
      </p:sp>
      <p:sp>
        <p:nvSpPr>
          <p:cNvPr id="189" name="Google Shape;189;p34"/>
          <p:cNvSpPr txBox="1"/>
          <p:nvPr/>
        </p:nvSpPr>
        <p:spPr>
          <a:xfrm>
            <a:off x="2439950" y="2590975"/>
            <a:ext cx="6392400" cy="23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595959"/>
                </a:solidFill>
              </a:rPr>
              <a:t>Absoluter Pfad</a:t>
            </a:r>
            <a:endParaRPr sz="1800" b="1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 sz="1800">
                <a:solidFill>
                  <a:srgbClr val="595959"/>
                </a:solidFill>
              </a:rPr>
              <a:t>beginnt mit</a:t>
            </a:r>
            <a:r>
              <a:rPr lang="en-GB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b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C:\…</a:t>
            </a:r>
            <a:r>
              <a:rPr lang="en-GB" sz="1800">
                <a:solidFill>
                  <a:srgbClr val="595959"/>
                </a:solidFill>
              </a:rPr>
              <a:t> unter Windows oder </a:t>
            </a:r>
            <a:r>
              <a:rPr lang="en-GB" sz="1800" b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/…</a:t>
            </a:r>
            <a:r>
              <a:rPr lang="en-GB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>
                <a:solidFill>
                  <a:srgbClr val="595959"/>
                </a:solidFill>
              </a:rPr>
              <a:t>unter Linux/macOS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Relativer Pfad</a:t>
            </a:r>
            <a:endParaRPr sz="1800"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ist relativ zum aktuellen Verzeichnis (“working directory”) des Programms (bei uns der Projektordner)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90" name="Google Shape;190;p34"/>
          <p:cNvSpPr/>
          <p:nvPr/>
        </p:nvSpPr>
        <p:spPr>
          <a:xfrm>
            <a:off x="4315275" y="2294075"/>
            <a:ext cx="2372100" cy="372000"/>
          </a:xfrm>
          <a:prstGeom prst="wedgeRoundRectCallout">
            <a:avLst>
              <a:gd name="adj1" fmla="val -24551"/>
              <a:gd name="adj2" fmla="val -76270"/>
              <a:gd name="adj3" fmla="val 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Liest das nächste Wort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" name="Google Shape;191;p34"/>
          <p:cNvSpPr/>
          <p:nvPr/>
        </p:nvSpPr>
        <p:spPr>
          <a:xfrm>
            <a:off x="6729775" y="1922075"/>
            <a:ext cx="2372100" cy="372000"/>
          </a:xfrm>
          <a:prstGeom prst="wedgeRoundRectCallout">
            <a:avLst>
              <a:gd name="adj1" fmla="val -55934"/>
              <a:gd name="adj2" fmla="val -76250"/>
              <a:gd name="adj3" fmla="val 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Anzahl Wörter = 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String-Vergleiche</a:t>
            </a:r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980325"/>
            <a:ext cx="4551000" cy="292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[] buchstaben = {</a:t>
            </a:r>
            <a:r>
              <a:rPr lang="en-GB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"n"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"o"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[] array = {</a:t>
            </a:r>
            <a:r>
              <a:rPr lang="en-GB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"no"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// wort = "no"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wort = buchstaben[0] + buchstaben[1];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.println((wort == array));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.println((wort == array[0]));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.println((wort.equals(array)));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.println(wort.equals(array[0]));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.println((wort.equals(</a:t>
            </a:r>
            <a:r>
              <a:rPr lang="en-GB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"no"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35"/>
          <p:cNvSpPr txBox="1"/>
          <p:nvPr/>
        </p:nvSpPr>
        <p:spPr>
          <a:xfrm>
            <a:off x="3683925" y="1962248"/>
            <a:ext cx="4842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①</a:t>
            </a:r>
            <a:endParaRPr sz="2400"/>
          </a:p>
        </p:txBody>
      </p:sp>
      <p:sp>
        <p:nvSpPr>
          <p:cNvPr id="199" name="Google Shape;199;p35"/>
          <p:cNvSpPr txBox="1"/>
          <p:nvPr/>
        </p:nvSpPr>
        <p:spPr>
          <a:xfrm>
            <a:off x="3961675" y="2302142"/>
            <a:ext cx="4020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②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00" name="Google Shape;200;p35"/>
          <p:cNvSpPr txBox="1"/>
          <p:nvPr/>
        </p:nvSpPr>
        <p:spPr>
          <a:xfrm>
            <a:off x="4156175" y="2692125"/>
            <a:ext cx="4020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③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4232375" y="3024350"/>
            <a:ext cx="4842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④</a:t>
            </a:r>
            <a:endParaRPr/>
          </a:p>
        </p:txBody>
      </p:sp>
      <p:sp>
        <p:nvSpPr>
          <p:cNvPr id="202" name="Google Shape;202;p35"/>
          <p:cNvSpPr txBox="1"/>
          <p:nvPr/>
        </p:nvSpPr>
        <p:spPr>
          <a:xfrm>
            <a:off x="4038875" y="3440225"/>
            <a:ext cx="484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⑤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2: Datenanalyse</a:t>
            </a:r>
            <a:endParaRPr/>
          </a:p>
        </p:txBody>
      </p:sp>
      <p:sp>
        <p:nvSpPr>
          <p:cNvPr id="208" name="Google Shape;208;p36"/>
          <p:cNvSpPr txBox="1"/>
          <p:nvPr/>
        </p:nvSpPr>
        <p:spPr>
          <a:xfrm>
            <a:off x="545375" y="3263050"/>
            <a:ext cx="2486100" cy="988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Anzahl Daten: 26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Minimum: 137 cm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Maximum: 202 cm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Durchschnitt: 173 cm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36"/>
          <p:cNvSpPr txBox="1"/>
          <p:nvPr/>
        </p:nvSpPr>
        <p:spPr>
          <a:xfrm>
            <a:off x="545375" y="2847825"/>
            <a:ext cx="24861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Beispiel: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 rotWithShape="1">
          <a:blip r:embed="rId3">
            <a:alphaModFix/>
          </a:blip>
          <a:srcRect l="1125" t="15525" r="1815" b="69912"/>
          <a:stretch/>
        </p:blipFill>
        <p:spPr>
          <a:xfrm>
            <a:off x="350875" y="1027100"/>
            <a:ext cx="8150448" cy="7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 rotWithShape="1">
          <a:blip r:embed="rId4">
            <a:alphaModFix/>
          </a:blip>
          <a:srcRect l="1514" t="10297" r="1426" b="70489"/>
          <a:stretch/>
        </p:blipFill>
        <p:spPr>
          <a:xfrm>
            <a:off x="311700" y="1817863"/>
            <a:ext cx="8150448" cy="98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148" y="1897900"/>
            <a:ext cx="5338499" cy="30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Histogramm</a:t>
            </a:r>
            <a:endParaRPr/>
          </a:p>
        </p:txBody>
      </p:sp>
      <p:sp>
        <p:nvSpPr>
          <p:cNvPr id="218" name="Google Shape;218;p37"/>
          <p:cNvSpPr txBox="1"/>
          <p:nvPr/>
        </p:nvSpPr>
        <p:spPr>
          <a:xfrm>
            <a:off x="430002" y="2430306"/>
            <a:ext cx="1323300" cy="206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26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168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190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174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170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145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202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7"/>
          <p:cNvSpPr txBox="1"/>
          <p:nvPr/>
        </p:nvSpPr>
        <p:spPr>
          <a:xfrm>
            <a:off x="430002" y="2058306"/>
            <a:ext cx="12813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groessen.txt</a:t>
            </a:r>
            <a:endParaRPr i="1"/>
          </a:p>
        </p:txBody>
      </p:sp>
      <p:sp>
        <p:nvSpPr>
          <p:cNvPr id="220" name="Google Shape;220;p37"/>
          <p:cNvSpPr txBox="1"/>
          <p:nvPr/>
        </p:nvSpPr>
        <p:spPr>
          <a:xfrm>
            <a:off x="5550475" y="2022225"/>
            <a:ext cx="3192900" cy="273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Wie viele Klassen soll das Histogramm enthalten? </a:t>
            </a:r>
            <a:r>
              <a:rPr lang="en-GB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solidFill>
                <a:srgbClr val="008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[100,115)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[115,130) |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[130,145) ||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[145,160) |||||||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[160,175) ||||||||||||||||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[175,190) ||||||||||||||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[190,205) ||||||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[205,220)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[220,235)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[235,250)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7572249" cy="9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3: Die perfekte Matrix (Bonus!)</a:t>
            </a: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 rotWithShape="1">
          <a:blip r:embed="rId3">
            <a:alphaModFix/>
          </a:blip>
          <a:srcRect t="40483"/>
          <a:stretch/>
        </p:blipFill>
        <p:spPr>
          <a:xfrm>
            <a:off x="311700" y="1071550"/>
            <a:ext cx="8545200" cy="1834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8"/>
          <p:cNvPicPr preferRelativeResize="0"/>
          <p:nvPr/>
        </p:nvPicPr>
        <p:blipFill rotWithShape="1">
          <a:blip r:embed="rId4">
            <a:alphaModFix/>
          </a:blip>
          <a:srcRect t="-4330" b="4330"/>
          <a:stretch/>
        </p:blipFill>
        <p:spPr>
          <a:xfrm>
            <a:off x="311700" y="2789696"/>
            <a:ext cx="8545200" cy="1009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Aufgabe 4: Schweizerfahne (GUI)</a:t>
            </a:r>
            <a:endParaRPr/>
          </a:p>
        </p:txBody>
      </p:sp>
      <p:sp>
        <p:nvSpPr>
          <p:cNvPr id="234" name="Google Shape;234;p39"/>
          <p:cNvSpPr txBox="1"/>
          <p:nvPr/>
        </p:nvSpPr>
        <p:spPr>
          <a:xfrm>
            <a:off x="311700" y="1017725"/>
            <a:ext cx="82089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Instanziere die Window-Klasse und benutze die Methoden setColor() und fillRect()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RGB-Farbwerte sind zwischen 0 und 255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Die (x,y)-Koordinaten beginnen in der linken oberen Ecke mit (0,0)</a:t>
            </a:r>
            <a:endParaRPr/>
          </a:p>
        </p:txBody>
      </p:sp>
      <p:sp>
        <p:nvSpPr>
          <p:cNvPr id="235" name="Google Shape;235;p39"/>
          <p:cNvSpPr txBox="1"/>
          <p:nvPr/>
        </p:nvSpPr>
        <p:spPr>
          <a:xfrm>
            <a:off x="311700" y="2604125"/>
            <a:ext cx="7966800" cy="15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Das Verhältnis von Breite und Länge der Kreuzarme beträgt also 6:7, von Breite und Gesamtlänge des Kreuzbalkens 6:20.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Das Grössenverhältnis des Kreuzes zum Quadrat ist nicht definiert. </a:t>
            </a:r>
            <a:r>
              <a:rPr lang="en-GB" sz="1800" i="1"/>
              <a:t> (wikipedia)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													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/>
        </p:nvSpPr>
        <p:spPr>
          <a:xfrm>
            <a:off x="492350" y="499375"/>
            <a:ext cx="7085400" cy="4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0"/>
          <p:cNvSpPr txBox="1"/>
          <p:nvPr/>
        </p:nvSpPr>
        <p:spPr>
          <a:xfrm>
            <a:off x="0" y="499375"/>
            <a:ext cx="7264400" cy="3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		Scanner s = </a:t>
            </a:r>
            <a:r>
              <a:rPr lang="en-GB" sz="1300" b="1" dirty="0">
                <a:solidFill>
                  <a:srgbClr val="7F0055"/>
                </a:solidFill>
              </a:rPr>
              <a:t>new</a:t>
            </a:r>
            <a:r>
              <a:rPr lang="en-GB" sz="1300" dirty="0"/>
              <a:t> Scanner(System.in);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		</a:t>
            </a:r>
            <a:r>
              <a:rPr lang="en-GB" sz="1300" b="1" dirty="0">
                <a:solidFill>
                  <a:srgbClr val="7F0055"/>
                </a:solidFill>
              </a:rPr>
              <a:t>int</a:t>
            </a:r>
            <a:r>
              <a:rPr lang="en-GB" sz="1300" b="1" dirty="0"/>
              <a:t> </a:t>
            </a:r>
            <a:r>
              <a:rPr lang="en-GB" sz="1300" dirty="0"/>
              <a:t>size = </a:t>
            </a:r>
            <a:r>
              <a:rPr lang="en-GB" sz="1300" dirty="0" err="1"/>
              <a:t>s.nextInt</a:t>
            </a:r>
            <a:r>
              <a:rPr lang="en-GB" sz="1300" dirty="0"/>
              <a:t>(); </a:t>
            </a:r>
            <a:r>
              <a:rPr lang="en-GB" sz="1300" dirty="0">
                <a:solidFill>
                  <a:srgbClr val="008C00"/>
                </a:solidFill>
              </a:rPr>
              <a:t>// input the flag size</a:t>
            </a:r>
            <a:endParaRPr sz="1300" dirty="0">
              <a:solidFill>
                <a:srgbClr val="008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7F005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		Window </a:t>
            </a:r>
            <a:r>
              <a:rPr lang="en-GB" sz="1300" dirty="0" err="1"/>
              <a:t>window</a:t>
            </a:r>
            <a:r>
              <a:rPr lang="en-GB" sz="1300" dirty="0"/>
              <a:t> = </a:t>
            </a:r>
            <a:r>
              <a:rPr lang="en-GB" sz="1300" b="1" dirty="0">
                <a:solidFill>
                  <a:srgbClr val="7F0055"/>
                </a:solidFill>
              </a:rPr>
              <a:t>new</a:t>
            </a:r>
            <a:r>
              <a:rPr lang="en-GB" sz="1300" dirty="0"/>
              <a:t> Window(</a:t>
            </a:r>
            <a:r>
              <a:rPr lang="en-GB" sz="1300" b="1" dirty="0">
                <a:solidFill>
                  <a:srgbClr val="0000E6"/>
                </a:solidFill>
              </a:rPr>
              <a:t>"</a:t>
            </a:r>
            <a:r>
              <a:rPr lang="en-GB" sz="1300" b="1" dirty="0" err="1">
                <a:solidFill>
                  <a:srgbClr val="0000E6"/>
                </a:solidFill>
              </a:rPr>
              <a:t>Fahne</a:t>
            </a:r>
            <a:r>
              <a:rPr lang="en-GB" sz="1300" b="1" dirty="0">
                <a:solidFill>
                  <a:srgbClr val="0000E6"/>
                </a:solidFill>
              </a:rPr>
              <a:t>"</a:t>
            </a:r>
            <a:r>
              <a:rPr lang="en-GB" sz="1300" dirty="0"/>
              <a:t>, size, size);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		</a:t>
            </a:r>
            <a:r>
              <a:rPr lang="en-GB" sz="1300" dirty="0" err="1"/>
              <a:t>window.setColor</a:t>
            </a:r>
            <a:r>
              <a:rPr lang="en-GB" sz="1300" dirty="0"/>
              <a:t>(255, 0, 0); </a:t>
            </a:r>
            <a:r>
              <a:rPr lang="en-GB" sz="1300" dirty="0">
                <a:solidFill>
                  <a:srgbClr val="008C00"/>
                </a:solidFill>
              </a:rPr>
              <a:t>// red</a:t>
            </a:r>
            <a:endParaRPr sz="1300" dirty="0">
              <a:solidFill>
                <a:srgbClr val="008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		</a:t>
            </a:r>
            <a:r>
              <a:rPr lang="en-GB" sz="1300" dirty="0" err="1"/>
              <a:t>window.fillRect</a:t>
            </a:r>
            <a:r>
              <a:rPr lang="en-GB" sz="1300" dirty="0"/>
              <a:t>(0, 0, size, size);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		</a:t>
            </a:r>
            <a:r>
              <a:rPr lang="en-GB" sz="1300" dirty="0" err="1"/>
              <a:t>window.setColor</a:t>
            </a:r>
            <a:r>
              <a:rPr lang="en-GB" sz="1300" dirty="0"/>
              <a:t>(255, 255, 255); </a:t>
            </a:r>
            <a:r>
              <a:rPr lang="en-GB" sz="1300" dirty="0">
                <a:solidFill>
                  <a:srgbClr val="008C00"/>
                </a:solidFill>
              </a:rPr>
              <a:t>// white</a:t>
            </a:r>
            <a:endParaRPr sz="1300" dirty="0">
              <a:solidFill>
                <a:srgbClr val="008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		</a:t>
            </a:r>
            <a:r>
              <a:rPr lang="en-GB" sz="1300" dirty="0" err="1"/>
              <a:t>window.fillRect</a:t>
            </a:r>
            <a:r>
              <a:rPr lang="en-GB" sz="1300" dirty="0"/>
              <a:t>(0.2 * size, 0.4 * size, 0.6 * size, 0.2 * size);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		</a:t>
            </a:r>
            <a:r>
              <a:rPr lang="en-GB" sz="1300" dirty="0" err="1"/>
              <a:t>window.fillRect</a:t>
            </a:r>
            <a:r>
              <a:rPr lang="en-GB" sz="1300" dirty="0"/>
              <a:t>(0.4 * size, 0.2 * size, 0.2 * size, 0.6 * size);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		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		</a:t>
            </a:r>
            <a:r>
              <a:rPr lang="en-GB" sz="1300" dirty="0" err="1"/>
              <a:t>window.open</a:t>
            </a:r>
            <a:r>
              <a:rPr lang="en-GB" sz="1300" dirty="0"/>
              <a:t>();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		</a:t>
            </a:r>
            <a:r>
              <a:rPr lang="en-GB" sz="1300" dirty="0" err="1"/>
              <a:t>window.waitUntilClosed</a:t>
            </a:r>
            <a:r>
              <a:rPr lang="en-GB" sz="1300" dirty="0"/>
              <a:t>();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42" name="Google Shape;242;p40"/>
          <p:cNvSpPr/>
          <p:nvPr/>
        </p:nvSpPr>
        <p:spPr>
          <a:xfrm>
            <a:off x="6090215" y="1007475"/>
            <a:ext cx="2711700" cy="515700"/>
          </a:xfrm>
          <a:prstGeom prst="wedgeRoundRectCallout">
            <a:avLst>
              <a:gd name="adj1" fmla="val -101530"/>
              <a:gd name="adj2" fmla="val -101067"/>
              <a:gd name="adj3" fmla="val 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FFFF"/>
                </a:solidFill>
              </a:rPr>
              <a:t>wiederverwendbar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5: Chaos Game</a:t>
            </a:r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body" idx="1"/>
          </p:nvPr>
        </p:nvSpPr>
        <p:spPr>
          <a:xfrm>
            <a:off x="4757500" y="1152475"/>
            <a:ext cx="407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Definiere die drei Eckpunkte eines Dreiecks.</a:t>
            </a:r>
            <a:endParaRPr sz="1600"/>
          </a:p>
        </p:txBody>
      </p:sp>
      <p:sp>
        <p:nvSpPr>
          <p:cNvPr id="249" name="Google Shape;249;p41"/>
          <p:cNvSpPr/>
          <p:nvPr/>
        </p:nvSpPr>
        <p:spPr>
          <a:xfrm>
            <a:off x="559700" y="1296975"/>
            <a:ext cx="3319500" cy="309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41"/>
          <p:cNvSpPr/>
          <p:nvPr/>
        </p:nvSpPr>
        <p:spPr>
          <a:xfrm>
            <a:off x="1215900" y="2194425"/>
            <a:ext cx="2041800" cy="17661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1"/>
          <p:cNvSpPr/>
          <p:nvPr/>
        </p:nvSpPr>
        <p:spPr>
          <a:xfrm>
            <a:off x="2146500" y="2107575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1"/>
          <p:cNvSpPr/>
          <p:nvPr/>
        </p:nvSpPr>
        <p:spPr>
          <a:xfrm>
            <a:off x="3159700" y="3842600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1"/>
          <p:cNvSpPr/>
          <p:nvPr/>
        </p:nvSpPr>
        <p:spPr>
          <a:xfrm>
            <a:off x="1150475" y="3842600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5: Chaos Game</a:t>
            </a:r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4757500" y="1152475"/>
            <a:ext cx="407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Definiere die drei Eckpunkte eines Dreiecks.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Wähle einen zufälligen Punkt </a:t>
            </a:r>
            <a:r>
              <a:rPr lang="en-GB" sz="1600" b="1"/>
              <a:t>p</a:t>
            </a:r>
            <a:r>
              <a:rPr lang="en-GB" sz="1600"/>
              <a:t> im Fenster.</a:t>
            </a:r>
            <a:endParaRPr sz="1600"/>
          </a:p>
        </p:txBody>
      </p:sp>
      <p:sp>
        <p:nvSpPr>
          <p:cNvPr id="260" name="Google Shape;260;p42"/>
          <p:cNvSpPr/>
          <p:nvPr/>
        </p:nvSpPr>
        <p:spPr>
          <a:xfrm>
            <a:off x="559700" y="1296975"/>
            <a:ext cx="3319500" cy="309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2"/>
          <p:cNvSpPr/>
          <p:nvPr/>
        </p:nvSpPr>
        <p:spPr>
          <a:xfrm>
            <a:off x="1215900" y="2194425"/>
            <a:ext cx="2041800" cy="17661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2"/>
          <p:cNvSpPr/>
          <p:nvPr/>
        </p:nvSpPr>
        <p:spPr>
          <a:xfrm>
            <a:off x="2146500" y="2107575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2"/>
          <p:cNvSpPr/>
          <p:nvPr/>
        </p:nvSpPr>
        <p:spPr>
          <a:xfrm>
            <a:off x="3159700" y="3842600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2"/>
          <p:cNvSpPr/>
          <p:nvPr/>
        </p:nvSpPr>
        <p:spPr>
          <a:xfrm>
            <a:off x="1150475" y="3842600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2"/>
          <p:cNvSpPr/>
          <p:nvPr/>
        </p:nvSpPr>
        <p:spPr>
          <a:xfrm>
            <a:off x="1208875" y="2770375"/>
            <a:ext cx="180600" cy="180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5: Chaos Game</a:t>
            </a:r>
            <a:endParaRPr/>
          </a:p>
        </p:txBody>
      </p:sp>
      <p:sp>
        <p:nvSpPr>
          <p:cNvPr id="271" name="Google Shape;271;p43"/>
          <p:cNvSpPr txBox="1">
            <a:spLocks noGrp="1"/>
          </p:cNvSpPr>
          <p:nvPr>
            <p:ph type="body" idx="1"/>
          </p:nvPr>
        </p:nvSpPr>
        <p:spPr>
          <a:xfrm>
            <a:off x="4757500" y="1152475"/>
            <a:ext cx="407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Definiere die drei Eckpunkte eines Dreiecks.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Wähle einen zufälligen Punkt </a:t>
            </a:r>
            <a:r>
              <a:rPr lang="en-GB" sz="1600" b="1"/>
              <a:t>p</a:t>
            </a:r>
            <a:r>
              <a:rPr lang="en-GB" sz="1600"/>
              <a:t> im Fenster.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Wiederhole: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Wähle zufällig einen Eckpunkt des Dreiecks aus.</a:t>
            </a:r>
            <a:endParaRPr sz="1600"/>
          </a:p>
        </p:txBody>
      </p:sp>
      <p:sp>
        <p:nvSpPr>
          <p:cNvPr id="272" name="Google Shape;272;p43"/>
          <p:cNvSpPr/>
          <p:nvPr/>
        </p:nvSpPr>
        <p:spPr>
          <a:xfrm>
            <a:off x="559700" y="1296975"/>
            <a:ext cx="3319500" cy="309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3"/>
          <p:cNvSpPr/>
          <p:nvPr/>
        </p:nvSpPr>
        <p:spPr>
          <a:xfrm>
            <a:off x="1215900" y="2194425"/>
            <a:ext cx="2041800" cy="17661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3"/>
          <p:cNvSpPr/>
          <p:nvPr/>
        </p:nvSpPr>
        <p:spPr>
          <a:xfrm>
            <a:off x="2146500" y="2107575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3"/>
          <p:cNvSpPr/>
          <p:nvPr/>
        </p:nvSpPr>
        <p:spPr>
          <a:xfrm>
            <a:off x="3159700" y="3842600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3"/>
          <p:cNvSpPr/>
          <p:nvPr/>
        </p:nvSpPr>
        <p:spPr>
          <a:xfrm>
            <a:off x="1150475" y="3842600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3"/>
          <p:cNvSpPr/>
          <p:nvPr/>
        </p:nvSpPr>
        <p:spPr>
          <a:xfrm>
            <a:off x="1208875" y="2770375"/>
            <a:ext cx="180600" cy="180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8" name="Google Shape;278;p43"/>
          <p:cNvCxnSpPr>
            <a:stCxn id="277" idx="4"/>
            <a:endCxn id="276" idx="0"/>
          </p:cNvCxnSpPr>
          <p:nvPr/>
        </p:nvCxnSpPr>
        <p:spPr>
          <a:xfrm flipH="1">
            <a:off x="1240675" y="2950975"/>
            <a:ext cx="58500" cy="8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BB716B-BCBA-4517-8D8B-2F6D0AC5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Vorschläge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7BD6F-0279-4A4A-93E2-0BE4453DC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verstehen (</a:t>
            </a:r>
            <a:r>
              <a:rPr lang="en-US" dirty="0" err="1"/>
              <a:t>Algorithmen</a:t>
            </a:r>
            <a:r>
              <a:rPr lang="en-US" dirty="0"/>
              <a:t>?)</a:t>
            </a:r>
          </a:p>
          <a:p>
            <a:r>
              <a:rPr lang="en-US" dirty="0" err="1"/>
              <a:t>Ähnliche</a:t>
            </a:r>
            <a:r>
              <a:rPr lang="en-US" dirty="0"/>
              <a:t> </a:t>
            </a:r>
            <a:r>
              <a:rPr lang="en-US" dirty="0" err="1"/>
              <a:t>Probleme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Naives</a:t>
            </a:r>
            <a:r>
              <a:rPr lang="en-US" dirty="0"/>
              <a:t>” </a:t>
            </a:r>
            <a:r>
              <a:rPr lang="en-US" dirty="0" err="1"/>
              <a:t>Programm</a:t>
            </a:r>
            <a:endParaRPr lang="en-US" dirty="0"/>
          </a:p>
          <a:p>
            <a:r>
              <a:rPr lang="en-US" dirty="0"/>
              <a:t>Pseudocode</a:t>
            </a:r>
          </a:p>
          <a:p>
            <a:r>
              <a:rPr lang="en-US" dirty="0"/>
              <a:t>Input – Output</a:t>
            </a:r>
          </a:p>
          <a:p>
            <a:r>
              <a:rPr lang="en-US" dirty="0" err="1"/>
              <a:t>Teilprobleme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43580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5: Chaos Game</a:t>
            </a:r>
            <a:endParaRPr/>
          </a:p>
        </p:txBody>
      </p:sp>
      <p:sp>
        <p:nvSpPr>
          <p:cNvPr id="284" name="Google Shape;284;p44"/>
          <p:cNvSpPr txBox="1">
            <a:spLocks noGrp="1"/>
          </p:cNvSpPr>
          <p:nvPr>
            <p:ph type="body" idx="1"/>
          </p:nvPr>
        </p:nvSpPr>
        <p:spPr>
          <a:xfrm>
            <a:off x="4757500" y="1152475"/>
            <a:ext cx="407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Definiere die drei Eckpunkte eines Dreiecks.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Wähle einen zufälligen Punkt </a:t>
            </a:r>
            <a:r>
              <a:rPr lang="en-GB" sz="1600" b="1"/>
              <a:t>p</a:t>
            </a:r>
            <a:r>
              <a:rPr lang="en-GB" sz="1600"/>
              <a:t> im Fenster.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Wiederhole: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Wähle zufällig einen Eckpunkt des Dreiecks aus.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Finde die Mitte zwischen diesen beiden Punkten. Dies ist jetzt </a:t>
            </a:r>
            <a:r>
              <a:rPr lang="en-GB" sz="1600" b="1"/>
              <a:t>p</a:t>
            </a:r>
            <a:r>
              <a:rPr lang="en-GB" sz="1600"/>
              <a:t>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Zeichne </a:t>
            </a:r>
            <a:r>
              <a:rPr lang="en-GB" sz="1600" b="1"/>
              <a:t>p</a:t>
            </a:r>
            <a:r>
              <a:rPr lang="en-GB" sz="1600"/>
              <a:t> ein.</a:t>
            </a:r>
            <a:endParaRPr sz="1600"/>
          </a:p>
        </p:txBody>
      </p:sp>
      <p:sp>
        <p:nvSpPr>
          <p:cNvPr id="285" name="Google Shape;285;p44"/>
          <p:cNvSpPr/>
          <p:nvPr/>
        </p:nvSpPr>
        <p:spPr>
          <a:xfrm>
            <a:off x="559700" y="1296975"/>
            <a:ext cx="3319500" cy="309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4"/>
          <p:cNvSpPr/>
          <p:nvPr/>
        </p:nvSpPr>
        <p:spPr>
          <a:xfrm>
            <a:off x="1215900" y="2194425"/>
            <a:ext cx="2041800" cy="17661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4"/>
          <p:cNvSpPr/>
          <p:nvPr/>
        </p:nvSpPr>
        <p:spPr>
          <a:xfrm>
            <a:off x="2146500" y="2107575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4"/>
          <p:cNvSpPr/>
          <p:nvPr/>
        </p:nvSpPr>
        <p:spPr>
          <a:xfrm>
            <a:off x="3159700" y="3842600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4"/>
          <p:cNvSpPr/>
          <p:nvPr/>
        </p:nvSpPr>
        <p:spPr>
          <a:xfrm>
            <a:off x="1150475" y="3842600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4"/>
          <p:cNvSpPr/>
          <p:nvPr/>
        </p:nvSpPr>
        <p:spPr>
          <a:xfrm>
            <a:off x="1208875" y="2770375"/>
            <a:ext cx="180600" cy="180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44"/>
          <p:cNvCxnSpPr>
            <a:stCxn id="290" idx="4"/>
            <a:endCxn id="289" idx="0"/>
          </p:cNvCxnSpPr>
          <p:nvPr/>
        </p:nvCxnSpPr>
        <p:spPr>
          <a:xfrm flipH="1">
            <a:off x="1240675" y="2950975"/>
            <a:ext cx="58500" cy="8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Google Shape;292;p44"/>
          <p:cNvSpPr/>
          <p:nvPr/>
        </p:nvSpPr>
        <p:spPr>
          <a:xfrm>
            <a:off x="1179625" y="3241225"/>
            <a:ext cx="180600" cy="180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5: Chaos Game</a:t>
            </a:r>
            <a:endParaRPr/>
          </a:p>
        </p:txBody>
      </p:sp>
      <p:sp>
        <p:nvSpPr>
          <p:cNvPr id="298" name="Google Shape;298;p45"/>
          <p:cNvSpPr txBox="1">
            <a:spLocks noGrp="1"/>
          </p:cNvSpPr>
          <p:nvPr>
            <p:ph type="body" idx="1"/>
          </p:nvPr>
        </p:nvSpPr>
        <p:spPr>
          <a:xfrm>
            <a:off x="4757500" y="1152475"/>
            <a:ext cx="407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Definiere die drei Eckpunkte eines Dreiecks.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Wähle einen zufälligen Punkt </a:t>
            </a:r>
            <a:r>
              <a:rPr lang="en-GB" sz="1600" b="1"/>
              <a:t>p</a:t>
            </a:r>
            <a:r>
              <a:rPr lang="en-GB" sz="1600"/>
              <a:t> im Fenster.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Wiederhole: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Wähle zufällig einen Eckpunkt des Dreiecks aus.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Finde die Mitte zwischen diesen beiden Punkten. Dies ist jetzt </a:t>
            </a:r>
            <a:r>
              <a:rPr lang="en-GB" sz="1600" b="1"/>
              <a:t>p</a:t>
            </a:r>
            <a:r>
              <a:rPr lang="en-GB" sz="1600"/>
              <a:t>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Zeichne </a:t>
            </a:r>
            <a:r>
              <a:rPr lang="en-GB" sz="1600" b="1"/>
              <a:t>p</a:t>
            </a:r>
            <a:r>
              <a:rPr lang="en-GB" sz="1600"/>
              <a:t> ein.</a:t>
            </a:r>
            <a:endParaRPr sz="1600"/>
          </a:p>
        </p:txBody>
      </p:sp>
      <p:sp>
        <p:nvSpPr>
          <p:cNvPr id="299" name="Google Shape;299;p45"/>
          <p:cNvSpPr/>
          <p:nvPr/>
        </p:nvSpPr>
        <p:spPr>
          <a:xfrm>
            <a:off x="559700" y="1296975"/>
            <a:ext cx="3319500" cy="309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5"/>
          <p:cNvSpPr/>
          <p:nvPr/>
        </p:nvSpPr>
        <p:spPr>
          <a:xfrm>
            <a:off x="1215900" y="2194425"/>
            <a:ext cx="2041800" cy="17661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5"/>
          <p:cNvSpPr/>
          <p:nvPr/>
        </p:nvSpPr>
        <p:spPr>
          <a:xfrm>
            <a:off x="2146500" y="2107575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5"/>
          <p:cNvSpPr/>
          <p:nvPr/>
        </p:nvSpPr>
        <p:spPr>
          <a:xfrm>
            <a:off x="3159700" y="3842600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5"/>
          <p:cNvSpPr/>
          <p:nvPr/>
        </p:nvSpPr>
        <p:spPr>
          <a:xfrm>
            <a:off x="1150475" y="3842600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5"/>
          <p:cNvSpPr/>
          <p:nvPr/>
        </p:nvSpPr>
        <p:spPr>
          <a:xfrm>
            <a:off x="1179625" y="3241225"/>
            <a:ext cx="180600" cy="180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5" name="Google Shape;305;p45"/>
          <p:cNvCxnSpPr>
            <a:stCxn id="304" idx="6"/>
            <a:endCxn id="302" idx="1"/>
          </p:cNvCxnSpPr>
          <p:nvPr/>
        </p:nvCxnSpPr>
        <p:spPr>
          <a:xfrm>
            <a:off x="1360225" y="3331525"/>
            <a:ext cx="1825800" cy="53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5: Chaos Game</a:t>
            </a:r>
            <a:endParaRPr/>
          </a:p>
        </p:txBody>
      </p:sp>
      <p:sp>
        <p:nvSpPr>
          <p:cNvPr id="311" name="Google Shape;311;p46"/>
          <p:cNvSpPr txBox="1">
            <a:spLocks noGrp="1"/>
          </p:cNvSpPr>
          <p:nvPr>
            <p:ph type="body" idx="1"/>
          </p:nvPr>
        </p:nvSpPr>
        <p:spPr>
          <a:xfrm>
            <a:off x="4757500" y="1152475"/>
            <a:ext cx="407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Definiere die drei Eckpunkte eines Dreiecks.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Wähle einen zufälligen Punkt </a:t>
            </a:r>
            <a:r>
              <a:rPr lang="en-GB" sz="1600" b="1"/>
              <a:t>p</a:t>
            </a:r>
            <a:r>
              <a:rPr lang="en-GB" sz="1600"/>
              <a:t> im Fenster.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Wiederhole: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Wähle zufällig einen Eckpunkt des Dreiecks aus.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Finde die Mitte zwischen diesen beiden Punkten. Dies ist jetzt </a:t>
            </a:r>
            <a:r>
              <a:rPr lang="en-GB" sz="1600" b="1"/>
              <a:t>p</a:t>
            </a:r>
            <a:r>
              <a:rPr lang="en-GB" sz="1600"/>
              <a:t>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Zeichne </a:t>
            </a:r>
            <a:r>
              <a:rPr lang="en-GB" sz="1600" b="1"/>
              <a:t>p</a:t>
            </a:r>
            <a:r>
              <a:rPr lang="en-GB" sz="1600"/>
              <a:t> ein.</a:t>
            </a:r>
            <a:endParaRPr sz="1600"/>
          </a:p>
        </p:txBody>
      </p:sp>
      <p:sp>
        <p:nvSpPr>
          <p:cNvPr id="312" name="Google Shape;312;p46"/>
          <p:cNvSpPr/>
          <p:nvPr/>
        </p:nvSpPr>
        <p:spPr>
          <a:xfrm>
            <a:off x="559700" y="1296975"/>
            <a:ext cx="3319500" cy="309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6"/>
          <p:cNvSpPr/>
          <p:nvPr/>
        </p:nvSpPr>
        <p:spPr>
          <a:xfrm>
            <a:off x="1215900" y="2194425"/>
            <a:ext cx="2041800" cy="17661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6"/>
          <p:cNvSpPr/>
          <p:nvPr/>
        </p:nvSpPr>
        <p:spPr>
          <a:xfrm>
            <a:off x="2146500" y="2107575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6"/>
          <p:cNvSpPr/>
          <p:nvPr/>
        </p:nvSpPr>
        <p:spPr>
          <a:xfrm>
            <a:off x="3159700" y="3842600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6"/>
          <p:cNvSpPr/>
          <p:nvPr/>
        </p:nvSpPr>
        <p:spPr>
          <a:xfrm>
            <a:off x="1150475" y="3842600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6"/>
          <p:cNvSpPr/>
          <p:nvPr/>
        </p:nvSpPr>
        <p:spPr>
          <a:xfrm>
            <a:off x="1179625" y="3241225"/>
            <a:ext cx="180600" cy="180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8" name="Google Shape;318;p46"/>
          <p:cNvCxnSpPr>
            <a:stCxn id="317" idx="6"/>
            <a:endCxn id="315" idx="1"/>
          </p:cNvCxnSpPr>
          <p:nvPr/>
        </p:nvCxnSpPr>
        <p:spPr>
          <a:xfrm>
            <a:off x="1360225" y="3331525"/>
            <a:ext cx="1825800" cy="53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46"/>
          <p:cNvSpPr/>
          <p:nvPr/>
        </p:nvSpPr>
        <p:spPr>
          <a:xfrm>
            <a:off x="2129150" y="3510025"/>
            <a:ext cx="180600" cy="180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5: Chaos Game</a:t>
            </a:r>
            <a:endParaRPr/>
          </a:p>
        </p:txBody>
      </p:sp>
      <p:sp>
        <p:nvSpPr>
          <p:cNvPr id="325" name="Google Shape;325;p47"/>
          <p:cNvSpPr txBox="1">
            <a:spLocks noGrp="1"/>
          </p:cNvSpPr>
          <p:nvPr>
            <p:ph type="body" idx="1"/>
          </p:nvPr>
        </p:nvSpPr>
        <p:spPr>
          <a:xfrm>
            <a:off x="4757500" y="1152475"/>
            <a:ext cx="407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Definiere die drei Eckpunkte eines Dreiecks.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Wähle einen zufälligen Punkt </a:t>
            </a:r>
            <a:r>
              <a:rPr lang="en-GB" sz="1600" b="1"/>
              <a:t>p</a:t>
            </a:r>
            <a:r>
              <a:rPr lang="en-GB" sz="1600"/>
              <a:t> im Fenster.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Wiederhole: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Wähle zufällig einen Eckpunkt des Dreiecks aus.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Finde die Mitte zwischen diesen beiden Punkten. Dies ist jetzt </a:t>
            </a:r>
            <a:r>
              <a:rPr lang="en-GB" sz="1600" b="1"/>
              <a:t>p</a:t>
            </a:r>
            <a:r>
              <a:rPr lang="en-GB" sz="1600"/>
              <a:t>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Zeichne </a:t>
            </a:r>
            <a:r>
              <a:rPr lang="en-GB" sz="1600" b="1"/>
              <a:t>p</a:t>
            </a:r>
            <a:r>
              <a:rPr lang="en-GB" sz="1600"/>
              <a:t> ein.</a:t>
            </a:r>
            <a:endParaRPr sz="1600"/>
          </a:p>
        </p:txBody>
      </p:sp>
      <p:sp>
        <p:nvSpPr>
          <p:cNvPr id="326" name="Google Shape;326;p47"/>
          <p:cNvSpPr/>
          <p:nvPr/>
        </p:nvSpPr>
        <p:spPr>
          <a:xfrm>
            <a:off x="559700" y="1296975"/>
            <a:ext cx="3319500" cy="309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7"/>
          <p:cNvSpPr/>
          <p:nvPr/>
        </p:nvSpPr>
        <p:spPr>
          <a:xfrm>
            <a:off x="1215900" y="2194425"/>
            <a:ext cx="2041800" cy="17661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7"/>
          <p:cNvSpPr/>
          <p:nvPr/>
        </p:nvSpPr>
        <p:spPr>
          <a:xfrm>
            <a:off x="2146500" y="2107575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7"/>
          <p:cNvSpPr/>
          <p:nvPr/>
        </p:nvSpPr>
        <p:spPr>
          <a:xfrm>
            <a:off x="3159700" y="3842600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7"/>
          <p:cNvSpPr/>
          <p:nvPr/>
        </p:nvSpPr>
        <p:spPr>
          <a:xfrm>
            <a:off x="1150475" y="3842600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7"/>
          <p:cNvSpPr/>
          <p:nvPr/>
        </p:nvSpPr>
        <p:spPr>
          <a:xfrm>
            <a:off x="1179625" y="3241225"/>
            <a:ext cx="180600" cy="180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7"/>
          <p:cNvSpPr/>
          <p:nvPr/>
        </p:nvSpPr>
        <p:spPr>
          <a:xfrm>
            <a:off x="2129150" y="3510025"/>
            <a:ext cx="180600" cy="180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3" name="Google Shape;333;p47"/>
          <p:cNvCxnSpPr>
            <a:stCxn id="328" idx="4"/>
            <a:endCxn id="332" idx="0"/>
          </p:cNvCxnSpPr>
          <p:nvPr/>
        </p:nvCxnSpPr>
        <p:spPr>
          <a:xfrm flipH="1">
            <a:off x="2219400" y="2288175"/>
            <a:ext cx="17400" cy="12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5: Chaos Game</a:t>
            </a:r>
            <a:endParaRPr/>
          </a:p>
        </p:txBody>
      </p:sp>
      <p:sp>
        <p:nvSpPr>
          <p:cNvPr id="339" name="Google Shape;339;p48"/>
          <p:cNvSpPr txBox="1">
            <a:spLocks noGrp="1"/>
          </p:cNvSpPr>
          <p:nvPr>
            <p:ph type="body" idx="1"/>
          </p:nvPr>
        </p:nvSpPr>
        <p:spPr>
          <a:xfrm>
            <a:off x="4757500" y="1152475"/>
            <a:ext cx="407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Definiere die drei Eckpunkte eines Dreiecks.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Wähle einen zufälligen Punkt </a:t>
            </a:r>
            <a:r>
              <a:rPr lang="en-GB" sz="1600" b="1"/>
              <a:t>p</a:t>
            </a:r>
            <a:r>
              <a:rPr lang="en-GB" sz="1600"/>
              <a:t> im Fenster.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Wiederhole: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Wähle zufällig einen Eckpunkt des Dreiecks aus.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Finde die Mitte zwischen diesen beiden Punkten. Dies ist jetzt </a:t>
            </a:r>
            <a:r>
              <a:rPr lang="en-GB" sz="1600" b="1"/>
              <a:t>p</a:t>
            </a:r>
            <a:r>
              <a:rPr lang="en-GB" sz="1600"/>
              <a:t>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Zeichne </a:t>
            </a:r>
            <a:r>
              <a:rPr lang="en-GB" sz="1600" b="1"/>
              <a:t>p</a:t>
            </a:r>
            <a:r>
              <a:rPr lang="en-GB" sz="1600"/>
              <a:t> ein.</a:t>
            </a:r>
            <a:endParaRPr sz="1600"/>
          </a:p>
        </p:txBody>
      </p:sp>
      <p:sp>
        <p:nvSpPr>
          <p:cNvPr id="340" name="Google Shape;340;p48"/>
          <p:cNvSpPr/>
          <p:nvPr/>
        </p:nvSpPr>
        <p:spPr>
          <a:xfrm>
            <a:off x="559700" y="1296975"/>
            <a:ext cx="3319500" cy="309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8"/>
          <p:cNvSpPr/>
          <p:nvPr/>
        </p:nvSpPr>
        <p:spPr>
          <a:xfrm>
            <a:off x="1215900" y="2194425"/>
            <a:ext cx="2041800" cy="17661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8"/>
          <p:cNvSpPr/>
          <p:nvPr/>
        </p:nvSpPr>
        <p:spPr>
          <a:xfrm>
            <a:off x="2146500" y="2107575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8"/>
          <p:cNvSpPr/>
          <p:nvPr/>
        </p:nvSpPr>
        <p:spPr>
          <a:xfrm>
            <a:off x="3159700" y="3842600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8"/>
          <p:cNvSpPr/>
          <p:nvPr/>
        </p:nvSpPr>
        <p:spPr>
          <a:xfrm>
            <a:off x="1150475" y="3842600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8"/>
          <p:cNvSpPr/>
          <p:nvPr/>
        </p:nvSpPr>
        <p:spPr>
          <a:xfrm>
            <a:off x="1179625" y="3241225"/>
            <a:ext cx="180600" cy="180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8"/>
          <p:cNvSpPr/>
          <p:nvPr/>
        </p:nvSpPr>
        <p:spPr>
          <a:xfrm>
            <a:off x="2129150" y="3510025"/>
            <a:ext cx="180600" cy="180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7" name="Google Shape;347;p48"/>
          <p:cNvCxnSpPr>
            <a:stCxn id="342" idx="4"/>
            <a:endCxn id="346" idx="0"/>
          </p:cNvCxnSpPr>
          <p:nvPr/>
        </p:nvCxnSpPr>
        <p:spPr>
          <a:xfrm flipH="1">
            <a:off x="2219400" y="2288175"/>
            <a:ext cx="17400" cy="12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48"/>
          <p:cNvSpPr/>
          <p:nvPr/>
        </p:nvSpPr>
        <p:spPr>
          <a:xfrm>
            <a:off x="2137800" y="2808800"/>
            <a:ext cx="180600" cy="180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5: Chaos Game</a:t>
            </a:r>
            <a:endParaRPr/>
          </a:p>
        </p:txBody>
      </p:sp>
      <p:sp>
        <p:nvSpPr>
          <p:cNvPr id="354" name="Google Shape;354;p49"/>
          <p:cNvSpPr txBox="1">
            <a:spLocks noGrp="1"/>
          </p:cNvSpPr>
          <p:nvPr>
            <p:ph type="body" idx="1"/>
          </p:nvPr>
        </p:nvSpPr>
        <p:spPr>
          <a:xfrm>
            <a:off x="4757500" y="1152475"/>
            <a:ext cx="407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Definiere die drei Eckpunkte eines Dreiecks.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Wähle einen zufälligen Punkt </a:t>
            </a:r>
            <a:r>
              <a:rPr lang="en-GB" sz="1600" b="1"/>
              <a:t>p</a:t>
            </a:r>
            <a:r>
              <a:rPr lang="en-GB" sz="1600"/>
              <a:t> im Fenster.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Wiederhole: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Wähle zufällig einen Eckpunkt des Dreiecks aus.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Finde die Mitte zwischen diesen beiden Punkten. Dies ist jetzt </a:t>
            </a:r>
            <a:r>
              <a:rPr lang="en-GB" sz="1600" b="1"/>
              <a:t>p</a:t>
            </a:r>
            <a:r>
              <a:rPr lang="en-GB" sz="1600"/>
              <a:t>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Zeichne </a:t>
            </a:r>
            <a:r>
              <a:rPr lang="en-GB" sz="1600" b="1"/>
              <a:t>p</a:t>
            </a:r>
            <a:r>
              <a:rPr lang="en-GB" sz="1600"/>
              <a:t> ein.</a:t>
            </a:r>
            <a:endParaRPr sz="1600"/>
          </a:p>
        </p:txBody>
      </p:sp>
      <p:sp>
        <p:nvSpPr>
          <p:cNvPr id="355" name="Google Shape;355;p49"/>
          <p:cNvSpPr/>
          <p:nvPr/>
        </p:nvSpPr>
        <p:spPr>
          <a:xfrm>
            <a:off x="559700" y="1296975"/>
            <a:ext cx="3319500" cy="309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9"/>
          <p:cNvSpPr/>
          <p:nvPr/>
        </p:nvSpPr>
        <p:spPr>
          <a:xfrm>
            <a:off x="1215900" y="2194425"/>
            <a:ext cx="2041800" cy="17661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9"/>
          <p:cNvSpPr/>
          <p:nvPr/>
        </p:nvSpPr>
        <p:spPr>
          <a:xfrm>
            <a:off x="2146500" y="2107575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9"/>
          <p:cNvSpPr/>
          <p:nvPr/>
        </p:nvSpPr>
        <p:spPr>
          <a:xfrm>
            <a:off x="3159700" y="3842600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9"/>
          <p:cNvSpPr/>
          <p:nvPr/>
        </p:nvSpPr>
        <p:spPr>
          <a:xfrm>
            <a:off x="1150475" y="3842600"/>
            <a:ext cx="180600" cy="180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1179625" y="3241225"/>
            <a:ext cx="180600" cy="180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9"/>
          <p:cNvSpPr/>
          <p:nvPr/>
        </p:nvSpPr>
        <p:spPr>
          <a:xfrm>
            <a:off x="2129150" y="3510025"/>
            <a:ext cx="180600" cy="180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9"/>
          <p:cNvSpPr/>
          <p:nvPr/>
        </p:nvSpPr>
        <p:spPr>
          <a:xfrm>
            <a:off x="2137800" y="2808800"/>
            <a:ext cx="180600" cy="180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3" name="Google Shape;363;p49"/>
          <p:cNvCxnSpPr>
            <a:stCxn id="362" idx="3"/>
            <a:endCxn id="359" idx="7"/>
          </p:cNvCxnSpPr>
          <p:nvPr/>
        </p:nvCxnSpPr>
        <p:spPr>
          <a:xfrm flipH="1">
            <a:off x="1304748" y="2962952"/>
            <a:ext cx="859500" cy="9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Nachbesprechung Übung 4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242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1: Sieb des Eratosthenes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311700" y="882025"/>
            <a:ext cx="8520600" cy="39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GB" sz="1100" dirty="0" err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Initialisiere</a:t>
            </a:r>
            <a:r>
              <a:rPr lang="en-GB" sz="1100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 das Array </a:t>
            </a:r>
            <a:r>
              <a:rPr lang="en-GB" sz="1100" dirty="0" err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sieb</a:t>
            </a:r>
            <a:r>
              <a:rPr lang="en-GB" sz="1100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 und </a:t>
            </a:r>
            <a:r>
              <a:rPr lang="en-GB" sz="1100" dirty="0" err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setze</a:t>
            </a:r>
            <a:r>
              <a:rPr lang="en-GB" sz="1100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alle</a:t>
            </a:r>
            <a:r>
              <a:rPr lang="en-GB" sz="1100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Werte</a:t>
            </a:r>
            <a:r>
              <a:rPr lang="en-GB" sz="1100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 auf true </a:t>
            </a:r>
            <a:endParaRPr sz="1100" dirty="0">
              <a:solidFill>
                <a:srgbClr val="008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sieb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100" b="1" dirty="0" err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[limit + 1];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= 2;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sieb.</a:t>
            </a:r>
            <a:r>
              <a:rPr lang="en-GB" sz="1100" dirty="0" err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sieb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GB" sz="1100" dirty="0" err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Markiere</a:t>
            </a:r>
            <a:r>
              <a:rPr lang="en-GB" sz="1100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 die </a:t>
            </a:r>
            <a:r>
              <a:rPr lang="en-GB" sz="1100" dirty="0" err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Vielfachen</a:t>
            </a:r>
            <a:r>
              <a:rPr lang="en-GB" sz="1100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 der </a:t>
            </a:r>
            <a:r>
              <a:rPr lang="en-GB" sz="1100" dirty="0" err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Primzahlen</a:t>
            </a:r>
            <a:r>
              <a:rPr lang="en-GB" sz="1100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als</a:t>
            </a:r>
            <a:r>
              <a:rPr lang="en-GB" sz="1100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= 2;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&lt; limit;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++)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if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sieb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]) {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vielfaches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= 2 *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vielfaches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&lt;= limit;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vielfaches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sieb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vielfaches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               	}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GB" sz="1100" dirty="0" err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Zähle</a:t>
            </a:r>
            <a:r>
              <a:rPr lang="en-GB" sz="1100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 die </a:t>
            </a:r>
            <a:r>
              <a:rPr lang="en-GB" sz="1100" dirty="0" err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Primzahlen</a:t>
            </a:r>
            <a:endParaRPr sz="1100" dirty="0">
              <a:solidFill>
                <a:srgbClr val="008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primzahlen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= 0;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= 2;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sieb.</a:t>
            </a:r>
            <a:r>
              <a:rPr lang="en-GB" sz="1100" dirty="0" err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sieb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]){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               	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primzahlen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dirty="0">
                <a:latin typeface="Courier New"/>
                <a:ea typeface="Courier New"/>
                <a:cs typeface="Courier New"/>
                <a:sym typeface="Courier New"/>
              </a:rPr>
              <a:t>            	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11700" y="242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2: Newton-Raphson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882025"/>
            <a:ext cx="8520600" cy="39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Scanner scanner = </a:t>
            </a: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GB" sz="1100" b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z = scanner.nextInt();</a:t>
            </a:r>
            <a:endParaRPr sz="1100"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root = squareRoot(z);</a:t>
            </a:r>
            <a:endParaRPr sz="1100"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GB" sz="1100" b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GB" sz="11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"Wurzel von " 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+ z + </a:t>
            </a:r>
            <a:r>
              <a:rPr lang="en-GB" sz="11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 = "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+ root);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 double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squareRoot(</a:t>
            </a: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z)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c = z;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t = c / 2.0;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eps = 0.000000000001;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(Math.abs(t * t - c) &gt; eps)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		 t = (c / t + t) / 2.0;   		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	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	 </a:t>
            </a: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4033975" y="2367800"/>
            <a:ext cx="1835700" cy="716700"/>
          </a:xfrm>
          <a:prstGeom prst="wedgeRoundRectCallout">
            <a:avLst>
              <a:gd name="adj1" fmla="val -117301"/>
              <a:gd name="adj2" fmla="val 36222"/>
              <a:gd name="adj3" fmla="val 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Double-Division erzwingen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4282850" y="3640100"/>
            <a:ext cx="1835700" cy="468600"/>
          </a:xfrm>
          <a:prstGeom prst="wedgeRoundRectCallout">
            <a:avLst>
              <a:gd name="adj1" fmla="val -67250"/>
              <a:gd name="adj2" fmla="val -51665"/>
              <a:gd name="adj3" fmla="val 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Math.abs(x) = |x|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11700" y="242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3: Median (Bonus)</a:t>
            </a:r>
            <a:endParaRPr/>
          </a:p>
        </p:txBody>
      </p:sp>
      <p:sp>
        <p:nvSpPr>
          <p:cNvPr id="160" name="Google Shape;160;p30"/>
          <p:cNvSpPr txBox="1"/>
          <p:nvPr/>
        </p:nvSpPr>
        <p:spPr>
          <a:xfrm>
            <a:off x="311700" y="1152475"/>
            <a:ext cx="8520600" cy="3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Erreichte Punktzahl nach der Korrektur direkt per Git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595959"/>
              </a:solidFill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Lösungsvorschlag von Studenten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52E916-53B6-413A-995D-E7863E7F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</a:t>
            </a:r>
            <a:r>
              <a:rPr lang="en-US" dirty="0"/>
              <a:t> dem </a:t>
            </a:r>
            <a:r>
              <a:rPr lang="en-US" dirty="0" err="1"/>
              <a:t>Programmieren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0D5E2-8DCC-4184-9BBA-4CC0A4F69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Durchspielen</a:t>
            </a:r>
            <a:r>
              <a:rPr lang="en-US" dirty="0"/>
              <a:t> von </a:t>
            </a:r>
            <a:r>
              <a:rPr lang="en-US" dirty="0" err="1"/>
              <a:t>Beispielen</a:t>
            </a:r>
            <a:r>
              <a:rPr lang="en-US" dirty="0"/>
              <a:t> von Hand</a:t>
            </a:r>
          </a:p>
          <a:p>
            <a:r>
              <a:rPr lang="en-US" dirty="0" err="1"/>
              <a:t>Entwickeln</a:t>
            </a:r>
            <a:r>
              <a:rPr lang="en-US" dirty="0"/>
              <a:t> von </a:t>
            </a:r>
            <a:r>
              <a:rPr lang="en-US" dirty="0" err="1"/>
              <a:t>mindestens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groben</a:t>
            </a:r>
            <a:r>
              <a:rPr lang="en-US" dirty="0"/>
              <a:t> </a:t>
            </a:r>
            <a:r>
              <a:rPr lang="en-US" dirty="0" err="1"/>
              <a:t>Strategien</a:t>
            </a:r>
            <a:endParaRPr lang="en-US" dirty="0"/>
          </a:p>
          <a:p>
            <a:r>
              <a:rPr lang="en-US" dirty="0" err="1"/>
              <a:t>Evt</a:t>
            </a:r>
            <a:r>
              <a:rPr lang="en-US" dirty="0"/>
              <a:t>. Pseudocode</a:t>
            </a:r>
          </a:p>
          <a:p>
            <a:r>
              <a:rPr lang="en-US" dirty="0"/>
              <a:t>Testcases </a:t>
            </a:r>
            <a:r>
              <a:rPr lang="en-US" dirty="0" err="1"/>
              <a:t>entwickeln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510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4: Testen mit JUnit</a:t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 rotWithShape="1">
          <a:blip r:embed="rId3">
            <a:alphaModFix/>
          </a:blip>
          <a:srcRect l="16503" t="18196" r="16274" b="14408"/>
          <a:stretch/>
        </p:blipFill>
        <p:spPr>
          <a:xfrm>
            <a:off x="311700" y="1090425"/>
            <a:ext cx="5645126" cy="346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5770-6B89-4D68-8424-73768EC9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Programmieren</a:t>
            </a:r>
            <a:r>
              <a:rPr lang="en-US" dirty="0"/>
              <a:t> – Top Down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00482-D1E4-458D-8DEF-26365DA13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Beginne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Main-</a:t>
            </a:r>
            <a:r>
              <a:rPr lang="en-US" dirty="0" err="1"/>
              <a:t>Methode</a:t>
            </a:r>
            <a:endParaRPr lang="en-US" dirty="0"/>
          </a:p>
          <a:p>
            <a:r>
              <a:rPr lang="en-US" dirty="0" err="1"/>
              <a:t>Teile</a:t>
            </a:r>
            <a:r>
              <a:rPr lang="en-US" dirty="0"/>
              <a:t> das Problem in </a:t>
            </a:r>
            <a:r>
              <a:rPr lang="en-US" dirty="0" err="1"/>
              <a:t>Teilprobleme</a:t>
            </a:r>
            <a:r>
              <a:rPr lang="en-US" dirty="0"/>
              <a:t> auf =&gt; </a:t>
            </a:r>
            <a:r>
              <a:rPr lang="en-US" dirty="0" err="1"/>
              <a:t>Methoden</a:t>
            </a:r>
            <a:endParaRPr lang="en-US" dirty="0"/>
          </a:p>
          <a:p>
            <a:r>
              <a:rPr lang="en-US" dirty="0" err="1"/>
              <a:t>Definiere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und </a:t>
            </a:r>
            <a:r>
              <a:rPr lang="en-US" dirty="0" err="1"/>
              <a:t>nach</a:t>
            </a:r>
            <a:endParaRPr lang="en-US" dirty="0"/>
          </a:p>
          <a:p>
            <a:r>
              <a:rPr lang="en-US" dirty="0" err="1"/>
              <a:t>Trenne</a:t>
            </a:r>
            <a:r>
              <a:rPr lang="en-US" dirty="0"/>
              <a:t> das “Was” </a:t>
            </a:r>
            <a:r>
              <a:rPr lang="en-US" dirty="0" err="1"/>
              <a:t>vom</a:t>
            </a:r>
            <a:r>
              <a:rPr lang="en-US" dirty="0"/>
              <a:t> “Wie”</a:t>
            </a:r>
          </a:p>
          <a:p>
            <a:r>
              <a:rPr lang="en-US" dirty="0" err="1"/>
              <a:t>Führt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vielen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und </a:t>
            </a: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ineffizienten</a:t>
            </a:r>
            <a:r>
              <a:rPr lang="en-US" dirty="0"/>
              <a:t> Code =&gt; Refactoring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112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3842-F97F-47A7-9FA2-6100005E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Testen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61A0D-C7CE-4520-B17D-D89A1B8A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Teste die </a:t>
            </a:r>
            <a:r>
              <a:rPr lang="en-US" dirty="0" err="1"/>
              <a:t>Beispiele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UnitTests</a:t>
            </a:r>
            <a:endParaRPr lang="en-US" dirty="0"/>
          </a:p>
          <a:p>
            <a:r>
              <a:rPr lang="en-US" dirty="0" err="1"/>
              <a:t>Schreibe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dem </a:t>
            </a:r>
            <a:r>
              <a:rPr lang="en-US" dirty="0" err="1"/>
              <a:t>Lösen</a:t>
            </a:r>
            <a:r>
              <a:rPr lang="en-US" dirty="0"/>
              <a:t> der Aufgabe Tests</a:t>
            </a:r>
          </a:p>
          <a:p>
            <a:r>
              <a:rPr lang="en-US" dirty="0" err="1"/>
              <a:t>Sobald</a:t>
            </a:r>
            <a:r>
              <a:rPr lang="en-US" dirty="0"/>
              <a:t> der Code </a:t>
            </a:r>
            <a:r>
              <a:rPr lang="en-US" dirty="0" err="1"/>
              <a:t>funktioniert</a:t>
            </a:r>
            <a:r>
              <a:rPr lang="en-US" dirty="0"/>
              <a:t>: </a:t>
            </a:r>
            <a:r>
              <a:rPr lang="en-US" dirty="0" err="1"/>
              <a:t>lasse</a:t>
            </a:r>
            <a:r>
              <a:rPr lang="en-US" dirty="0"/>
              <a:t> die Tests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Änderung</a:t>
            </a:r>
            <a:r>
              <a:rPr lang="en-US" dirty="0"/>
              <a:t> </a:t>
            </a:r>
            <a:r>
              <a:rPr lang="en-US" dirty="0" err="1"/>
              <a:t>nochmals</a:t>
            </a:r>
            <a:r>
              <a:rPr lang="en-US" dirty="0"/>
              <a:t> </a:t>
            </a:r>
            <a:r>
              <a:rPr lang="en-US" dirty="0" err="1"/>
              <a:t>laufen</a:t>
            </a:r>
            <a:endParaRPr lang="en-US" dirty="0"/>
          </a:p>
          <a:p>
            <a:r>
              <a:rPr lang="de-CH" dirty="0"/>
              <a:t>Common und Edge Cases testen</a:t>
            </a:r>
          </a:p>
        </p:txBody>
      </p:sp>
    </p:spTree>
    <p:extLst>
      <p:ext uri="{BB962C8B-B14F-4D97-AF65-F5344CB8AC3E}">
        <p14:creationId xmlns:p14="http://schemas.microsoft.com/office/powerpoint/2010/main" val="72224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6BFD-4895-4F54-ACCB-1DCEEB9A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Was, </a:t>
            </a:r>
            <a:r>
              <a:rPr lang="en-US" dirty="0" err="1"/>
              <a:t>wenn</a:t>
            </a:r>
            <a:r>
              <a:rPr lang="en-US" dirty="0"/>
              <a:t> es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funktioniert</a:t>
            </a:r>
            <a:r>
              <a:rPr lang="en-US" dirty="0"/>
              <a:t>?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0B50-22D0-4ACB-A140-05623D1F1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Beispiele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funktionieren</a:t>
            </a:r>
            <a:endParaRPr lang="en-US" dirty="0"/>
          </a:p>
          <a:p>
            <a:r>
              <a:rPr lang="en-US" dirty="0" err="1"/>
              <a:t>Gehe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von Hand </a:t>
            </a:r>
            <a:r>
              <a:rPr lang="en-US" dirty="0" err="1"/>
              <a:t>durch</a:t>
            </a:r>
            <a:endParaRPr lang="en-US" dirty="0"/>
          </a:p>
          <a:p>
            <a:r>
              <a:rPr lang="en-US" dirty="0"/>
              <a:t>Bei </a:t>
            </a:r>
            <a:r>
              <a:rPr lang="en-US" dirty="0" err="1"/>
              <a:t>Fehlermeldungen</a:t>
            </a:r>
            <a:r>
              <a:rPr lang="en-US" dirty="0"/>
              <a:t>: </a:t>
            </a:r>
            <a:r>
              <a:rPr lang="en-US" dirty="0" err="1"/>
              <a:t>analysiere</a:t>
            </a:r>
            <a:r>
              <a:rPr lang="en-US" dirty="0"/>
              <a:t> die </a:t>
            </a:r>
            <a:r>
              <a:rPr lang="en-US" dirty="0" err="1"/>
              <a:t>Ausgabe</a:t>
            </a:r>
            <a:endParaRPr lang="en-US" dirty="0"/>
          </a:p>
          <a:p>
            <a:r>
              <a:rPr lang="en-US" dirty="0" err="1"/>
              <a:t>Prüfe</a:t>
            </a:r>
            <a:r>
              <a:rPr lang="en-US" dirty="0"/>
              <a:t> </a:t>
            </a:r>
            <a:r>
              <a:rPr lang="en-US" dirty="0" err="1"/>
              <a:t>Annahmen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println</a:t>
            </a:r>
            <a:r>
              <a:rPr lang="en-US" dirty="0"/>
              <a:t>-Statements</a:t>
            </a:r>
          </a:p>
          <a:p>
            <a:r>
              <a:rPr lang="en-US" dirty="0" err="1"/>
              <a:t>Später</a:t>
            </a:r>
            <a:r>
              <a:rPr lang="en-US" dirty="0"/>
              <a:t>: Debugger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110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7C9C-3AA3-4B07-951D-16CB313D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Klassen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045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DDE9-8659-4B0D-ADDE-68E9183F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Klassen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2F77F-B89E-4B99-B36E-C3FB1CB4F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Klasse</a:t>
            </a:r>
            <a:r>
              <a:rPr lang="en-US" dirty="0"/>
              <a:t>: Bauplan</a:t>
            </a:r>
          </a:p>
          <a:p>
            <a:r>
              <a:rPr lang="en-US" dirty="0" err="1"/>
              <a:t>Instanzen</a:t>
            </a:r>
            <a:r>
              <a:rPr lang="en-US" dirty="0"/>
              <a:t>: </a:t>
            </a:r>
            <a:r>
              <a:rPr lang="en-US" dirty="0" err="1"/>
              <a:t>Unabhängige</a:t>
            </a:r>
            <a:r>
              <a:rPr lang="en-US" dirty="0"/>
              <a:t> </a:t>
            </a: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dem Bauplan der </a:t>
            </a:r>
            <a:r>
              <a:rPr lang="en-US" dirty="0" err="1"/>
              <a:t>Klasse</a:t>
            </a:r>
            <a:endParaRPr lang="en-US" dirty="0"/>
          </a:p>
          <a:p>
            <a:endParaRPr lang="de-CH" dirty="0"/>
          </a:p>
          <a:p>
            <a:r>
              <a:rPr lang="de-CH" dirty="0"/>
              <a:t>Klassen haben Attribute (klassenweite Variablen) und Methoden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45440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1964</Words>
  <Application>Microsoft Office PowerPoint</Application>
  <PresentationFormat>On-screen Show (16:9)</PresentationFormat>
  <Paragraphs>304</Paragraphs>
  <Slides>40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Courier New</vt:lpstr>
      <vt:lpstr>Simple Light</vt:lpstr>
      <vt:lpstr> Übungsstunde 5</vt:lpstr>
      <vt:lpstr>Wie geht ihr das Lösen einer Aufgabe an?</vt:lpstr>
      <vt:lpstr>Vorschläge</vt:lpstr>
      <vt:lpstr>Vor dem Programmieren</vt:lpstr>
      <vt:lpstr>Programmieren – Top Down</vt:lpstr>
      <vt:lpstr>Testen</vt:lpstr>
      <vt:lpstr>Was, wenn es nicht funktioniert?</vt:lpstr>
      <vt:lpstr>Klassen</vt:lpstr>
      <vt:lpstr>Klassen</vt:lpstr>
      <vt:lpstr>Konstrukturen</vt:lpstr>
      <vt:lpstr>Sichtbarkeit</vt:lpstr>
      <vt:lpstr>Static</vt:lpstr>
      <vt:lpstr>Sinn von Klassen</vt:lpstr>
      <vt:lpstr>Abkapselung</vt:lpstr>
      <vt:lpstr>Zusatzübungen</vt:lpstr>
      <vt:lpstr>Postfix-Increment Operator</vt:lpstr>
      <vt:lpstr>Arrays</vt:lpstr>
      <vt:lpstr>Vorbesprechung Übung 5</vt:lpstr>
      <vt:lpstr>Aufgabe 1: Wörter Raten</vt:lpstr>
      <vt:lpstr>Aus Textdatei lesen</vt:lpstr>
      <vt:lpstr>String-Vergleiche</vt:lpstr>
      <vt:lpstr>Aufgabe 2: Datenanalyse</vt:lpstr>
      <vt:lpstr>Histogramm</vt:lpstr>
      <vt:lpstr>Aufgabe 3: Die perfekte Matrix (Bonus!)</vt:lpstr>
      <vt:lpstr>Aufgabe 4: Schweizerfahne (GUI)</vt:lpstr>
      <vt:lpstr>PowerPoint Presentation</vt:lpstr>
      <vt:lpstr>Aufgabe 5: Chaos Game</vt:lpstr>
      <vt:lpstr>Aufgabe 5: Chaos Game</vt:lpstr>
      <vt:lpstr>Aufgabe 5: Chaos Game</vt:lpstr>
      <vt:lpstr>Aufgabe 5: Chaos Game</vt:lpstr>
      <vt:lpstr>Aufgabe 5: Chaos Game</vt:lpstr>
      <vt:lpstr>Aufgabe 5: Chaos Game</vt:lpstr>
      <vt:lpstr>Aufgabe 5: Chaos Game</vt:lpstr>
      <vt:lpstr>Aufgabe 5: Chaos Game</vt:lpstr>
      <vt:lpstr>Aufgabe 5: Chaos Game</vt:lpstr>
      <vt:lpstr>Nachbesprechung Übung 4</vt:lpstr>
      <vt:lpstr>Aufgabe 1: Sieb des Eratosthenes</vt:lpstr>
      <vt:lpstr>Aufgabe 2: Newton-Raphson</vt:lpstr>
      <vt:lpstr>Aufgabe 3: Median (Bonus)</vt:lpstr>
      <vt:lpstr>Aufgabe 4: Testen mit JUnit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Übungsstunde 5</dc:title>
  <cp:lastModifiedBy>Tobia Ochsner</cp:lastModifiedBy>
  <cp:revision>24</cp:revision>
  <dcterms:modified xsi:type="dcterms:W3CDTF">2020-10-23T16:37:48Z</dcterms:modified>
</cp:coreProperties>
</file>