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65" r:id="rId5"/>
    <p:sldId id="266" r:id="rId6"/>
    <p:sldId id="261" r:id="rId7"/>
    <p:sldId id="268" r:id="rId8"/>
    <p:sldId id="285" r:id="rId9"/>
    <p:sldId id="282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2" r:id="rId18"/>
    <p:sldId id="293" r:id="rId19"/>
    <p:sldId id="294" r:id="rId20"/>
    <p:sldId id="296" r:id="rId21"/>
    <p:sldId id="297" r:id="rId22"/>
    <p:sldId id="298" r:id="rId23"/>
    <p:sldId id="299" r:id="rId24"/>
    <p:sldId id="301" r:id="rId25"/>
    <p:sldId id="302" r:id="rId26"/>
    <p:sldId id="300" r:id="rId27"/>
    <p:sldId id="303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Technologies</a:t>
            </a:r>
          </a:p>
        </c:rich>
      </c:tx>
      <c:layout>
        <c:manualLayout>
          <c:xMode val="edge"/>
          <c:yMode val="edge"/>
          <c:x val="0.47830204068325627"/>
          <c:y val="1.27583849210758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  <c:perspective val="4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3679600158098684E-2"/>
          <c:y val="0.1428103978633519"/>
          <c:w val="0.7312064024019479"/>
          <c:h val="0.84241694099542774"/>
        </c:manualLayout>
      </c:layout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Pourcentage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8FA-4190-9C63-6328CC2F2F1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8FA-4190-9C63-6328CC2F2F1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8FA-4190-9C63-6328CC2F2F1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A8FA-4190-9C63-6328CC2F2F1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8FA-4190-9C63-6328CC2F2F1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A8FA-4190-9C63-6328CC2F2F18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8FA-4190-9C63-6328CC2F2F18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A8FA-4190-9C63-6328CC2F2F18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8FA-4190-9C63-6328CC2F2F18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A-A8FA-4190-9C63-6328CC2F2F18}"/>
              </c:ext>
            </c:extLst>
          </c:dPt>
          <c:dLbls>
            <c:dLbl>
              <c:idx val="0"/>
              <c:layout>
                <c:manualLayout>
                  <c:x val="1.217623043946261E-2"/>
                  <c:y val="-8.199685306779357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CodeIgniter</a:t>
                    </a:r>
                  </a:p>
                  <a:p>
                    <a:fld id="{071D53F9-A868-4CC7-8CCB-B00F7523E853}" type="PERCENTAGE">
                      <a:rPr lang="en-US" smtClean="0"/>
                      <a:pPr/>
                      <a:t>[POURCENTAGE]</a:t>
                    </a:fld>
                    <a:endParaRPr lang="fr-F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8FA-4190-9C63-6328CC2F2F18}"/>
                </c:ext>
              </c:extLst>
            </c:dLbl>
            <c:dLbl>
              <c:idx val="1"/>
              <c:layout>
                <c:manualLayout>
                  <c:x val="9.4630211525313244E-4"/>
                  <c:y val="8.991473586223035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HTML</a:t>
                    </a:r>
                    <a:endParaRPr lang="en-US" u="sng" dirty="0"/>
                  </a:p>
                  <a:p>
                    <a:fld id="{790A226C-9506-48DE-B8D5-B653A4E070A3}" type="PERCENTAGE">
                      <a:rPr lang="en-US" smtClean="0"/>
                      <a:pPr/>
                      <a:t>[POURCENTAGE]</a:t>
                    </a:fld>
                    <a:endParaRPr lang="fr-F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8FA-4190-9C63-6328CC2F2F18}"/>
                </c:ext>
              </c:extLst>
            </c:dLbl>
            <c:dLbl>
              <c:idx val="2"/>
              <c:layout>
                <c:manualLayout>
                  <c:x val="-3.5305880977600495E-3"/>
                  <c:y val="5.5009550996355794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CSS</a:t>
                    </a:r>
                  </a:p>
                  <a:p>
                    <a:fld id="{AC4BF6AC-98D8-4347-B5C4-19CF3699537F}" type="PERCENTAGE">
                      <a:rPr lang="en-US" smtClean="0"/>
                      <a:pPr/>
                      <a:t>[POURCENTAGE]</a:t>
                    </a:fld>
                    <a:endParaRPr lang="fr-F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8FA-4190-9C63-6328CC2F2F18}"/>
                </c:ext>
              </c:extLst>
            </c:dLbl>
            <c:dLbl>
              <c:idx val="3"/>
              <c:layout>
                <c:manualLayout>
                  <c:x val="-1.0020651462339297E-2"/>
                  <c:y val="2.332373407185964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XML</a:t>
                    </a:r>
                  </a:p>
                  <a:p>
                    <a:fld id="{AABED105-218A-46C1-9925-914A6517E67D}" type="PERCENTAGE">
                      <a:rPr lang="en-US" smtClean="0"/>
                      <a:pPr/>
                      <a:t>[POURCENTAGE]</a:t>
                    </a:fld>
                    <a:endParaRPr lang="fr-F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8FA-4190-9C63-6328CC2F2F18}"/>
                </c:ext>
              </c:extLst>
            </c:dLbl>
            <c:dLbl>
              <c:idx val="4"/>
              <c:layout>
                <c:manualLayout>
                  <c:x val="-6.340236824139503E-2"/>
                  <c:y val="-2.383487045397003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JavaScript</a:t>
                    </a:r>
                  </a:p>
                  <a:p>
                    <a:pPr>
                      <a:defRPr/>
                    </a:pP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635040519114302"/>
                      <c:h val="5.822459129329014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8FA-4190-9C63-6328CC2F2F18}"/>
                </c:ext>
              </c:extLst>
            </c:dLbl>
            <c:dLbl>
              <c:idx val="5"/>
              <c:layout>
                <c:manualLayout>
                  <c:x val="-5.7541418667487187E-2"/>
                  <c:y val="-6.123171154996881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Java</a:t>
                    </a:r>
                  </a:p>
                  <a:p>
                    <a:fld id="{72467626-C610-4EBB-99BC-4ABA57BD68C2}" type="PERCENTAGE">
                      <a:rPr lang="en-US" smtClean="0"/>
                      <a:pPr/>
                      <a:t>[POURCENTAGE]</a:t>
                    </a:fld>
                    <a:endParaRPr lang="fr-F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8FA-4190-9C63-6328CC2F2F18}"/>
                </c:ext>
              </c:extLst>
            </c:dLbl>
            <c:dLbl>
              <c:idx val="6"/>
              <c:layout>
                <c:manualLayout>
                  <c:x val="6.7264698361070075E-4"/>
                  <c:y val="-0.1764569020752768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android</a:t>
                    </a:r>
                  </a:p>
                  <a:p>
                    <a:fld id="{FB4629EF-6442-4985-BD18-82794C76368B}" type="PERCENTAGE">
                      <a:rPr lang="en-US" smtClean="0"/>
                      <a:pPr/>
                      <a:t>[POURCENTAGE]</a:t>
                    </a:fld>
                    <a:endParaRPr lang="fr-F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8FA-4190-9C63-6328CC2F2F18}"/>
                </c:ext>
              </c:extLst>
            </c:dLbl>
            <c:dLbl>
              <c:idx val="7"/>
              <c:layout>
                <c:manualLayout>
                  <c:x val="2.3229664151628988E-2"/>
                  <c:y val="-7.145321302032095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MERISE</a:t>
                    </a:r>
                  </a:p>
                  <a:p>
                    <a:fld id="{A7E23D82-939D-43A6-97C1-25F8661A563A}" type="PERCENTAGE">
                      <a:rPr lang="en-US" smtClean="0"/>
                      <a:pPr/>
                      <a:t>[POURCENTAGE]</a:t>
                    </a:fld>
                    <a:endParaRPr lang="fr-F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8FA-4190-9C63-6328CC2F2F18}"/>
                </c:ext>
              </c:extLst>
            </c:dLbl>
            <c:dLbl>
              <c:idx val="8"/>
              <c:layout>
                <c:manualLayout>
                  <c:x val="2.9155454936054547E-2"/>
                  <c:y val="-4.183105851606008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UML</a:t>
                    </a:r>
                  </a:p>
                  <a:p>
                    <a:fld id="{D0FD5879-F990-4653-A9EE-34C7D0844BBC}" type="PERCENTAGE">
                      <a:rPr lang="en-US" smtClean="0"/>
                      <a:pPr/>
                      <a:t>[POURCENTAGE]</a:t>
                    </a:fld>
                    <a:endParaRPr lang="fr-F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8FA-4190-9C63-6328CC2F2F18}"/>
                </c:ext>
              </c:extLst>
            </c:dLbl>
            <c:dLbl>
              <c:idx val="9"/>
              <c:layout>
                <c:manualLayout>
                  <c:x val="0.13139947136875052"/>
                  <c:y val="-8.9416588190879095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/>
                      <a:t>Gestion</a:t>
                    </a:r>
                    <a:r>
                      <a:rPr lang="en-US" dirty="0"/>
                      <a:t> de </a:t>
                    </a:r>
                    <a:r>
                      <a:rPr lang="en-US" dirty="0" err="1"/>
                      <a:t>projet</a:t>
                    </a:r>
                    <a:endParaRPr lang="en-US" dirty="0"/>
                  </a:p>
                  <a:p>
                    <a:fld id="{875A1467-ACFC-4E4E-BE92-B0739901D658}" type="PERCENTAGE">
                      <a:rPr lang="en-US" smtClean="0"/>
                      <a:pPr/>
                      <a:t>[POURCENTAGE]</a:t>
                    </a:fld>
                    <a:endParaRPr lang="fr-F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A8FA-4190-9C63-6328CC2F2F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Feuil1!$A$2:$A$11</c:f>
              <c:strCache>
                <c:ptCount val="10"/>
                <c:pt idx="0">
                  <c:v>CodeIgniter et PHP</c:v>
                </c:pt>
                <c:pt idx="1">
                  <c:v>HTML</c:v>
                </c:pt>
                <c:pt idx="2">
                  <c:v>CSS</c:v>
                </c:pt>
                <c:pt idx="3">
                  <c:v>XML</c:v>
                </c:pt>
                <c:pt idx="4">
                  <c:v>JavaScript et Jquery</c:v>
                </c:pt>
                <c:pt idx="5">
                  <c:v>Java</c:v>
                </c:pt>
                <c:pt idx="6">
                  <c:v>android</c:v>
                </c:pt>
                <c:pt idx="7">
                  <c:v>Merise</c:v>
                </c:pt>
                <c:pt idx="8">
                  <c:v>UML</c:v>
                </c:pt>
                <c:pt idx="9">
                  <c:v>Gestion projet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20</c:v>
                </c:pt>
                <c:pt idx="1">
                  <c:v>7</c:v>
                </c:pt>
                <c:pt idx="2">
                  <c:v>10</c:v>
                </c:pt>
                <c:pt idx="3">
                  <c:v>15</c:v>
                </c:pt>
                <c:pt idx="4">
                  <c:v>5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2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FA-4190-9C63-6328CC2F2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Pourcentage</a:t>
            </a:r>
            <a:r>
              <a:rPr lang="en-US" baseline="0" dirty="0"/>
              <a:t> </a:t>
            </a:r>
            <a:r>
              <a:rPr lang="en-US" baseline="0" dirty="0" err="1"/>
              <a:t>d’avancement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E67-4F63-8ED1-FA1207C8E7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67-4F63-8ED1-FA1207C8E702}"/>
              </c:ext>
            </c:extLst>
          </c:dPt>
          <c:dLbls>
            <c:dLbl>
              <c:idx val="0"/>
              <c:layout>
                <c:manualLayout>
                  <c:x val="-9.4765631770202502E-2"/>
                  <c:y val="-4.889749981441035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87F58FC-2DEB-423E-86BB-F4F430D4BDD8}" type="PERCENTAGE">
                      <a:rPr lang="en-US" smtClean="0"/>
                      <a:pPr>
                        <a:defRPr/>
                      </a:pPr>
                      <a:t>[POURCENTAGE]</a:t>
                    </a:fld>
                    <a:endParaRPr lang="fr-F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46290667518563E-2"/>
                      <c:h val="0.1261455276802075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E67-4F63-8ED1-FA1207C8E702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CEF787-E154-4D4A-99EB-8F4A8307601B}" type="PERCENTAGE">
                      <a:rPr lang="en-US" smtClean="0"/>
                      <a:pPr>
                        <a:defRPr/>
                      </a:pPr>
                      <a:t>[POURCENTAGE]</a:t>
                    </a:fld>
                    <a:endParaRPr lang="fr-F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73092939785257"/>
                      <c:h val="0.111646824854165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E67-4F63-8ED1-FA1207C8E7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Réalisé</c:v>
                </c:pt>
                <c:pt idx="1">
                  <c:v>Non Réalisé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7-4F63-8ED1-FA1207C8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Flux</a:t>
            </a:r>
            <a:r>
              <a:rPr lang="fr-FR" baseline="0"/>
              <a:t> d'annonces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Leboncoin</c:v>
                </c:pt>
                <c:pt idx="1">
                  <c:v>LaDepêche</c:v>
                </c:pt>
                <c:pt idx="2">
                  <c:v>AvendreAlouer</c:v>
                </c:pt>
                <c:pt idx="3">
                  <c:v>wAnnonce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0.1</c:v>
                </c:pt>
                <c:pt idx="1">
                  <c:v>0.7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E-4426-A5E5-F8663E92FA37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Leboncoin</c:v>
                </c:pt>
                <c:pt idx="1">
                  <c:v>LaDepêche</c:v>
                </c:pt>
                <c:pt idx="2">
                  <c:v>AvendreAlouer</c:v>
                </c:pt>
                <c:pt idx="3">
                  <c:v>wAnnonce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4.3</c:v>
                </c:pt>
                <c:pt idx="1">
                  <c:v>2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6E-4426-A5E5-F8663E92F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5093080"/>
        <c:axId val="2104173944"/>
      </c:barChart>
      <c:catAx>
        <c:axId val="206509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04173944"/>
        <c:crosses val="autoZero"/>
        <c:auto val="1"/>
        <c:lblAlgn val="ctr"/>
        <c:lblOffset val="100"/>
        <c:noMultiLvlLbl val="0"/>
      </c:catAx>
      <c:valAx>
        <c:axId val="210417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65093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chiffre d'affaire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 Avant</c:v>
                </c:pt>
                <c:pt idx="1">
                  <c:v> Après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F-433F-BD69-BFA94F008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962504"/>
        <c:axId val="490958240"/>
      </c:barChart>
      <c:catAx>
        <c:axId val="490962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0958240"/>
        <c:crosses val="autoZero"/>
        <c:auto val="1"/>
        <c:lblAlgn val="ctr"/>
        <c:lblOffset val="100"/>
        <c:noMultiLvlLbl val="0"/>
      </c:catAx>
      <c:valAx>
        <c:axId val="49095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0962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Aicom </a:t>
            </a:r>
            <a:r>
              <a:rPr lang="fr-FR" sz="2400" dirty="0"/>
              <a:t>web performance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Alternance en entreprise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431888" y="360608"/>
            <a:ext cx="69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71337" y="1223340"/>
            <a:ext cx="12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Institut G4</a:t>
            </a:r>
          </a:p>
          <a:p>
            <a:r>
              <a:rPr lang="fr-FR" dirty="0">
                <a:solidFill>
                  <a:srgbClr val="FF0000"/>
                </a:solidFill>
              </a:rPr>
              <a:t>4IM1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49251" y="5872766"/>
            <a:ext cx="422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Stagiaire : Lionel TOCHAP NGASSAM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49251" y="6123972"/>
            <a:ext cx="306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    </a:t>
            </a:r>
            <a:r>
              <a:rPr lang="fr-FR" sz="1600" dirty="0"/>
              <a:t>Tuteur : Guillaume COZIC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627839" y="64295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16/06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5" y="402835"/>
            <a:ext cx="2369492" cy="108082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391" y="476728"/>
            <a:ext cx="718253" cy="7182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809" y="476728"/>
            <a:ext cx="718253" cy="7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5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66595" y="1159710"/>
            <a:ext cx="3825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Prise en main de CodeIgniter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0162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Utilisations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9493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Réalisation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37217" y="519189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52430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30" y="1931486"/>
            <a:ext cx="7915759" cy="41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66595" y="1159710"/>
            <a:ext cx="3825406" cy="5563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Prise en main de de la base de données existante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0162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Utilisations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9493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Réalisation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37217" y="519189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52430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3450180" y="2361078"/>
            <a:ext cx="6570641" cy="1847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Problème : moteur de base de données MyIsam</a:t>
            </a:r>
          </a:p>
          <a:p>
            <a:r>
              <a:rPr lang="fr-FR" dirty="0"/>
              <a:t>Solution : moteur de base de données InnoDb</a:t>
            </a:r>
          </a:p>
          <a:p>
            <a:r>
              <a:rPr lang="fr-FR" dirty="0"/>
              <a:t>Ressortir un modèle logique de données (MLD)</a:t>
            </a:r>
          </a:p>
        </p:txBody>
      </p:sp>
    </p:spTree>
    <p:extLst>
      <p:ext uri="{BB962C8B-B14F-4D97-AF65-F5344CB8AC3E}">
        <p14:creationId xmlns:p14="http://schemas.microsoft.com/office/powerpoint/2010/main" val="3066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66595" y="1159710"/>
            <a:ext cx="3825406" cy="5563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Prise en main de de la base de données existante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0162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Utilisations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9493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Réalisation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37217" y="519189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52430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30" y="2135361"/>
            <a:ext cx="7883208" cy="42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1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66595" y="1159710"/>
            <a:ext cx="3825406" cy="5563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Intégration de la partie fonctionnel des vues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0162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Utilisations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9493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Réalisation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37217" y="519189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52430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482236" y="2421878"/>
            <a:ext cx="488435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FORMATIONS AUTONOMES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482235" y="4758821"/>
            <a:ext cx="488435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DEVELOPPEMENT</a:t>
            </a:r>
          </a:p>
        </p:txBody>
      </p:sp>
      <p:sp>
        <p:nvSpPr>
          <p:cNvPr id="5" name="Flèche vers le bas 4"/>
          <p:cNvSpPr/>
          <p:nvPr/>
        </p:nvSpPr>
        <p:spPr>
          <a:xfrm>
            <a:off x="4697260" y="2883543"/>
            <a:ext cx="463463" cy="1875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/>
          <p:cNvSpPr/>
          <p:nvPr/>
        </p:nvSpPr>
        <p:spPr>
          <a:xfrm>
            <a:off x="6363222" y="2883543"/>
            <a:ext cx="375781" cy="18752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55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20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66595" y="1159710"/>
            <a:ext cx="3825406" cy="5563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Vue de connexion-inscription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0162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Utilisations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9493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Réalisation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37217" y="519189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Aperçu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52430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pic>
        <p:nvPicPr>
          <p:cNvPr id="34" name="Image 33"/>
          <p:cNvPicPr/>
          <p:nvPr/>
        </p:nvPicPr>
        <p:blipFill>
          <a:blip r:embed="rId3"/>
          <a:stretch>
            <a:fillRect/>
          </a:stretch>
        </p:blipFill>
        <p:spPr>
          <a:xfrm>
            <a:off x="3344449" y="1826944"/>
            <a:ext cx="7753611" cy="47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55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66595" y="1159710"/>
            <a:ext cx="3825406" cy="5563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Vue de nouvelle alerte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0162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Utilisations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9493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Réalisation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37217" y="519189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Aperçu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52430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pic>
        <p:nvPicPr>
          <p:cNvPr id="20" name="Imag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3252430" y="1842049"/>
            <a:ext cx="7883208" cy="48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122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66595" y="1159710"/>
            <a:ext cx="3825406" cy="5563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Vue mes alertes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0162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Utilisations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9493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Réalisation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37217" y="519189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Aperçu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52430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pic>
        <p:nvPicPr>
          <p:cNvPr id="21" name="Imag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3198700" y="1841565"/>
            <a:ext cx="7360107" cy="482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47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180414" y="2024739"/>
            <a:ext cx="6439575" cy="199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Indexation d’un nombre maximum d’annonces de location</a:t>
            </a:r>
          </a:p>
          <a:p>
            <a:r>
              <a:rPr lang="fr-FR" dirty="0"/>
              <a:t>Concurrence nombreuse</a:t>
            </a:r>
          </a:p>
          <a:p>
            <a:r>
              <a:rPr lang="fr-FR" dirty="0"/>
              <a:t>Mise à jour des flux d’annonce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19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022989"/>
            <a:ext cx="2320286" cy="66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8425" y="1503750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-22340" y="2517732"/>
            <a:ext cx="2181065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3318387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Principe de fonctionnement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22340" y="3764478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29600" y="506014"/>
            <a:ext cx="1743205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18693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19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022989"/>
            <a:ext cx="2320286" cy="66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8425" y="1503750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-22340" y="2517732"/>
            <a:ext cx="2181065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3318387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Principe de fonctionnement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22340" y="3650853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29600" y="506014"/>
            <a:ext cx="1743205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Réalisation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81" y="1510044"/>
            <a:ext cx="7722819" cy="475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19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022989"/>
            <a:ext cx="2320286" cy="66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8425" y="1503750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-22340" y="2517732"/>
            <a:ext cx="2181065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3318387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Principe de fonctionnement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22340" y="3650853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29600" y="506014"/>
            <a:ext cx="1743205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Réalisation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3291882" y="2430942"/>
            <a:ext cx="6439575" cy="1690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Edition de fichiers XML</a:t>
            </a:r>
          </a:p>
          <a:p>
            <a:r>
              <a:rPr lang="fr-FR" dirty="0"/>
              <a:t>Planification de l’exécution des scripts via l’outil d’administration système Webmin</a:t>
            </a:r>
          </a:p>
        </p:txBody>
      </p:sp>
    </p:spTree>
    <p:extLst>
      <p:ext uri="{BB962C8B-B14F-4D97-AF65-F5344CB8AC3E}">
        <p14:creationId xmlns:p14="http://schemas.microsoft.com/office/powerpoint/2010/main" val="36194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01</a:t>
            </a:r>
          </a:p>
        </p:txBody>
      </p:sp>
      <p:sp>
        <p:nvSpPr>
          <p:cNvPr id="9" name="Rectangle 8"/>
          <p:cNvSpPr/>
          <p:nvPr/>
        </p:nvSpPr>
        <p:spPr>
          <a:xfrm>
            <a:off x="-18425" y="-14513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192816" cy="14835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648705"/>
            <a:ext cx="2173792" cy="593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292326"/>
            <a:ext cx="2510967" cy="683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-42014" y="3026234"/>
            <a:ext cx="2225573" cy="773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170227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68470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163930" y="2530298"/>
            <a:ext cx="6778560" cy="2399755"/>
          </a:xfrm>
        </p:spPr>
        <p:txBody>
          <a:bodyPr>
            <a:normAutofit/>
          </a:bodyPr>
          <a:lstStyle/>
          <a:p>
            <a:r>
              <a:rPr lang="fr-FR" dirty="0"/>
              <a:t>Objectif du stage</a:t>
            </a:r>
          </a:p>
          <a:p>
            <a:r>
              <a:rPr lang="fr-FR" dirty="0"/>
              <a:t>Présentation de la société AICOM</a:t>
            </a:r>
          </a:p>
          <a:p>
            <a:r>
              <a:rPr lang="fr-FR" dirty="0"/>
              <a:t>Présentation de mes projets</a:t>
            </a:r>
          </a:p>
          <a:p>
            <a:r>
              <a:rPr lang="fr-FR" dirty="0"/>
              <a:t>Mon organisation</a:t>
            </a:r>
          </a:p>
          <a:p>
            <a:r>
              <a:rPr lang="fr-FR" dirty="0"/>
              <a:t>L’entreprise et moi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42014" y="3928567"/>
            <a:ext cx="2225573" cy="80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23088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94137" y="580537"/>
            <a:ext cx="390047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SVN et </a:t>
            </a:r>
            <a:r>
              <a:rPr lang="fr-FR" dirty="0">
                <a:solidFill>
                  <a:srgbClr val="C00000"/>
                </a:solidFill>
              </a:rPr>
              <a:t>Architecture MVC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94612" y="580537"/>
            <a:ext cx="28886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Planification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10509" y="-14513"/>
            <a:ext cx="2318280" cy="119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022989"/>
            <a:ext cx="2320286" cy="66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425" y="1503750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462526"/>
            <a:ext cx="2181065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0588" y="2369505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138" y="1635461"/>
            <a:ext cx="7928974" cy="47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94137" y="580537"/>
            <a:ext cx="3532339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SVN et Architecture MVC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26476" y="580537"/>
            <a:ext cx="320666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Planification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10509" y="-14513"/>
            <a:ext cx="2318280" cy="119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022989"/>
            <a:ext cx="2320286" cy="66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425" y="1503750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462526"/>
            <a:ext cx="2181065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0588" y="2369505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pic>
        <p:nvPicPr>
          <p:cNvPr id="16" name="Imag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3194138" y="1377863"/>
            <a:ext cx="7966552" cy="47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10509" y="-14513"/>
            <a:ext cx="2318280" cy="119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022989"/>
            <a:ext cx="2320286" cy="66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425" y="1503750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462526"/>
            <a:ext cx="2181065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0588" y="2369505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pic>
        <p:nvPicPr>
          <p:cNvPr id="25" name="Imag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3194138" y="1684938"/>
            <a:ext cx="7957339" cy="381137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194137" y="580537"/>
            <a:ext cx="3532339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SVN et Architecture MVC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26476" y="580537"/>
            <a:ext cx="320666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259041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10509" y="-14513"/>
            <a:ext cx="2318280" cy="119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022989"/>
            <a:ext cx="2320286" cy="66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425" y="1503750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608645"/>
            <a:ext cx="2158725" cy="96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22340" y="2448544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94137" y="580537"/>
            <a:ext cx="3532339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Le stagiaire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26476" y="580537"/>
            <a:ext cx="320666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L’entreprise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55475" y="1170620"/>
            <a:ext cx="320666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La formation et le stage</a:t>
            </a:r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2035526275"/>
              </p:ext>
            </p:extLst>
          </p:nvPr>
        </p:nvGraphicFramePr>
        <p:xfrm>
          <a:off x="2694213" y="1684938"/>
          <a:ext cx="8833757" cy="4977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516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Graphic spid="5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10509" y="-14513"/>
            <a:ext cx="2318280" cy="119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022989"/>
            <a:ext cx="2320286" cy="66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425" y="1503750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462526"/>
            <a:ext cx="2158725" cy="96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0588" y="2369505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94137" y="580537"/>
            <a:ext cx="3532339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Le stagiaire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26476" y="580537"/>
            <a:ext cx="320666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L’entreprise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55475" y="1170620"/>
            <a:ext cx="320666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Site immobilier</a:t>
            </a:r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1054935627"/>
              </p:ext>
            </p:extLst>
          </p:nvPr>
        </p:nvGraphicFramePr>
        <p:xfrm>
          <a:off x="2906485" y="2043277"/>
          <a:ext cx="7396843" cy="409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383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10509" y="-14513"/>
            <a:ext cx="2318280" cy="119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022989"/>
            <a:ext cx="2320286" cy="66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425" y="1503750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462526"/>
            <a:ext cx="2158725" cy="96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0588" y="2369505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94137" y="580537"/>
            <a:ext cx="3532339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Le stagiaire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26476" y="580537"/>
            <a:ext cx="320666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L’entreprise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55475" y="1170620"/>
            <a:ext cx="320666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Moteur de recherche</a:t>
            </a:r>
          </a:p>
        </p:txBody>
      </p:sp>
      <p:graphicFrame>
        <p:nvGraphicFramePr>
          <p:cNvPr id="15" name="Graphique 14"/>
          <p:cNvGraphicFramePr/>
          <p:nvPr>
            <p:extLst>
              <p:ext uri="{D42A27DB-BD31-4B8C-83A1-F6EECF244321}">
                <p14:modId xmlns:p14="http://schemas.microsoft.com/office/powerpoint/2010/main" val="1256298842"/>
              </p:ext>
            </p:extLst>
          </p:nvPr>
        </p:nvGraphicFramePr>
        <p:xfrm>
          <a:off x="3352799" y="1828799"/>
          <a:ext cx="7206007" cy="4310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408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Graphic spid="1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10509" y="-14513"/>
            <a:ext cx="2318280" cy="119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022989"/>
            <a:ext cx="2320286" cy="66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425" y="1503750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462526"/>
            <a:ext cx="2158725" cy="96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0588" y="2369505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94137" y="580537"/>
            <a:ext cx="3532339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Le stagiaire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26476" y="580537"/>
            <a:ext cx="320666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L’entreprise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55475" y="1177447"/>
            <a:ext cx="320666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Chiffre d’affaire</a:t>
            </a:r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3406680138"/>
              </p:ext>
            </p:extLst>
          </p:nvPr>
        </p:nvGraphicFramePr>
        <p:xfrm>
          <a:off x="3194136" y="1774357"/>
          <a:ext cx="8007264" cy="4381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625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Graphic spid="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10509" y="-14513"/>
            <a:ext cx="2318280" cy="119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022989"/>
            <a:ext cx="2320286" cy="661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8425" y="1503750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462526"/>
            <a:ext cx="2158725" cy="96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0588" y="2369505"/>
            <a:ext cx="2177150" cy="1013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3716424" y="2209241"/>
            <a:ext cx="6439575" cy="16901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Compétences techniques</a:t>
            </a:r>
          </a:p>
          <a:p>
            <a:r>
              <a:rPr lang="fr-FR" dirty="0"/>
              <a:t>Compétences managériales</a:t>
            </a:r>
          </a:p>
          <a:p>
            <a:r>
              <a:rPr lang="fr-FR" dirty="0"/>
              <a:t>Travail en équipe</a:t>
            </a:r>
          </a:p>
          <a:p>
            <a:r>
              <a:rPr lang="fr-FR" dirty="0"/>
              <a:t>Relation humaine</a:t>
            </a:r>
          </a:p>
        </p:txBody>
      </p:sp>
    </p:spTree>
    <p:extLst>
      <p:ext uri="{BB962C8B-B14F-4D97-AF65-F5344CB8AC3E}">
        <p14:creationId xmlns:p14="http://schemas.microsoft.com/office/powerpoint/2010/main" val="211770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6839" y="2234396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MERCI DE VOTRE 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19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139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941824"/>
            <a:ext cx="216464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2858041"/>
            <a:ext cx="2172418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2" y="5748669"/>
            <a:ext cx="2159086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12128" y="4735250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Organigramme de la société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1171590"/>
            <a:ext cx="2218356" cy="75561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4378332" y="1531296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Naissance 1993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4378332" y="3191669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Minitel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2759001" y="4848996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Architecture + Informatique</a:t>
            </a:r>
          </a:p>
        </p:txBody>
      </p:sp>
      <p:sp>
        <p:nvSpPr>
          <p:cNvPr id="12" name="Flèche vers le bas 11"/>
          <p:cNvSpPr/>
          <p:nvPr/>
        </p:nvSpPr>
        <p:spPr>
          <a:xfrm>
            <a:off x="6273657" y="2088860"/>
            <a:ext cx="310243" cy="110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6260814" y="3749233"/>
            <a:ext cx="310243" cy="110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Double flèche horizontale 12"/>
          <p:cNvSpPr/>
          <p:nvPr/>
        </p:nvSpPr>
        <p:spPr>
          <a:xfrm>
            <a:off x="7063425" y="4955397"/>
            <a:ext cx="1404257" cy="278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8467682" y="4816006"/>
            <a:ext cx="2906045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AICOM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812513"/>
            <a:ext cx="2172418" cy="910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9332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2" grpId="0" animBg="1"/>
      <p:bldP spid="19" grpId="0" animBg="1"/>
      <p:bldP spid="13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51747" y="2716529"/>
            <a:ext cx="4789014" cy="867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Sites Web immobiliers</a:t>
            </a:r>
          </a:p>
          <a:p>
            <a:r>
              <a:rPr lang="fr-FR" dirty="0"/>
              <a:t>Moteurs de recherches</a:t>
            </a:r>
          </a:p>
          <a:p>
            <a:r>
              <a:rPr lang="fr-FR" dirty="0"/>
              <a:t>Campagnes d’e-mailing</a:t>
            </a:r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Activités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Organigramme de la société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-10509" y="-14513"/>
            <a:ext cx="2318280" cy="1139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941824"/>
            <a:ext cx="216464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2858041"/>
            <a:ext cx="2172418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92" y="5748669"/>
            <a:ext cx="219250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766856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1171590"/>
            <a:ext cx="2218356" cy="75561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3812513"/>
            <a:ext cx="2172418" cy="910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23523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0199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19530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Activités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50" y="2077068"/>
            <a:ext cx="7805805" cy="38446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38861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Organigramme de la société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-10509" y="-14513"/>
            <a:ext cx="2318280" cy="1139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1941824"/>
            <a:ext cx="216464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" y="2858041"/>
            <a:ext cx="2172418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92" y="5748669"/>
            <a:ext cx="2159086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5000794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171590"/>
            <a:ext cx="2218356" cy="7556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3812513"/>
            <a:ext cx="2172418" cy="910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23907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450181" y="2361078"/>
            <a:ext cx="4803058" cy="204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Nouvelle version d’un site existant</a:t>
            </a:r>
          </a:p>
          <a:p>
            <a:r>
              <a:rPr lang="fr-FR" dirty="0"/>
              <a:t>Maintenance simplifié</a:t>
            </a:r>
          </a:p>
          <a:p>
            <a:r>
              <a:rPr lang="fr-FR" dirty="0"/>
              <a:t>Evolution future prévue</a:t>
            </a:r>
          </a:p>
          <a:p>
            <a:r>
              <a:rPr lang="fr-FR" dirty="0"/>
              <a:t>Modularité des traitements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70162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Utilisations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89493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Réalisation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7217" y="519189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52430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37283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0162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Utilisations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89493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Réalisation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7217" y="519189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66594" y="1161071"/>
            <a:ext cx="3825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Utilisateur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52430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30" y="2179529"/>
            <a:ext cx="7876922" cy="415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3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0162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Utilisations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89493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Réalisation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7217" y="519189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66594" y="1161071"/>
            <a:ext cx="3825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Administrateur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52430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30" y="1993753"/>
            <a:ext cx="7867327" cy="39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66595" y="1159710"/>
            <a:ext cx="3825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Mon champ d’action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0162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Utilisations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9493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Réalisation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37217" y="519189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52430" y="519189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30" y="1861067"/>
            <a:ext cx="6773313" cy="45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2084</TotalTime>
  <Words>667</Words>
  <Application>Microsoft Office PowerPoint</Application>
  <PresentationFormat>Grand écran</PresentationFormat>
  <Paragraphs>362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Aicom web performance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Aviaco france</dc:title>
  <dc:creator>Ali Idjabou Mohamed</dc:creator>
  <cp:lastModifiedBy>EQUINOX</cp:lastModifiedBy>
  <cp:revision>360</cp:revision>
  <dcterms:created xsi:type="dcterms:W3CDTF">2015-08-24T09:46:38Z</dcterms:created>
  <dcterms:modified xsi:type="dcterms:W3CDTF">2016-06-15T13:14:30Z</dcterms:modified>
</cp:coreProperties>
</file>