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drawings/drawing3.xml" ContentType="application/vnd.openxmlformats-officedocument.drawingml.chartshapes+xml"/>
  <Override PartName="/ppt/charts/chart10.xml" ContentType="application/vnd.openxmlformats-officedocument.drawingml.chart+xml"/>
  <Override PartName="/ppt/drawings/drawing4.xml" ContentType="application/vnd.openxmlformats-officedocument.drawingml.chartshapes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>
        <p:scale>
          <a:sx n="90" d="100"/>
          <a:sy n="90" d="100"/>
        </p:scale>
        <p:origin x="780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User\Desktop\format%20grafik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User\Desktop\format%20grafik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format%20grafik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format%20grafik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format%20grafik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format%20grafik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linkaja\MAU%20Retention%20Tracking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linkaja\data%20per-Sept%202019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User\Desktop\format%20grafi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format%20grafi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format%20grafi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format%20grafik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format%20grafik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linkaja\MAU%20Retention%20Tracking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linkaja\data%20per-Sept%202019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User\Desktop\format%20grafi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.16461541265675125"/>
          <c:w val="0.93888888888888888"/>
          <c:h val="0.612008238553514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'[format grafik.xlsx]Sheet1'!$B$1</c:f>
              <c:strCache>
                <c:ptCount val="1"/>
                <c:pt idx="0">
                  <c:v>Target Aug 19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'[format grafik.xlsx]Sheet1'!$A$2:$A$4</c:f>
              <c:strCache>
                <c:ptCount val="3"/>
                <c:pt idx="0">
                  <c:v>outlet </c:v>
                </c:pt>
                <c:pt idx="1">
                  <c:v>user</c:v>
                </c:pt>
                <c:pt idx="2">
                  <c:v>Trx</c:v>
                </c:pt>
              </c:strCache>
            </c:strRef>
          </c:cat>
          <c:val>
            <c:numRef>
              <c:f>'[format grafik.xlsx]Sheet1'!$B$2:$B$4</c:f>
              <c:numCache>
                <c:formatCode>_(* #,##0_);_(* \(#,##0\);_(* "-"_);_(@_)</c:formatCode>
                <c:ptCount val="3"/>
                <c:pt idx="0">
                  <c:v>12000</c:v>
                </c:pt>
                <c:pt idx="1">
                  <c:v>90500</c:v>
                </c:pt>
                <c:pt idx="2">
                  <c:v>162000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9A-4EF6-865B-FC2A6F087343}"/>
            </c:ext>
          </c:extLst>
        </c:ser>
        <c:ser>
          <c:idx val="1"/>
          <c:order val="1"/>
          <c:tx>
            <c:strRef>
              <c:f>'[format grafik.xlsx]Sheet1'!$C$1</c:f>
              <c:strCache>
                <c:ptCount val="1"/>
                <c:pt idx="0">
                  <c:v>Mtd 24 Aug 19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dLbl>
              <c:idx val="2"/>
              <c:layout>
                <c:manualLayout>
                  <c:x val="1.111111111111100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9A-4EF6-865B-FC2A6F08734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'[format grafik.xlsx]Sheet1'!$A$2:$A$4</c:f>
              <c:strCache>
                <c:ptCount val="3"/>
                <c:pt idx="0">
                  <c:v>outlet </c:v>
                </c:pt>
                <c:pt idx="1">
                  <c:v>user</c:v>
                </c:pt>
                <c:pt idx="2">
                  <c:v>Trx</c:v>
                </c:pt>
              </c:strCache>
            </c:strRef>
          </c:cat>
          <c:val>
            <c:numRef>
              <c:f>'[format grafik.xlsx]Sheet1'!$C$2:$C$4</c:f>
              <c:numCache>
                <c:formatCode>_(* #,##0_);_(* \(#,##0\);_(* "-"_);_(@_)</c:formatCode>
                <c:ptCount val="3"/>
                <c:pt idx="0">
                  <c:v>11508</c:v>
                </c:pt>
                <c:pt idx="1">
                  <c:v>70690</c:v>
                </c:pt>
                <c:pt idx="2">
                  <c:v>147707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9A-4EF6-865B-FC2A6F0873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58464"/>
        <c:axId val="192228736"/>
      </c:barChart>
      <c:catAx>
        <c:axId val="154958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2228736"/>
        <c:crosses val="autoZero"/>
        <c:auto val="1"/>
        <c:lblAlgn val="ctr"/>
        <c:lblOffset val="100"/>
        <c:noMultiLvlLbl val="0"/>
      </c:catAx>
      <c:valAx>
        <c:axId val="192228736"/>
        <c:scaling>
          <c:orientation val="minMax"/>
        </c:scaling>
        <c:delete val="1"/>
        <c:axPos val="l"/>
        <c:numFmt formatCode="_(* #,##0_);_(* \(#,##0\);_(* &quot;-&quot;_);_(@_)" sourceLinked="1"/>
        <c:majorTickMark val="out"/>
        <c:minorTickMark val="none"/>
        <c:tickLblPos val="nextTo"/>
        <c:crossAx val="15495846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5.1417060821193399E-2"/>
          <c:y val="4.4092323075213866E-2"/>
          <c:w val="0.89716587835761319"/>
          <c:h val="0.594831477058104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'[format grafik.xlsx]Sheet1'!$B$1</c:f>
              <c:strCache>
                <c:ptCount val="1"/>
                <c:pt idx="0">
                  <c:v>Target Aug 19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29,8 Bio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00D-4588-B11F-FED5A986F74F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'[format grafik.xlsx]Sheet1'!$A$5</c:f>
              <c:strCache>
                <c:ptCount val="1"/>
                <c:pt idx="0">
                  <c:v>Volume</c:v>
                </c:pt>
              </c:strCache>
            </c:strRef>
          </c:cat>
          <c:val>
            <c:numRef>
              <c:f>'[format grafik.xlsx]Sheet1'!$B$5</c:f>
              <c:numCache>
                <c:formatCode>_(* #,##0_);_(* \(#,##0\);_(* "-"_);_(@_)</c:formatCode>
                <c:ptCount val="1"/>
                <c:pt idx="0">
                  <c:v>29800000000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0D-4588-B11F-FED5A986F74F}"/>
            </c:ext>
          </c:extLst>
        </c:ser>
        <c:ser>
          <c:idx val="1"/>
          <c:order val="1"/>
          <c:tx>
            <c:strRef>
              <c:f>'[format grafik.xlsx]Sheet1'!$C$1</c:f>
              <c:strCache>
                <c:ptCount val="1"/>
                <c:pt idx="0">
                  <c:v>Mtd 24 Aug 19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26,7</a:t>
                    </a:r>
                    <a:r>
                      <a:rPr lang="en-US" baseline="0"/>
                      <a:t> Bio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00D-4588-B11F-FED5A986F74F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'[format grafik.xlsx]Sheet1'!$A$5</c:f>
              <c:strCache>
                <c:ptCount val="1"/>
                <c:pt idx="0">
                  <c:v>Volume</c:v>
                </c:pt>
              </c:strCache>
            </c:strRef>
          </c:cat>
          <c:val>
            <c:numRef>
              <c:f>'[format grafik.xlsx]Sheet1'!$C$5</c:f>
              <c:numCache>
                <c:formatCode>_(* #,##0_);_(* \(#,##0\);_(* "-"_);_(@_)</c:formatCode>
                <c:ptCount val="1"/>
                <c:pt idx="0">
                  <c:v>26726668522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00D-4588-B11F-FED5A986F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2858624"/>
        <c:axId val="223026176"/>
      </c:barChart>
      <c:catAx>
        <c:axId val="222858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3026176"/>
        <c:crosses val="autoZero"/>
        <c:auto val="1"/>
        <c:lblAlgn val="ctr"/>
        <c:lblOffset val="100"/>
        <c:noMultiLvlLbl val="0"/>
      </c:catAx>
      <c:valAx>
        <c:axId val="223026176"/>
        <c:scaling>
          <c:orientation val="minMax"/>
        </c:scaling>
        <c:delete val="1"/>
        <c:axPos val="l"/>
        <c:numFmt formatCode="_(* #,##0_);_(* \(#,##0\);_(* &quot;-&quot;_);_(@_)" sourceLinked="1"/>
        <c:majorTickMark val="out"/>
        <c:minorTickMark val="none"/>
        <c:tickLblPos val="nextTo"/>
        <c:crossAx val="222858624"/>
        <c:crosses val="autoZero"/>
        <c:crossBetween val="between"/>
        <c:dispUnits>
          <c:builtInUnit val="billions"/>
          <c:dispUnitsLbl/>
        </c:dispUnits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Outlet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'[format grafik.xlsx]Sheet2'!$A$2</c:f>
              <c:strCache>
                <c:ptCount val="1"/>
                <c:pt idx="0">
                  <c:v>outlet 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965-47A8-818F-84C8BC4BA45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965-47A8-818F-84C8BC4BA45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965-47A8-818F-84C8BC4BA45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965-47A8-818F-84C8BC4BA4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'[format grafik.xlsx]Sheet2'!$B$1:$E$1</c:f>
              <c:strCache>
                <c:ptCount val="4"/>
                <c:pt idx="0">
                  <c:v>Target Aug 19</c:v>
                </c:pt>
                <c:pt idx="1">
                  <c:v>Mtd 24 Aug 19</c:v>
                </c:pt>
                <c:pt idx="2">
                  <c:v>ESTIMASI</c:v>
                </c:pt>
                <c:pt idx="3">
                  <c:v>SELISIH</c:v>
                </c:pt>
              </c:strCache>
            </c:strRef>
          </c:cat>
          <c:val>
            <c:numRef>
              <c:f>'[format grafik.xlsx]Sheet2'!$B$2:$E$2</c:f>
              <c:numCache>
                <c:formatCode>_(* #,##0_);_(* \(#,##0\);_(* "-"_);_(@_)</c:formatCode>
                <c:ptCount val="4"/>
                <c:pt idx="0">
                  <c:v>12000</c:v>
                </c:pt>
                <c:pt idx="1">
                  <c:v>11508</c:v>
                </c:pt>
                <c:pt idx="2">
                  <c:v>15980</c:v>
                </c:pt>
                <c:pt idx="3">
                  <c:v>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965-47A8-818F-84C8BC4BA455}"/>
            </c:ext>
          </c:extLst>
        </c:ser>
        <c:ser>
          <c:idx val="1"/>
          <c:order val="1"/>
          <c:tx>
            <c:strRef>
              <c:f>'[format grafik.xlsx]Sheet2'!$A$3</c:f>
              <c:strCache>
                <c:ptCount val="1"/>
                <c:pt idx="0">
                  <c:v>user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3965-47A8-818F-84C8BC4BA45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3965-47A8-818F-84C8BC4BA45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3965-47A8-818F-84C8BC4BA45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3965-47A8-818F-84C8BC4BA455}"/>
              </c:ext>
            </c:extLst>
          </c:dPt>
          <c:cat>
            <c:strRef>
              <c:f>'[format grafik.xlsx]Sheet2'!$B$1:$E$1</c:f>
              <c:strCache>
                <c:ptCount val="4"/>
                <c:pt idx="0">
                  <c:v>Target Aug 19</c:v>
                </c:pt>
                <c:pt idx="1">
                  <c:v>Mtd 24 Aug 19</c:v>
                </c:pt>
                <c:pt idx="2">
                  <c:v>ESTIMASI</c:v>
                </c:pt>
                <c:pt idx="3">
                  <c:v>SELISIH</c:v>
                </c:pt>
              </c:strCache>
            </c:strRef>
          </c:cat>
          <c:val>
            <c:numRef>
              <c:f>'[format grafik.xlsx]Sheet2'!$B$3:$E$3</c:f>
              <c:numCache>
                <c:formatCode>_(* #,##0_);_(* \(#,##0\);_(* "-"_);_(@_)</c:formatCode>
                <c:ptCount val="4"/>
                <c:pt idx="0">
                  <c:v>90500</c:v>
                </c:pt>
                <c:pt idx="1">
                  <c:v>70690</c:v>
                </c:pt>
                <c:pt idx="2">
                  <c:v>170138.18181818182</c:v>
                </c:pt>
                <c:pt idx="3">
                  <c:v>19810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965-47A8-818F-84C8BC4BA455}"/>
            </c:ext>
          </c:extLst>
        </c:ser>
        <c:ser>
          <c:idx val="2"/>
          <c:order val="2"/>
          <c:tx>
            <c:strRef>
              <c:f>'[format grafik.xlsx]Sheet2'!$A$4</c:f>
              <c:strCache>
                <c:ptCount val="1"/>
                <c:pt idx="0">
                  <c:v>Trx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3965-47A8-818F-84C8BC4BA45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3965-47A8-818F-84C8BC4BA45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3965-47A8-818F-84C8BC4BA45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3965-47A8-818F-84C8BC4BA455}"/>
              </c:ext>
            </c:extLst>
          </c:dPt>
          <c:cat>
            <c:strRef>
              <c:f>'[format grafik.xlsx]Sheet2'!$B$1:$E$1</c:f>
              <c:strCache>
                <c:ptCount val="4"/>
                <c:pt idx="0">
                  <c:v>Target Aug 19</c:v>
                </c:pt>
                <c:pt idx="1">
                  <c:v>Mtd 24 Aug 19</c:v>
                </c:pt>
                <c:pt idx="2">
                  <c:v>ESTIMASI</c:v>
                </c:pt>
                <c:pt idx="3">
                  <c:v>SELISIH</c:v>
                </c:pt>
              </c:strCache>
            </c:strRef>
          </c:cat>
          <c:val>
            <c:numRef>
              <c:f>'[format grafik.xlsx]Sheet2'!$B$4:$E$4</c:f>
              <c:numCache>
                <c:formatCode>_(* #,##0_);_(* \(#,##0\);_(* "-"_);_(@_)</c:formatCode>
                <c:ptCount val="4"/>
                <c:pt idx="0">
                  <c:v>162000</c:v>
                </c:pt>
                <c:pt idx="1">
                  <c:v>147707</c:v>
                </c:pt>
                <c:pt idx="2">
                  <c:v>256085.45454545453</c:v>
                </c:pt>
                <c:pt idx="3">
                  <c:v>14293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3965-47A8-818F-84C8BC4BA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User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'[format grafik.xlsx]Sheet2'!$A$3</c:f>
              <c:strCache>
                <c:ptCount val="1"/>
                <c:pt idx="0">
                  <c:v>user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6C7-45C3-82D4-010AD463962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6C7-45C3-82D4-010AD463962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6C7-45C3-82D4-010AD463962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6C7-45C3-82D4-010AD463962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'[format grafik.xlsx]Sheet2'!$B$1:$E$1</c:f>
              <c:strCache>
                <c:ptCount val="4"/>
                <c:pt idx="0">
                  <c:v>Target Aug 19</c:v>
                </c:pt>
                <c:pt idx="1">
                  <c:v>Mtd 24 Aug 19</c:v>
                </c:pt>
                <c:pt idx="2">
                  <c:v>ESTIMASI</c:v>
                </c:pt>
                <c:pt idx="3">
                  <c:v>SELISIH</c:v>
                </c:pt>
              </c:strCache>
            </c:strRef>
          </c:cat>
          <c:val>
            <c:numRef>
              <c:f>'[format grafik.xlsx]Sheet2'!$B$3:$E$3</c:f>
              <c:numCache>
                <c:formatCode>_(* #,##0_);_(* \(#,##0\);_(* "-"_);_(@_)</c:formatCode>
                <c:ptCount val="4"/>
                <c:pt idx="0">
                  <c:v>90500</c:v>
                </c:pt>
                <c:pt idx="1">
                  <c:v>70690</c:v>
                </c:pt>
                <c:pt idx="2">
                  <c:v>170138.18181818182</c:v>
                </c:pt>
                <c:pt idx="3">
                  <c:v>19810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6C7-45C3-82D4-010AD4639628}"/>
            </c:ext>
          </c:extLst>
        </c:ser>
        <c:ser>
          <c:idx val="1"/>
          <c:order val="1"/>
          <c:tx>
            <c:strRef>
              <c:f>'[format grafik.xlsx]Sheet2'!$A$4</c:f>
              <c:strCache>
                <c:ptCount val="1"/>
                <c:pt idx="0">
                  <c:v>Trx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C6C7-45C3-82D4-010AD463962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C6C7-45C3-82D4-010AD463962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C6C7-45C3-82D4-010AD463962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C6C7-45C3-82D4-010AD4639628}"/>
              </c:ext>
            </c:extLst>
          </c:dPt>
          <c:cat>
            <c:strRef>
              <c:f>'[format grafik.xlsx]Sheet2'!$B$1:$E$1</c:f>
              <c:strCache>
                <c:ptCount val="4"/>
                <c:pt idx="0">
                  <c:v>Target Aug 19</c:v>
                </c:pt>
                <c:pt idx="1">
                  <c:v>Mtd 24 Aug 19</c:v>
                </c:pt>
                <c:pt idx="2">
                  <c:v>ESTIMASI</c:v>
                </c:pt>
                <c:pt idx="3">
                  <c:v>SELISIH</c:v>
                </c:pt>
              </c:strCache>
            </c:strRef>
          </c:cat>
          <c:val>
            <c:numRef>
              <c:f>'[format grafik.xlsx]Sheet2'!$B$4:$E$4</c:f>
              <c:numCache>
                <c:formatCode>_(* #,##0_);_(* \(#,##0\);_(* "-"_);_(@_)</c:formatCode>
                <c:ptCount val="4"/>
                <c:pt idx="0">
                  <c:v>162000</c:v>
                </c:pt>
                <c:pt idx="1">
                  <c:v>147707</c:v>
                </c:pt>
                <c:pt idx="2">
                  <c:v>256085.45454545453</c:v>
                </c:pt>
                <c:pt idx="3">
                  <c:v>14293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6C7-45C3-82D4-010AD46396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TRX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'[format grafik.xlsx]Sheet2'!$A$4</c:f>
              <c:strCache>
                <c:ptCount val="1"/>
                <c:pt idx="0">
                  <c:v>Trx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F47-4904-924D-8023487DA52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F47-4904-924D-8023487DA52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F47-4904-924D-8023487DA52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F47-4904-924D-8023487DA5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'[format grafik.xlsx]Sheet2'!$B$1:$E$1</c:f>
              <c:strCache>
                <c:ptCount val="4"/>
                <c:pt idx="0">
                  <c:v>Target Aug 19</c:v>
                </c:pt>
                <c:pt idx="1">
                  <c:v>Mtd 24 Aug 19</c:v>
                </c:pt>
                <c:pt idx="2">
                  <c:v>ESTIMASI</c:v>
                </c:pt>
                <c:pt idx="3">
                  <c:v>SELISIH</c:v>
                </c:pt>
              </c:strCache>
            </c:strRef>
          </c:cat>
          <c:val>
            <c:numRef>
              <c:f>'[format grafik.xlsx]Sheet2'!$B$4:$E$4</c:f>
              <c:numCache>
                <c:formatCode>_(* #,##0_);_(* \(#,##0\);_(* "-"_);_(@_)</c:formatCode>
                <c:ptCount val="4"/>
                <c:pt idx="0">
                  <c:v>162000</c:v>
                </c:pt>
                <c:pt idx="1">
                  <c:v>147707</c:v>
                </c:pt>
                <c:pt idx="2">
                  <c:v>256085.45454545453</c:v>
                </c:pt>
                <c:pt idx="3">
                  <c:v>14293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F47-4904-924D-8023487DA5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VOL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'[format grafik.xlsx]Sheet2'!$A$6</c:f>
              <c:strCache>
                <c:ptCount val="1"/>
                <c:pt idx="0">
                  <c:v>Volume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2A7-47CC-BD2E-608146D08CF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2A7-47CC-BD2E-608146D08CF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2A7-47CC-BD2E-608146D08CF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2A7-47CC-BD2E-608146D08C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'[format grafik.xlsx]Sheet2'!$B$1:$E$1</c:f>
              <c:strCache>
                <c:ptCount val="4"/>
                <c:pt idx="0">
                  <c:v>Target Aug 19</c:v>
                </c:pt>
                <c:pt idx="1">
                  <c:v>Mtd 24 Aug 19</c:v>
                </c:pt>
                <c:pt idx="2">
                  <c:v>ESTIMASI</c:v>
                </c:pt>
                <c:pt idx="3">
                  <c:v>SELISIH</c:v>
                </c:pt>
              </c:strCache>
            </c:strRef>
          </c:cat>
          <c:val>
            <c:numRef>
              <c:f>'[format grafik.xlsx]Sheet2'!$B$6:$E$6</c:f>
              <c:numCache>
                <c:formatCode>_(* #,##0_);_(* \(#,##0\);_(* "-"_);_(@_)</c:formatCode>
                <c:ptCount val="4"/>
                <c:pt idx="0">
                  <c:v>29800000000</c:v>
                </c:pt>
                <c:pt idx="1">
                  <c:v>26726668522</c:v>
                </c:pt>
                <c:pt idx="2">
                  <c:v>43070364188.181816</c:v>
                </c:pt>
                <c:pt idx="3">
                  <c:v>3073331478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2A7-47CC-BD2E-608146D08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MAU Retention Tracking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1.813142257298514E-2"/>
          <c:y val="0.11009363157180069"/>
          <c:w val="0.96373715485402967"/>
          <c:h val="0.6490701650433902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'[MAU Retention Tracking.xlsx]MAU Retention'!$A$16</c:f>
              <c:strCache>
                <c:ptCount val="1"/>
                <c:pt idx="0">
                  <c:v>MAU &gt;=1 TRX (DIBULAN TSB)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'[MAU Retention Tracking.xlsx]MAU Retention'!$B$15:$J$15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MTD 07 Sept 19</c:v>
                </c:pt>
              </c:strCache>
            </c:strRef>
          </c:cat>
          <c:val>
            <c:numRef>
              <c:f>'[MAU Retention Tracking.xlsx]MAU Retention'!$B$16:$J$16</c:f>
              <c:numCache>
                <c:formatCode>_(* #,##0_);_(* \(#,##0\);_(* "-"_);_(@_)</c:formatCode>
                <c:ptCount val="9"/>
                <c:pt idx="0">
                  <c:v>61247</c:v>
                </c:pt>
                <c:pt idx="1">
                  <c:v>56947</c:v>
                </c:pt>
                <c:pt idx="2">
                  <c:v>48980</c:v>
                </c:pt>
                <c:pt idx="3">
                  <c:v>145718</c:v>
                </c:pt>
                <c:pt idx="4">
                  <c:v>101468</c:v>
                </c:pt>
                <c:pt idx="5">
                  <c:v>95621</c:v>
                </c:pt>
                <c:pt idx="6">
                  <c:v>79307</c:v>
                </c:pt>
                <c:pt idx="7">
                  <c:v>86938</c:v>
                </c:pt>
                <c:pt idx="8">
                  <c:v>43732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52-4E15-8178-5521CDB83073}"/>
            </c:ext>
          </c:extLst>
        </c:ser>
        <c:ser>
          <c:idx val="1"/>
          <c:order val="1"/>
          <c:tx>
            <c:strRef>
              <c:f>'[MAU Retention Tracking.xlsx]MAU Retention'!$A$17</c:f>
              <c:strCache>
                <c:ptCount val="1"/>
                <c:pt idx="0">
                  <c:v>MAU &gt;=1 TRX (YANG TDK MELAKUKAN TRX DI BULAN SEBELUMNYA)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'[MAU Retention Tracking.xlsx]MAU Retention'!$B$15:$J$15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MTD 07 Sept 19</c:v>
                </c:pt>
              </c:strCache>
            </c:strRef>
          </c:cat>
          <c:val>
            <c:numRef>
              <c:f>'[MAU Retention Tracking.xlsx]MAU Retention'!$B$17:$J$17</c:f>
              <c:numCache>
                <c:formatCode>_(* #,##0_);_(* \(#,##0\);_(* "-"_);_(@_)</c:formatCode>
                <c:ptCount val="9"/>
                <c:pt idx="0">
                  <c:v>24725.097882446789</c:v>
                </c:pt>
                <c:pt idx="1">
                  <c:v>24043.825884346537</c:v>
                </c:pt>
                <c:pt idx="2">
                  <c:v>21669.925373134331</c:v>
                </c:pt>
                <c:pt idx="3">
                  <c:v>138669.18124359139</c:v>
                </c:pt>
                <c:pt idx="4">
                  <c:v>52407.161730030042</c:v>
                </c:pt>
                <c:pt idx="5">
                  <c:v>43401</c:v>
                </c:pt>
                <c:pt idx="6">
                  <c:v>37358</c:v>
                </c:pt>
                <c:pt idx="7">
                  <c:v>40815</c:v>
                </c:pt>
                <c:pt idx="8">
                  <c:v>19601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52-4E15-8178-5521CDB83073}"/>
            </c:ext>
          </c:extLst>
        </c:ser>
        <c:ser>
          <c:idx val="2"/>
          <c:order val="2"/>
          <c:tx>
            <c:strRef>
              <c:f>'[MAU Retention Tracking.xlsx]MAU Retention'!$A$18</c:f>
              <c:strCache>
                <c:ptCount val="1"/>
                <c:pt idx="0">
                  <c:v>MAU &gt;=1 TRX (YANG MELAKUKAN TRX JUGA DI BULAN SEBELUMNYA)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'[MAU Retention Tracking.xlsx]MAU Retention'!$B$15:$J$15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MTD 07 Sept 19</c:v>
                </c:pt>
              </c:strCache>
            </c:strRef>
          </c:cat>
          <c:val>
            <c:numRef>
              <c:f>'[MAU Retention Tracking.xlsx]MAU Retention'!$B$18:$J$18</c:f>
              <c:numCache>
                <c:formatCode>_(* #,##0_);_(* \(#,##0\);_(* "-"_);_(@_)</c:formatCode>
                <c:ptCount val="9"/>
                <c:pt idx="0">
                  <c:v>36521.902117553211</c:v>
                </c:pt>
                <c:pt idx="1">
                  <c:v>32903.174115653463</c:v>
                </c:pt>
                <c:pt idx="2">
                  <c:v>27310.074626865669</c:v>
                </c:pt>
                <c:pt idx="3">
                  <c:v>7048.8187564086129</c:v>
                </c:pt>
                <c:pt idx="4">
                  <c:v>49060.838269969958</c:v>
                </c:pt>
                <c:pt idx="5">
                  <c:v>52220</c:v>
                </c:pt>
                <c:pt idx="6">
                  <c:v>41949</c:v>
                </c:pt>
                <c:pt idx="7">
                  <c:v>46123</c:v>
                </c:pt>
                <c:pt idx="8">
                  <c:v>24131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52-4E15-8178-5521CDB830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810752"/>
        <c:axId val="126194048"/>
      </c:barChart>
      <c:catAx>
        <c:axId val="12281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194048"/>
        <c:crosses val="autoZero"/>
        <c:auto val="1"/>
        <c:lblAlgn val="ctr"/>
        <c:lblOffset val="100"/>
        <c:noMultiLvlLbl val="0"/>
      </c:catAx>
      <c:valAx>
        <c:axId val="126194048"/>
        <c:scaling>
          <c:orientation val="minMax"/>
        </c:scaling>
        <c:delete val="1"/>
        <c:axPos val="l"/>
        <c:numFmt formatCode="_(* #,##0_);_(* \(#,##0\);_(* &quot;-&quot;_);_(@_)" sourceLinked="1"/>
        <c:majorTickMark val="none"/>
        <c:minorTickMark val="none"/>
        <c:tickLblPos val="nextTo"/>
        <c:crossAx val="1228107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615836038986322E-2"/>
          <c:y val="0.8533441936403201"/>
          <c:w val="0.8747683279220273"/>
          <c:h val="0.146655806359679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User</a:t>
            </a:r>
          </a:p>
        </c:rich>
      </c:tx>
      <c:layout>
        <c:manualLayout>
          <c:xMode val="edge"/>
          <c:yMode val="edge"/>
          <c:x val="0.44095017728047153"/>
          <c:y val="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11796246648793565"/>
          <c:w val="0.93061721774503692"/>
          <c:h val="0.79595026493002052"/>
        </c:manualLayout>
      </c:layout>
      <c:lineChart>
        <c:grouping val="standard"/>
        <c:varyColors val="0"/>
        <c:ser>
          <c:idx val="0"/>
          <c:order val="0"/>
          <c:tx>
            <c:strRef>
              <c:f>'[data per-Sept 2019.xlsx]Sheet2'!$A$2</c:f>
              <c:strCache>
                <c:ptCount val="1"/>
                <c:pt idx="0">
                  <c:v>Alfamart</c:v>
                </c:pt>
              </c:strCache>
            </c:strRef>
          </c:tx>
          <c:marker>
            <c:symbol val="circle"/>
            <c:size val="7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700"/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'[data per-Sept 2019.xlsx]Sheet2'!$B$1:$K$1</c:f>
              <c:numCache>
                <c:formatCode>d\-mmm</c:formatCode>
                <c:ptCount val="10"/>
                <c:pt idx="0">
                  <c:v>43709</c:v>
                </c:pt>
                <c:pt idx="1">
                  <c:v>43710</c:v>
                </c:pt>
                <c:pt idx="2">
                  <c:v>43711</c:v>
                </c:pt>
                <c:pt idx="3">
                  <c:v>43712</c:v>
                </c:pt>
                <c:pt idx="4">
                  <c:v>43713</c:v>
                </c:pt>
                <c:pt idx="5">
                  <c:v>43714</c:v>
                </c:pt>
                <c:pt idx="6">
                  <c:v>43715</c:v>
                </c:pt>
                <c:pt idx="7">
                  <c:v>43716</c:v>
                </c:pt>
                <c:pt idx="8">
                  <c:v>43717</c:v>
                </c:pt>
                <c:pt idx="9">
                  <c:v>43718</c:v>
                </c:pt>
              </c:numCache>
            </c:numRef>
          </c:cat>
          <c:val>
            <c:numRef>
              <c:f>'[data per-Sept 2019.xlsx]Sheet2'!$B$2:$K$2</c:f>
              <c:numCache>
                <c:formatCode>_(* #,##0_);_(* \(#,##0\);_(* "-"??_);_(@_)</c:formatCode>
                <c:ptCount val="10"/>
                <c:pt idx="0">
                  <c:v>2243</c:v>
                </c:pt>
                <c:pt idx="1">
                  <c:v>1879</c:v>
                </c:pt>
                <c:pt idx="2">
                  <c:v>2241</c:v>
                </c:pt>
                <c:pt idx="3">
                  <c:v>2015</c:v>
                </c:pt>
                <c:pt idx="4">
                  <c:v>2197</c:v>
                </c:pt>
                <c:pt idx="5" formatCode="#,##0">
                  <c:v>2389</c:v>
                </c:pt>
                <c:pt idx="6">
                  <c:v>2256</c:v>
                </c:pt>
                <c:pt idx="7">
                  <c:v>2407</c:v>
                </c:pt>
                <c:pt idx="8" formatCode="_(* #,##0_);_(* \(#,##0\);_(* &quot;-&quot;_);_(@_)">
                  <c:v>1812</c:v>
                </c:pt>
                <c:pt idx="9" formatCode="_(* #,##0_);_(* \(#,##0\);_(* &quot;-&quot;_);_(@_)">
                  <c:v>2106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23-42CB-8410-484FCAEDD23B}"/>
            </c:ext>
          </c:extLst>
        </c:ser>
        <c:ser>
          <c:idx val="1"/>
          <c:order val="1"/>
          <c:tx>
            <c:strRef>
              <c:f>'[data per-Sept 2019.xlsx]Sheet2'!$A$3</c:f>
              <c:strCache>
                <c:ptCount val="1"/>
                <c:pt idx="0">
                  <c:v>Indomaret</c:v>
                </c:pt>
              </c:strCache>
            </c:strRef>
          </c:tx>
          <c:marker>
            <c:symbol val="circle"/>
            <c:size val="7"/>
          </c:marker>
          <c:dLbls>
            <c:dLbl>
              <c:idx val="0"/>
              <c:spPr/>
              <c:txPr>
                <a:bodyPr/>
                <a:lstStyle/>
                <a:p>
                  <a:pPr>
                    <a:defRPr sz="700"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D23-42CB-8410-484FCAEDD23B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700"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D23-42CB-8410-484FCAEDD2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'[data per-Sept 2019.xlsx]Sheet2'!$B$1:$K$1</c:f>
              <c:numCache>
                <c:formatCode>d\-mmm</c:formatCode>
                <c:ptCount val="10"/>
                <c:pt idx="0">
                  <c:v>43709</c:v>
                </c:pt>
                <c:pt idx="1">
                  <c:v>43710</c:v>
                </c:pt>
                <c:pt idx="2">
                  <c:v>43711</c:v>
                </c:pt>
                <c:pt idx="3">
                  <c:v>43712</c:v>
                </c:pt>
                <c:pt idx="4">
                  <c:v>43713</c:v>
                </c:pt>
                <c:pt idx="5">
                  <c:v>43714</c:v>
                </c:pt>
                <c:pt idx="6">
                  <c:v>43715</c:v>
                </c:pt>
                <c:pt idx="7">
                  <c:v>43716</c:v>
                </c:pt>
                <c:pt idx="8">
                  <c:v>43717</c:v>
                </c:pt>
                <c:pt idx="9">
                  <c:v>43718</c:v>
                </c:pt>
              </c:numCache>
            </c:numRef>
          </c:cat>
          <c:val>
            <c:numRef>
              <c:f>'[data per-Sept 2019.xlsx]Sheet2'!$B$3:$K$3</c:f>
              <c:numCache>
                <c:formatCode>_(* #,##0_);_(* \(#,##0\);_(* "-"??_);_(@_)</c:formatCode>
                <c:ptCount val="10"/>
                <c:pt idx="0">
                  <c:v>4958</c:v>
                </c:pt>
                <c:pt idx="1">
                  <c:v>4707</c:v>
                </c:pt>
                <c:pt idx="2">
                  <c:v>5228</c:v>
                </c:pt>
                <c:pt idx="3">
                  <c:v>4973</c:v>
                </c:pt>
                <c:pt idx="4">
                  <c:v>4665</c:v>
                </c:pt>
                <c:pt idx="5">
                  <c:v>5345</c:v>
                </c:pt>
                <c:pt idx="6">
                  <c:v>5164</c:v>
                </c:pt>
                <c:pt idx="7">
                  <c:v>4753</c:v>
                </c:pt>
                <c:pt idx="8" formatCode="_(* #,##0_);_(* \(#,##0\);_(* &quot;-&quot;_);_(@_)">
                  <c:v>4802</c:v>
                </c:pt>
                <c:pt idx="9" formatCode="_(* #,##0_);_(* \(#,##0\);_(* &quot;-&quot;_);_(@_)">
                  <c:v>4498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D23-42CB-8410-484FCAEDD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9388288"/>
        <c:axId val="229389824"/>
      </c:lineChart>
      <c:dateAx>
        <c:axId val="229388288"/>
        <c:scaling>
          <c:orientation val="minMax"/>
        </c:scaling>
        <c:delete val="1"/>
        <c:axPos val="b"/>
        <c:numFmt formatCode="d\-mmm" sourceLinked="1"/>
        <c:majorTickMark val="out"/>
        <c:minorTickMark val="none"/>
        <c:tickLblPos val="nextTo"/>
        <c:crossAx val="229389824"/>
        <c:crosses val="autoZero"/>
        <c:auto val="1"/>
        <c:lblOffset val="100"/>
        <c:baseTimeUnit val="days"/>
      </c:dateAx>
      <c:valAx>
        <c:axId val="229389824"/>
        <c:scaling>
          <c:orientation val="minMax"/>
        </c:scaling>
        <c:delete val="1"/>
        <c:axPos val="l"/>
        <c:numFmt formatCode="_(* #,##0_);_(* \(#,##0\);_(* &quot;-&quot;??_);_(@_)" sourceLinked="1"/>
        <c:majorTickMark val="out"/>
        <c:minorTickMark val="none"/>
        <c:tickLblPos val="nextTo"/>
        <c:crossAx val="229388288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32024931702745274"/>
          <c:y val="0.77286660595996926"/>
          <c:w val="0.4363801101871872"/>
          <c:h val="0.1500358883710964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'[format grafik.xlsx]Sheet1'!$B$1</c:f>
              <c:strCache>
                <c:ptCount val="1"/>
                <c:pt idx="0">
                  <c:v>Target Aug 19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29,8 Bio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5F9-411B-BAD4-51931CF7E8AE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'[format grafik.xlsx]Sheet1'!$A$5</c:f>
              <c:strCache>
                <c:ptCount val="1"/>
                <c:pt idx="0">
                  <c:v>Volume</c:v>
                </c:pt>
              </c:strCache>
            </c:strRef>
          </c:cat>
          <c:val>
            <c:numRef>
              <c:f>'[format grafik.xlsx]Sheet1'!$B$5</c:f>
              <c:numCache>
                <c:formatCode>_(* #,##0_);_(* \(#,##0\);_(* "-"_);_(@_)</c:formatCode>
                <c:ptCount val="1"/>
                <c:pt idx="0">
                  <c:v>29800000000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F9-411B-BAD4-51931CF7E8AE}"/>
            </c:ext>
          </c:extLst>
        </c:ser>
        <c:ser>
          <c:idx val="1"/>
          <c:order val="1"/>
          <c:tx>
            <c:strRef>
              <c:f>'[format grafik.xlsx]Sheet1'!$C$1</c:f>
              <c:strCache>
                <c:ptCount val="1"/>
                <c:pt idx="0">
                  <c:v>Mtd 24 Aug 19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26,7</a:t>
                    </a:r>
                    <a:r>
                      <a:rPr lang="en-US" baseline="0"/>
                      <a:t> Bio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5F9-411B-BAD4-51931CF7E8AE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'[format grafik.xlsx]Sheet1'!$A$5</c:f>
              <c:strCache>
                <c:ptCount val="1"/>
                <c:pt idx="0">
                  <c:v>Volume</c:v>
                </c:pt>
              </c:strCache>
            </c:strRef>
          </c:cat>
          <c:val>
            <c:numRef>
              <c:f>'[format grafik.xlsx]Sheet1'!$C$5</c:f>
              <c:numCache>
                <c:formatCode>_(* #,##0_);_(* \(#,##0\);_(* "-"_);_(@_)</c:formatCode>
                <c:ptCount val="1"/>
                <c:pt idx="0">
                  <c:v>26726668522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F9-411B-BAD4-51931CF7E8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2283648"/>
        <c:axId val="222289920"/>
      </c:barChart>
      <c:catAx>
        <c:axId val="222283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2289920"/>
        <c:crosses val="autoZero"/>
        <c:auto val="1"/>
        <c:lblAlgn val="ctr"/>
        <c:lblOffset val="100"/>
        <c:noMultiLvlLbl val="0"/>
      </c:catAx>
      <c:valAx>
        <c:axId val="222289920"/>
        <c:scaling>
          <c:orientation val="minMax"/>
        </c:scaling>
        <c:delete val="1"/>
        <c:axPos val="l"/>
        <c:numFmt formatCode="_(* #,##0_);_(* \(#,##0\);_(* &quot;-&quot;_);_(@_)" sourceLinked="1"/>
        <c:majorTickMark val="out"/>
        <c:minorTickMark val="none"/>
        <c:tickLblPos val="nextTo"/>
        <c:crossAx val="222283648"/>
        <c:crosses val="autoZero"/>
        <c:crossBetween val="between"/>
        <c:dispUnits>
          <c:builtInUnit val="billions"/>
          <c:dispUnitsLbl/>
        </c:dispUnits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Outlet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'[format grafik.xlsx]Sheet2'!$A$2</c:f>
              <c:strCache>
                <c:ptCount val="1"/>
                <c:pt idx="0">
                  <c:v>outlet 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97E-4C33-B7A5-0832F83D242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97E-4C33-B7A5-0832F83D242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97E-4C33-B7A5-0832F83D242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97E-4C33-B7A5-0832F83D24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'[format grafik.xlsx]Sheet2'!$B$1:$E$1</c:f>
              <c:strCache>
                <c:ptCount val="4"/>
                <c:pt idx="0">
                  <c:v>Target Aug 19</c:v>
                </c:pt>
                <c:pt idx="1">
                  <c:v>Mtd 24 Aug 19</c:v>
                </c:pt>
                <c:pt idx="2">
                  <c:v>ESTIMASI</c:v>
                </c:pt>
                <c:pt idx="3">
                  <c:v>SELISIH</c:v>
                </c:pt>
              </c:strCache>
            </c:strRef>
          </c:cat>
          <c:val>
            <c:numRef>
              <c:f>'[format grafik.xlsx]Sheet2'!$B$2:$E$2</c:f>
              <c:numCache>
                <c:formatCode>_(* #,##0_);_(* \(#,##0\);_(* "-"_);_(@_)</c:formatCode>
                <c:ptCount val="4"/>
                <c:pt idx="0">
                  <c:v>12000</c:v>
                </c:pt>
                <c:pt idx="1">
                  <c:v>11508</c:v>
                </c:pt>
                <c:pt idx="2">
                  <c:v>15980</c:v>
                </c:pt>
                <c:pt idx="3">
                  <c:v>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7E-4C33-B7A5-0832F83D242E}"/>
            </c:ext>
          </c:extLst>
        </c:ser>
        <c:ser>
          <c:idx val="1"/>
          <c:order val="1"/>
          <c:tx>
            <c:strRef>
              <c:f>'[format grafik.xlsx]Sheet2'!$A$3</c:f>
              <c:strCache>
                <c:ptCount val="1"/>
                <c:pt idx="0">
                  <c:v>user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697E-4C33-B7A5-0832F83D242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697E-4C33-B7A5-0832F83D242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697E-4C33-B7A5-0832F83D242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97E-4C33-B7A5-0832F83D242E}"/>
              </c:ext>
            </c:extLst>
          </c:dPt>
          <c:cat>
            <c:strRef>
              <c:f>'[format grafik.xlsx]Sheet2'!$B$1:$E$1</c:f>
              <c:strCache>
                <c:ptCount val="4"/>
                <c:pt idx="0">
                  <c:v>Target Aug 19</c:v>
                </c:pt>
                <c:pt idx="1">
                  <c:v>Mtd 24 Aug 19</c:v>
                </c:pt>
                <c:pt idx="2">
                  <c:v>ESTIMASI</c:v>
                </c:pt>
                <c:pt idx="3">
                  <c:v>SELISIH</c:v>
                </c:pt>
              </c:strCache>
            </c:strRef>
          </c:cat>
          <c:val>
            <c:numRef>
              <c:f>'[format grafik.xlsx]Sheet2'!$B$3:$E$3</c:f>
              <c:numCache>
                <c:formatCode>_(* #,##0_);_(* \(#,##0\);_(* "-"_);_(@_)</c:formatCode>
                <c:ptCount val="4"/>
                <c:pt idx="0">
                  <c:v>90500</c:v>
                </c:pt>
                <c:pt idx="1">
                  <c:v>70690</c:v>
                </c:pt>
                <c:pt idx="2">
                  <c:v>170138.18181818182</c:v>
                </c:pt>
                <c:pt idx="3">
                  <c:v>19810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97E-4C33-B7A5-0832F83D242E}"/>
            </c:ext>
          </c:extLst>
        </c:ser>
        <c:ser>
          <c:idx val="2"/>
          <c:order val="2"/>
          <c:tx>
            <c:strRef>
              <c:f>'[format grafik.xlsx]Sheet2'!$A$4</c:f>
              <c:strCache>
                <c:ptCount val="1"/>
                <c:pt idx="0">
                  <c:v>Trx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697E-4C33-B7A5-0832F83D242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697E-4C33-B7A5-0832F83D242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697E-4C33-B7A5-0832F83D242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697E-4C33-B7A5-0832F83D242E}"/>
              </c:ext>
            </c:extLst>
          </c:dPt>
          <c:cat>
            <c:strRef>
              <c:f>'[format grafik.xlsx]Sheet2'!$B$1:$E$1</c:f>
              <c:strCache>
                <c:ptCount val="4"/>
                <c:pt idx="0">
                  <c:v>Target Aug 19</c:v>
                </c:pt>
                <c:pt idx="1">
                  <c:v>Mtd 24 Aug 19</c:v>
                </c:pt>
                <c:pt idx="2">
                  <c:v>ESTIMASI</c:v>
                </c:pt>
                <c:pt idx="3">
                  <c:v>SELISIH</c:v>
                </c:pt>
              </c:strCache>
            </c:strRef>
          </c:cat>
          <c:val>
            <c:numRef>
              <c:f>'[format grafik.xlsx]Sheet2'!$B$4:$E$4</c:f>
              <c:numCache>
                <c:formatCode>_(* #,##0_);_(* \(#,##0\);_(* "-"_);_(@_)</c:formatCode>
                <c:ptCount val="4"/>
                <c:pt idx="0">
                  <c:v>162000</c:v>
                </c:pt>
                <c:pt idx="1">
                  <c:v>147707</c:v>
                </c:pt>
                <c:pt idx="2">
                  <c:v>256085.45454545453</c:v>
                </c:pt>
                <c:pt idx="3">
                  <c:v>14293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697E-4C33-B7A5-0832F83D24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User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'[format grafik.xlsx]Sheet2'!$A$3</c:f>
              <c:strCache>
                <c:ptCount val="1"/>
                <c:pt idx="0">
                  <c:v>user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0FE-4A44-9255-C4DE7CD5F87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0FE-4A44-9255-C4DE7CD5F87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0FE-4A44-9255-C4DE7CD5F87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0FE-4A44-9255-C4DE7CD5F8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'[format grafik.xlsx]Sheet2'!$B$1:$E$1</c:f>
              <c:strCache>
                <c:ptCount val="4"/>
                <c:pt idx="0">
                  <c:v>Target Aug 19</c:v>
                </c:pt>
                <c:pt idx="1">
                  <c:v>Mtd 24 Aug 19</c:v>
                </c:pt>
                <c:pt idx="2">
                  <c:v>ESTIMASI</c:v>
                </c:pt>
                <c:pt idx="3">
                  <c:v>SELISIH</c:v>
                </c:pt>
              </c:strCache>
            </c:strRef>
          </c:cat>
          <c:val>
            <c:numRef>
              <c:f>'[format grafik.xlsx]Sheet2'!$B$3:$E$3</c:f>
              <c:numCache>
                <c:formatCode>_(* #,##0_);_(* \(#,##0\);_(* "-"_);_(@_)</c:formatCode>
                <c:ptCount val="4"/>
                <c:pt idx="0">
                  <c:v>90500</c:v>
                </c:pt>
                <c:pt idx="1">
                  <c:v>70690</c:v>
                </c:pt>
                <c:pt idx="2">
                  <c:v>170138.18181818182</c:v>
                </c:pt>
                <c:pt idx="3">
                  <c:v>19810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FE-4A44-9255-C4DE7CD5F876}"/>
            </c:ext>
          </c:extLst>
        </c:ser>
        <c:ser>
          <c:idx val="1"/>
          <c:order val="1"/>
          <c:tx>
            <c:strRef>
              <c:f>'[format grafik.xlsx]Sheet2'!$A$4</c:f>
              <c:strCache>
                <c:ptCount val="1"/>
                <c:pt idx="0">
                  <c:v>Trx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10FE-4A44-9255-C4DE7CD5F87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10FE-4A44-9255-C4DE7CD5F87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10FE-4A44-9255-C4DE7CD5F87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10FE-4A44-9255-C4DE7CD5F876}"/>
              </c:ext>
            </c:extLst>
          </c:dPt>
          <c:cat>
            <c:strRef>
              <c:f>'[format grafik.xlsx]Sheet2'!$B$1:$E$1</c:f>
              <c:strCache>
                <c:ptCount val="4"/>
                <c:pt idx="0">
                  <c:v>Target Aug 19</c:v>
                </c:pt>
                <c:pt idx="1">
                  <c:v>Mtd 24 Aug 19</c:v>
                </c:pt>
                <c:pt idx="2">
                  <c:v>ESTIMASI</c:v>
                </c:pt>
                <c:pt idx="3">
                  <c:v>SELISIH</c:v>
                </c:pt>
              </c:strCache>
            </c:strRef>
          </c:cat>
          <c:val>
            <c:numRef>
              <c:f>'[format grafik.xlsx]Sheet2'!$B$4:$E$4</c:f>
              <c:numCache>
                <c:formatCode>_(* #,##0_);_(* \(#,##0\);_(* "-"_);_(@_)</c:formatCode>
                <c:ptCount val="4"/>
                <c:pt idx="0">
                  <c:v>162000</c:v>
                </c:pt>
                <c:pt idx="1">
                  <c:v>147707</c:v>
                </c:pt>
                <c:pt idx="2">
                  <c:v>256085.45454545453</c:v>
                </c:pt>
                <c:pt idx="3">
                  <c:v>14293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0FE-4A44-9255-C4DE7CD5F8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TRX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'[format grafik.xlsx]Sheet2'!$A$4</c:f>
              <c:strCache>
                <c:ptCount val="1"/>
                <c:pt idx="0">
                  <c:v>Trx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CCC-48FB-A3AA-51ADE8A49F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CCC-48FB-A3AA-51ADE8A49F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CCC-48FB-A3AA-51ADE8A49F0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CCC-48FB-A3AA-51ADE8A49F0A}"/>
              </c:ext>
            </c:extLst>
          </c:dPt>
          <c:dLbls>
            <c:dLbl>
              <c:idx val="0"/>
              <c:layout>
                <c:manualLayout>
                  <c:x val="-0.17630385344389343"/>
                  <c:y val="0.1475750557630348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CCC-48FB-A3AA-51ADE8A49F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'[format grafik.xlsx]Sheet2'!$B$1:$E$1</c:f>
              <c:strCache>
                <c:ptCount val="4"/>
                <c:pt idx="0">
                  <c:v>Target Aug 19</c:v>
                </c:pt>
                <c:pt idx="1">
                  <c:v>Mtd 24 Aug 19</c:v>
                </c:pt>
                <c:pt idx="2">
                  <c:v>ESTIMASI</c:v>
                </c:pt>
                <c:pt idx="3">
                  <c:v>SELISIH</c:v>
                </c:pt>
              </c:strCache>
            </c:strRef>
          </c:cat>
          <c:val>
            <c:numRef>
              <c:f>'[format grafik.xlsx]Sheet2'!$B$4:$E$4</c:f>
              <c:numCache>
                <c:formatCode>_(* #,##0_);_(* \(#,##0\);_(* "-"_);_(@_)</c:formatCode>
                <c:ptCount val="4"/>
                <c:pt idx="0">
                  <c:v>162000</c:v>
                </c:pt>
                <c:pt idx="1">
                  <c:v>147707</c:v>
                </c:pt>
                <c:pt idx="2">
                  <c:v>256085.45454545453</c:v>
                </c:pt>
                <c:pt idx="3">
                  <c:v>14293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CC-48FB-A3AA-51ADE8A49F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VOL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'[format grafik.xlsx]Sheet2'!$A$6</c:f>
              <c:strCache>
                <c:ptCount val="1"/>
                <c:pt idx="0">
                  <c:v>Volume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88A-402D-BCB8-FA004032CDE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88A-402D-BCB8-FA004032CDE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88A-402D-BCB8-FA004032CDE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88A-402D-BCB8-FA004032CD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'[format grafik.xlsx]Sheet2'!$B$1:$E$1</c:f>
              <c:strCache>
                <c:ptCount val="4"/>
                <c:pt idx="0">
                  <c:v>Target Aug 19</c:v>
                </c:pt>
                <c:pt idx="1">
                  <c:v>Mtd 24 Aug 19</c:v>
                </c:pt>
                <c:pt idx="2">
                  <c:v>ESTIMASI</c:v>
                </c:pt>
                <c:pt idx="3">
                  <c:v>SELISIH</c:v>
                </c:pt>
              </c:strCache>
            </c:strRef>
          </c:cat>
          <c:val>
            <c:numRef>
              <c:f>'[format grafik.xlsx]Sheet2'!$B$6:$E$6</c:f>
              <c:numCache>
                <c:formatCode>_(* #,##0_);_(* \(#,##0\);_(* "-"_);_(@_)</c:formatCode>
                <c:ptCount val="4"/>
                <c:pt idx="0">
                  <c:v>29800000000</c:v>
                </c:pt>
                <c:pt idx="1">
                  <c:v>26726668522</c:v>
                </c:pt>
                <c:pt idx="2">
                  <c:v>43070364188.181816</c:v>
                </c:pt>
                <c:pt idx="3">
                  <c:v>3073331478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8A-402D-BCB8-FA004032C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sz="1600" b="1"/>
              <a:t>MAU Retention Tracking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1.813142257298514E-2"/>
          <c:y val="0.11009363157180069"/>
          <c:w val="0.96373715485402967"/>
          <c:h val="0.6490701650433902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'[MAU Retention Tracking.xlsx]MAU Retention'!$A$16</c:f>
              <c:strCache>
                <c:ptCount val="1"/>
                <c:pt idx="0">
                  <c:v>MAU &gt;=1 TRX (DIBULAN TSB)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'[MAU Retention Tracking.xlsx]MAU Retention'!$B$15:$J$15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MTD 07 Sept 19</c:v>
                </c:pt>
              </c:strCache>
            </c:strRef>
          </c:cat>
          <c:val>
            <c:numRef>
              <c:f>'[MAU Retention Tracking.xlsx]MAU Retention'!$B$16:$J$16</c:f>
              <c:numCache>
                <c:formatCode>_(* #,##0_);_(* \(#,##0\);_(* "-"_);_(@_)</c:formatCode>
                <c:ptCount val="9"/>
                <c:pt idx="0">
                  <c:v>61247</c:v>
                </c:pt>
                <c:pt idx="1">
                  <c:v>56947</c:v>
                </c:pt>
                <c:pt idx="2">
                  <c:v>48980</c:v>
                </c:pt>
                <c:pt idx="3">
                  <c:v>145718</c:v>
                </c:pt>
                <c:pt idx="4">
                  <c:v>101468</c:v>
                </c:pt>
                <c:pt idx="5">
                  <c:v>95621</c:v>
                </c:pt>
                <c:pt idx="6">
                  <c:v>79307</c:v>
                </c:pt>
                <c:pt idx="7">
                  <c:v>86938</c:v>
                </c:pt>
                <c:pt idx="8">
                  <c:v>43732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86-458A-95A4-752A915DCB84}"/>
            </c:ext>
          </c:extLst>
        </c:ser>
        <c:ser>
          <c:idx val="1"/>
          <c:order val="1"/>
          <c:tx>
            <c:strRef>
              <c:f>'[MAU Retention Tracking.xlsx]MAU Retention'!$A$17</c:f>
              <c:strCache>
                <c:ptCount val="1"/>
                <c:pt idx="0">
                  <c:v>MAU &gt;=1 TRX (YANG TDK MELAKUKAN TRX DI BULAN SEBELUMNYA)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'[MAU Retention Tracking.xlsx]MAU Retention'!$B$15:$J$15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MTD 07 Sept 19</c:v>
                </c:pt>
              </c:strCache>
            </c:strRef>
          </c:cat>
          <c:val>
            <c:numRef>
              <c:f>'[MAU Retention Tracking.xlsx]MAU Retention'!$B$17:$J$17</c:f>
              <c:numCache>
                <c:formatCode>_(* #,##0_);_(* \(#,##0\);_(* "-"_);_(@_)</c:formatCode>
                <c:ptCount val="9"/>
                <c:pt idx="0">
                  <c:v>24725.097882446789</c:v>
                </c:pt>
                <c:pt idx="1">
                  <c:v>24043.825884346537</c:v>
                </c:pt>
                <c:pt idx="2">
                  <c:v>21669.925373134331</c:v>
                </c:pt>
                <c:pt idx="3">
                  <c:v>138669.18124359139</c:v>
                </c:pt>
                <c:pt idx="4">
                  <c:v>52407.161730030042</c:v>
                </c:pt>
                <c:pt idx="5">
                  <c:v>43401</c:v>
                </c:pt>
                <c:pt idx="6">
                  <c:v>37358</c:v>
                </c:pt>
                <c:pt idx="7">
                  <c:v>40815</c:v>
                </c:pt>
                <c:pt idx="8">
                  <c:v>19601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86-458A-95A4-752A915DCB84}"/>
            </c:ext>
          </c:extLst>
        </c:ser>
        <c:ser>
          <c:idx val="2"/>
          <c:order val="2"/>
          <c:tx>
            <c:strRef>
              <c:f>'[MAU Retention Tracking.xlsx]MAU Retention'!$A$18</c:f>
              <c:strCache>
                <c:ptCount val="1"/>
                <c:pt idx="0">
                  <c:v>MAU &gt;=1 TRX (YANG MELAKUKAN TRX JUGA DI BULAN SEBELUMNYA)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'[MAU Retention Tracking.xlsx]MAU Retention'!$B$15:$J$15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MTD 07 Sept 19</c:v>
                </c:pt>
              </c:strCache>
            </c:strRef>
          </c:cat>
          <c:val>
            <c:numRef>
              <c:f>'[MAU Retention Tracking.xlsx]MAU Retention'!$B$18:$J$18</c:f>
              <c:numCache>
                <c:formatCode>_(* #,##0_);_(* \(#,##0\);_(* "-"_);_(@_)</c:formatCode>
                <c:ptCount val="9"/>
                <c:pt idx="0">
                  <c:v>36521.902117553211</c:v>
                </c:pt>
                <c:pt idx="1">
                  <c:v>32903.174115653463</c:v>
                </c:pt>
                <c:pt idx="2">
                  <c:v>27310.074626865669</c:v>
                </c:pt>
                <c:pt idx="3">
                  <c:v>7048.8187564086129</c:v>
                </c:pt>
                <c:pt idx="4">
                  <c:v>49060.838269969958</c:v>
                </c:pt>
                <c:pt idx="5">
                  <c:v>52220</c:v>
                </c:pt>
                <c:pt idx="6">
                  <c:v>41949</c:v>
                </c:pt>
                <c:pt idx="7">
                  <c:v>46123</c:v>
                </c:pt>
                <c:pt idx="8">
                  <c:v>24131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86-458A-95A4-752A915DC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9698432"/>
        <c:axId val="149702144"/>
      </c:barChart>
      <c:catAx>
        <c:axId val="14969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702144"/>
        <c:crosses val="autoZero"/>
        <c:auto val="1"/>
        <c:lblAlgn val="ctr"/>
        <c:lblOffset val="100"/>
        <c:noMultiLvlLbl val="0"/>
      </c:catAx>
      <c:valAx>
        <c:axId val="149702144"/>
        <c:scaling>
          <c:orientation val="minMax"/>
        </c:scaling>
        <c:delete val="1"/>
        <c:axPos val="l"/>
        <c:numFmt formatCode="_(* #,##0_);_(* \(#,##0\);_(* &quot;-&quot;_);_(@_)" sourceLinked="1"/>
        <c:majorTickMark val="none"/>
        <c:minorTickMark val="none"/>
        <c:tickLblPos val="nextTo"/>
        <c:crossAx val="1496984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615836038986322E-2"/>
          <c:y val="0.8533441936403201"/>
          <c:w val="0.8747683279220273"/>
          <c:h val="0.146655806359679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User</a:t>
            </a:r>
          </a:p>
        </c:rich>
      </c:tx>
      <c:layout>
        <c:manualLayout>
          <c:xMode val="edge"/>
          <c:yMode val="edge"/>
          <c:x val="0.44095017728047153"/>
          <c:y val="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11796246648793565"/>
          <c:w val="0.93061721774503692"/>
          <c:h val="0.79595026493002052"/>
        </c:manualLayout>
      </c:layout>
      <c:lineChart>
        <c:grouping val="standard"/>
        <c:varyColors val="0"/>
        <c:ser>
          <c:idx val="0"/>
          <c:order val="0"/>
          <c:tx>
            <c:strRef>
              <c:f>'[data per-Sept 2019.xlsx]Sheet2'!$A$2</c:f>
              <c:strCache>
                <c:ptCount val="1"/>
                <c:pt idx="0">
                  <c:v>Alfamart</c:v>
                </c:pt>
              </c:strCache>
            </c:strRef>
          </c:tx>
          <c:marker>
            <c:symbol val="circle"/>
            <c:size val="7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700"/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'[data per-Sept 2019.xlsx]Sheet2'!$B$1:$K$1</c:f>
              <c:numCache>
                <c:formatCode>d\-mmm</c:formatCode>
                <c:ptCount val="10"/>
                <c:pt idx="0">
                  <c:v>43709</c:v>
                </c:pt>
                <c:pt idx="1">
                  <c:v>43710</c:v>
                </c:pt>
                <c:pt idx="2">
                  <c:v>43711</c:v>
                </c:pt>
                <c:pt idx="3">
                  <c:v>43712</c:v>
                </c:pt>
                <c:pt idx="4">
                  <c:v>43713</c:v>
                </c:pt>
                <c:pt idx="5">
                  <c:v>43714</c:v>
                </c:pt>
                <c:pt idx="6">
                  <c:v>43715</c:v>
                </c:pt>
                <c:pt idx="7">
                  <c:v>43716</c:v>
                </c:pt>
                <c:pt idx="8">
                  <c:v>43717</c:v>
                </c:pt>
                <c:pt idx="9">
                  <c:v>43718</c:v>
                </c:pt>
              </c:numCache>
            </c:numRef>
          </c:cat>
          <c:val>
            <c:numRef>
              <c:f>'[data per-Sept 2019.xlsx]Sheet2'!$B$2:$K$2</c:f>
              <c:numCache>
                <c:formatCode>_(* #,##0_);_(* \(#,##0\);_(* "-"??_);_(@_)</c:formatCode>
                <c:ptCount val="10"/>
                <c:pt idx="0">
                  <c:v>2243</c:v>
                </c:pt>
                <c:pt idx="1">
                  <c:v>1879</c:v>
                </c:pt>
                <c:pt idx="2">
                  <c:v>2241</c:v>
                </c:pt>
                <c:pt idx="3">
                  <c:v>2015</c:v>
                </c:pt>
                <c:pt idx="4">
                  <c:v>2197</c:v>
                </c:pt>
                <c:pt idx="5" formatCode="#,##0">
                  <c:v>2389</c:v>
                </c:pt>
                <c:pt idx="6">
                  <c:v>2256</c:v>
                </c:pt>
                <c:pt idx="7">
                  <c:v>2407</c:v>
                </c:pt>
                <c:pt idx="8" formatCode="_(* #,##0_);_(* \(#,##0\);_(* &quot;-&quot;_);_(@_)">
                  <c:v>1812</c:v>
                </c:pt>
                <c:pt idx="9" formatCode="_(* #,##0_);_(* \(#,##0\);_(* &quot;-&quot;_);_(@_)">
                  <c:v>2106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B3-4222-85EB-4B5C0FE9D837}"/>
            </c:ext>
          </c:extLst>
        </c:ser>
        <c:ser>
          <c:idx val="1"/>
          <c:order val="1"/>
          <c:tx>
            <c:strRef>
              <c:f>'[data per-Sept 2019.xlsx]Sheet2'!$A$3</c:f>
              <c:strCache>
                <c:ptCount val="1"/>
                <c:pt idx="0">
                  <c:v>Indomaret</c:v>
                </c:pt>
              </c:strCache>
            </c:strRef>
          </c:tx>
          <c:marker>
            <c:symbol val="circle"/>
            <c:size val="7"/>
          </c:marker>
          <c:dLbls>
            <c:dLbl>
              <c:idx val="0"/>
              <c:spPr/>
              <c:txPr>
                <a:bodyPr/>
                <a:lstStyle/>
                <a:p>
                  <a:pPr>
                    <a:defRPr sz="700"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BB3-4222-85EB-4B5C0FE9D83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700"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BB3-4222-85EB-4B5C0FE9D8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'[data per-Sept 2019.xlsx]Sheet2'!$B$1:$K$1</c:f>
              <c:numCache>
                <c:formatCode>d\-mmm</c:formatCode>
                <c:ptCount val="10"/>
                <c:pt idx="0">
                  <c:v>43709</c:v>
                </c:pt>
                <c:pt idx="1">
                  <c:v>43710</c:v>
                </c:pt>
                <c:pt idx="2">
                  <c:v>43711</c:v>
                </c:pt>
                <c:pt idx="3">
                  <c:v>43712</c:v>
                </c:pt>
                <c:pt idx="4">
                  <c:v>43713</c:v>
                </c:pt>
                <c:pt idx="5">
                  <c:v>43714</c:v>
                </c:pt>
                <c:pt idx="6">
                  <c:v>43715</c:v>
                </c:pt>
                <c:pt idx="7">
                  <c:v>43716</c:v>
                </c:pt>
                <c:pt idx="8">
                  <c:v>43717</c:v>
                </c:pt>
                <c:pt idx="9">
                  <c:v>43718</c:v>
                </c:pt>
              </c:numCache>
            </c:numRef>
          </c:cat>
          <c:val>
            <c:numRef>
              <c:f>'[data per-Sept 2019.xlsx]Sheet2'!$B$3:$K$3</c:f>
              <c:numCache>
                <c:formatCode>_(* #,##0_);_(* \(#,##0\);_(* "-"??_);_(@_)</c:formatCode>
                <c:ptCount val="10"/>
                <c:pt idx="0">
                  <c:v>4958</c:v>
                </c:pt>
                <c:pt idx="1">
                  <c:v>4707</c:v>
                </c:pt>
                <c:pt idx="2">
                  <c:v>5228</c:v>
                </c:pt>
                <c:pt idx="3">
                  <c:v>4973</c:v>
                </c:pt>
                <c:pt idx="4">
                  <c:v>4665</c:v>
                </c:pt>
                <c:pt idx="5">
                  <c:v>5345</c:v>
                </c:pt>
                <c:pt idx="6">
                  <c:v>5164</c:v>
                </c:pt>
                <c:pt idx="7">
                  <c:v>4753</c:v>
                </c:pt>
                <c:pt idx="8" formatCode="_(* #,##0_);_(* \(#,##0\);_(* &quot;-&quot;_);_(@_)">
                  <c:v>4802</c:v>
                </c:pt>
                <c:pt idx="9" formatCode="_(* #,##0_);_(* \(#,##0\);_(* &quot;-&quot;_);_(@_)">
                  <c:v>4498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B3-4222-85EB-4B5C0FE9D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376832"/>
        <c:axId val="194378368"/>
      </c:lineChart>
      <c:dateAx>
        <c:axId val="194376832"/>
        <c:scaling>
          <c:orientation val="minMax"/>
        </c:scaling>
        <c:delete val="1"/>
        <c:axPos val="b"/>
        <c:numFmt formatCode="d\-mmm" sourceLinked="1"/>
        <c:majorTickMark val="out"/>
        <c:minorTickMark val="none"/>
        <c:tickLblPos val="nextTo"/>
        <c:crossAx val="194378368"/>
        <c:crosses val="autoZero"/>
        <c:auto val="1"/>
        <c:lblOffset val="100"/>
        <c:baseTimeUnit val="days"/>
      </c:dateAx>
      <c:valAx>
        <c:axId val="194378368"/>
        <c:scaling>
          <c:orientation val="minMax"/>
        </c:scaling>
        <c:delete val="1"/>
        <c:axPos val="l"/>
        <c:numFmt formatCode="_(* #,##0_);_(* \(#,##0\);_(* &quot;-&quot;??_);_(@_)" sourceLinked="1"/>
        <c:majorTickMark val="out"/>
        <c:minorTickMark val="none"/>
        <c:tickLblPos val="nextTo"/>
        <c:crossAx val="194376832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32024931702745274"/>
          <c:y val="0.77286660595996926"/>
          <c:w val="0.4363801101871872"/>
          <c:h val="0.1500358883710964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.16461541265675125"/>
          <c:w val="0.93888888888888888"/>
          <c:h val="0.612008238553514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'[format grafik.xlsx]Sheet1'!$B$1</c:f>
              <c:strCache>
                <c:ptCount val="1"/>
                <c:pt idx="0">
                  <c:v>Target Aug 19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'[format grafik.xlsx]Sheet1'!$A$2:$A$4</c:f>
              <c:strCache>
                <c:ptCount val="3"/>
                <c:pt idx="0">
                  <c:v>outlet </c:v>
                </c:pt>
                <c:pt idx="1">
                  <c:v>user</c:v>
                </c:pt>
                <c:pt idx="2">
                  <c:v>Trx</c:v>
                </c:pt>
              </c:strCache>
            </c:strRef>
          </c:cat>
          <c:val>
            <c:numRef>
              <c:f>'[format grafik.xlsx]Sheet1'!$B$2:$B$4</c:f>
              <c:numCache>
                <c:formatCode>_(* #,##0_);_(* \(#,##0\);_(* "-"_);_(@_)</c:formatCode>
                <c:ptCount val="3"/>
                <c:pt idx="0">
                  <c:v>12000</c:v>
                </c:pt>
                <c:pt idx="1">
                  <c:v>90500</c:v>
                </c:pt>
                <c:pt idx="2">
                  <c:v>162000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05-43F7-B995-F47BA3693F25}"/>
            </c:ext>
          </c:extLst>
        </c:ser>
        <c:ser>
          <c:idx val="1"/>
          <c:order val="1"/>
          <c:tx>
            <c:strRef>
              <c:f>'[format grafik.xlsx]Sheet1'!$C$1</c:f>
              <c:strCache>
                <c:ptCount val="1"/>
                <c:pt idx="0">
                  <c:v>Mtd 24 Aug 19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dLbl>
              <c:idx val="2"/>
              <c:layout>
                <c:manualLayout>
                  <c:x val="1.111111111111100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405-43F7-B995-F47BA3693F2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'[format grafik.xlsx]Sheet1'!$A$2:$A$4</c:f>
              <c:strCache>
                <c:ptCount val="3"/>
                <c:pt idx="0">
                  <c:v>outlet </c:v>
                </c:pt>
                <c:pt idx="1">
                  <c:v>user</c:v>
                </c:pt>
                <c:pt idx="2">
                  <c:v>Trx</c:v>
                </c:pt>
              </c:strCache>
            </c:strRef>
          </c:cat>
          <c:val>
            <c:numRef>
              <c:f>'[format grafik.xlsx]Sheet1'!$C$2:$C$4</c:f>
              <c:numCache>
                <c:formatCode>_(* #,##0_);_(* \(#,##0\);_(* "-"_);_(@_)</c:formatCode>
                <c:ptCount val="3"/>
                <c:pt idx="0">
                  <c:v>11508</c:v>
                </c:pt>
                <c:pt idx="1">
                  <c:v>70690</c:v>
                </c:pt>
                <c:pt idx="2">
                  <c:v>147707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05-43F7-B995-F47BA3693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7096576"/>
        <c:axId val="198137344"/>
      </c:barChart>
      <c:catAx>
        <c:axId val="197096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8137344"/>
        <c:crosses val="autoZero"/>
        <c:auto val="1"/>
        <c:lblAlgn val="ctr"/>
        <c:lblOffset val="100"/>
        <c:noMultiLvlLbl val="0"/>
      </c:catAx>
      <c:valAx>
        <c:axId val="198137344"/>
        <c:scaling>
          <c:orientation val="minMax"/>
        </c:scaling>
        <c:delete val="1"/>
        <c:axPos val="l"/>
        <c:numFmt formatCode="_(* #,##0_);_(* \(#,##0\);_(* &quot;-&quot;_);_(@_)" sourceLinked="1"/>
        <c:majorTickMark val="out"/>
        <c:minorTickMark val="none"/>
        <c:tickLblPos val="nextTo"/>
        <c:crossAx val="19709657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0.06926</cdr:x>
      <cdr:y>0.55556</cdr:y>
    </cdr:from>
    <cdr:to>
      <cdr:x>0.19697</cdr:x>
      <cdr:y>0.625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04800" y="1524000"/>
          <a:ext cx="561975" cy="190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0.07576</cdr:x>
      <cdr:y>0.53125</cdr:y>
    </cdr:from>
    <cdr:to>
      <cdr:x>0.15801</cdr:x>
      <cdr:y>0.62153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333375" y="1457325"/>
          <a:ext cx="361950" cy="2476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>
              <a:solidFill>
                <a:srgbClr val="FF0000"/>
              </a:solidFill>
            </a:rPr>
            <a:t>72%</a:t>
          </a:r>
        </a:p>
      </cdr:txBody>
    </cdr:sp>
  </cdr:relSizeAnchor>
  <cdr:relSizeAnchor xmlns:cdr="http://schemas.openxmlformats.org/drawingml/2006/chartDrawing">
    <cdr:from>
      <cdr:x>0.39033</cdr:x>
      <cdr:y>0.28588</cdr:y>
    </cdr:from>
    <cdr:to>
      <cdr:x>0.47258</cdr:x>
      <cdr:y>0.37616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1717675" y="784225"/>
          <a:ext cx="361950" cy="2476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>
              <a:solidFill>
                <a:srgbClr val="FF0000"/>
              </a:solidFill>
            </a:rPr>
            <a:t>60%</a:t>
          </a:r>
        </a:p>
      </cdr:txBody>
    </cdr:sp>
  </cdr:relSizeAnchor>
  <cdr:relSizeAnchor xmlns:cdr="http://schemas.openxmlformats.org/drawingml/2006/chartDrawing">
    <cdr:from>
      <cdr:x>0.69553</cdr:x>
      <cdr:y>0.04977</cdr:y>
    </cdr:from>
    <cdr:to>
      <cdr:x>0.77778</cdr:x>
      <cdr:y>0.14005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3060700" y="136525"/>
          <a:ext cx="361950" cy="2476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>
              <a:solidFill>
                <a:srgbClr val="FF0000"/>
              </a:solidFill>
            </a:rPr>
            <a:t>64%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0.40486</cdr:x>
      <cdr:y>0.02389</cdr:y>
    </cdr:from>
    <cdr:to>
      <cdr:x>0.50202</cdr:x>
      <cdr:y>0.11263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90637BA-8BE5-487A-B2DB-5F88E895F937}"/>
            </a:ext>
          </a:extLst>
        </cdr:cNvPr>
        <cdr:cNvSpPr txBox="1"/>
      </cdr:nvSpPr>
      <cdr:spPr>
        <a:xfrm xmlns:a="http://schemas.openxmlformats.org/drawingml/2006/main">
          <a:off x="1851025" y="66675"/>
          <a:ext cx="444206" cy="2476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solidFill>
                <a:srgbClr val="FF0000"/>
              </a:solidFill>
            </a:rPr>
            <a:t>74</a:t>
          </a:r>
          <a:r>
            <a:rPr lang="en-US" sz="1100" baseline="0">
              <a:solidFill>
                <a:srgbClr val="FF0000"/>
              </a:solidFill>
            </a:rPr>
            <a:t> </a:t>
          </a:r>
          <a:r>
            <a:rPr lang="en-US" sz="1100">
              <a:solidFill>
                <a:srgbClr val="FF0000"/>
              </a:solidFill>
            </a:rPr>
            <a:t>%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0.06926</cdr:x>
      <cdr:y>0.55556</cdr:y>
    </cdr:from>
    <cdr:to>
      <cdr:x>0.19697</cdr:x>
      <cdr:y>0.625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04800" y="1524000"/>
          <a:ext cx="561975" cy="190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0.07576</cdr:x>
      <cdr:y>0.53125</cdr:y>
    </cdr:from>
    <cdr:to>
      <cdr:x>0.15801</cdr:x>
      <cdr:y>0.62153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333375" y="1457325"/>
          <a:ext cx="361950" cy="2476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>
              <a:solidFill>
                <a:srgbClr val="FF0000"/>
              </a:solidFill>
            </a:rPr>
            <a:t>72%</a:t>
          </a:r>
        </a:p>
      </cdr:txBody>
    </cdr:sp>
  </cdr:relSizeAnchor>
  <cdr:relSizeAnchor xmlns:cdr="http://schemas.openxmlformats.org/drawingml/2006/chartDrawing">
    <cdr:from>
      <cdr:x>0.39033</cdr:x>
      <cdr:y>0.28588</cdr:y>
    </cdr:from>
    <cdr:to>
      <cdr:x>0.47258</cdr:x>
      <cdr:y>0.37616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1717675" y="784225"/>
          <a:ext cx="361950" cy="2476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>
              <a:solidFill>
                <a:srgbClr val="FF0000"/>
              </a:solidFill>
            </a:rPr>
            <a:t>60%</a:t>
          </a:r>
        </a:p>
      </cdr:txBody>
    </cdr:sp>
  </cdr:relSizeAnchor>
  <cdr:relSizeAnchor xmlns:cdr="http://schemas.openxmlformats.org/drawingml/2006/chartDrawing">
    <cdr:from>
      <cdr:x>0.69553</cdr:x>
      <cdr:y>0.04977</cdr:y>
    </cdr:from>
    <cdr:to>
      <cdr:x>0.77778</cdr:x>
      <cdr:y>0.14005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3060700" y="136525"/>
          <a:ext cx="361950" cy="2476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>
              <a:solidFill>
                <a:srgbClr val="FF0000"/>
              </a:solidFill>
            </a:rPr>
            <a:t>64%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0.40486</cdr:x>
      <cdr:y>0.02389</cdr:y>
    </cdr:from>
    <cdr:to>
      <cdr:x>0.50202</cdr:x>
      <cdr:y>0.11263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90637BA-8BE5-487A-B2DB-5F88E895F937}"/>
            </a:ext>
          </a:extLst>
        </cdr:cNvPr>
        <cdr:cNvSpPr txBox="1"/>
      </cdr:nvSpPr>
      <cdr:spPr>
        <a:xfrm xmlns:a="http://schemas.openxmlformats.org/drawingml/2006/main">
          <a:off x="1851025" y="66675"/>
          <a:ext cx="444206" cy="2476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solidFill>
                <a:srgbClr val="FF0000"/>
              </a:solidFill>
            </a:rPr>
            <a:t>74</a:t>
          </a:r>
          <a:r>
            <a:rPr lang="en-US" sz="1100" baseline="0">
              <a:solidFill>
                <a:srgbClr val="FF0000"/>
              </a:solidFill>
            </a:rPr>
            <a:t> </a:t>
          </a:r>
          <a:r>
            <a:rPr lang="en-US" sz="1100">
              <a:solidFill>
                <a:srgbClr val="FF0000"/>
              </a:solidFill>
            </a:rPr>
            <a:t>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B0FE-174B-45A7-BDA5-6AD27123C08A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E840-6CF0-42D6-BA29-9CF6DBD1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B0FE-174B-45A7-BDA5-6AD27123C08A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E840-6CF0-42D6-BA29-9CF6DBD1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B0FE-174B-45A7-BDA5-6AD27123C08A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E840-6CF0-42D6-BA29-9CF6DBD1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B0FE-174B-45A7-BDA5-6AD27123C08A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E840-6CF0-42D6-BA29-9CF6DBD1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B0FE-174B-45A7-BDA5-6AD27123C08A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E840-6CF0-42D6-BA29-9CF6DBD1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B0FE-174B-45A7-BDA5-6AD27123C08A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E840-6CF0-42D6-BA29-9CF6DBD1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B0FE-174B-45A7-BDA5-6AD27123C08A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E840-6CF0-42D6-BA29-9CF6DBD1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B0FE-174B-45A7-BDA5-6AD27123C08A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E840-6CF0-42D6-BA29-9CF6DBD1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B0FE-174B-45A7-BDA5-6AD27123C08A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E840-6CF0-42D6-BA29-9CF6DBD1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B0FE-174B-45A7-BDA5-6AD27123C08A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E840-6CF0-42D6-BA29-9CF6DBD10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B0FE-174B-45A7-BDA5-6AD27123C08A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7DE840-6CF0-42D6-BA29-9CF6DBD106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B7DE840-6CF0-42D6-BA29-9CF6DBD106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5B4B0FE-174B-45A7-BDA5-6AD27123C08A}" type="datetimeFigureOut">
              <a:rPr lang="en-US" smtClean="0"/>
              <a:t>12-Sep-19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image" Target="../media/image3.PNG"/><Relationship Id="rId7" Type="http://schemas.openxmlformats.org/officeDocument/2006/relationships/chart" Target="../charts/chart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Relationship Id="rId9" Type="http://schemas.openxmlformats.org/officeDocument/2006/relationships/chart" Target="../charts/char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332656"/>
            <a:ext cx="423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Rancangan</a:t>
            </a:r>
            <a:r>
              <a:rPr lang="en-US" dirty="0"/>
              <a:t> Dashboard Web Sales - Channel</a:t>
            </a:r>
          </a:p>
        </p:txBody>
      </p:sp>
      <p:sp>
        <p:nvSpPr>
          <p:cNvPr id="7" name="Rectangle 6"/>
          <p:cNvSpPr/>
          <p:nvPr/>
        </p:nvSpPr>
        <p:spPr>
          <a:xfrm>
            <a:off x="208505" y="701988"/>
            <a:ext cx="1095375" cy="2844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Target Daily 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5536" y="3635757"/>
            <a:ext cx="1172845" cy="318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Search by </a:t>
            </a: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tgl</a:t>
            </a:r>
            <a:endParaRPr lang="en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88939" y="3635757"/>
            <a:ext cx="1042670" cy="318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View Data </a:t>
            </a: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Tgl</a:t>
            </a:r>
            <a:endParaRPr lang="en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8556" y="4120054"/>
            <a:ext cx="7501444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Ketika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search by </a:t>
            </a:r>
            <a:r>
              <a:rPr lang="en-US" sz="1400" dirty="0" err="1"/>
              <a:t>tgl</a:t>
            </a:r>
            <a:r>
              <a:rPr lang="en-US" sz="1400" dirty="0"/>
              <a:t>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grafik</a:t>
            </a:r>
            <a:r>
              <a:rPr lang="en-US" sz="1400" dirty="0"/>
              <a:t> </a:t>
            </a:r>
            <a:r>
              <a:rPr lang="en-US" sz="1400" dirty="0" err="1"/>
              <a:t>otomatis</a:t>
            </a:r>
            <a:r>
              <a:rPr lang="en-US" sz="1400" dirty="0"/>
              <a:t> </a:t>
            </a:r>
            <a:r>
              <a:rPr lang="en-US" sz="1400" dirty="0" err="1"/>
              <a:t>berubah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tanggal</a:t>
            </a:r>
            <a:r>
              <a:rPr lang="en-US" sz="1400" dirty="0"/>
              <a:t> yang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cari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ketika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view data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tampil</a:t>
            </a:r>
            <a:r>
              <a:rPr lang="en-US" sz="1400" dirty="0"/>
              <a:t> pop-up </a:t>
            </a:r>
            <a:r>
              <a:rPr lang="en-US" sz="1400" dirty="0" err="1"/>
              <a:t>kebawah</a:t>
            </a:r>
            <a:r>
              <a:rPr lang="en-US" sz="1400" dirty="0"/>
              <a:t> data </a:t>
            </a:r>
            <a:r>
              <a:rPr lang="en-US" sz="1400" dirty="0" err="1"/>
              <a:t>yg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di </a:t>
            </a:r>
            <a:r>
              <a:rPr lang="en-US" sz="1400" dirty="0" err="1"/>
              <a:t>cari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tgl</a:t>
            </a:r>
            <a:r>
              <a:rPr lang="en-US" sz="1400" dirty="0"/>
              <a:t>  </a:t>
            </a:r>
          </a:p>
          <a:p>
            <a:pPr algn="just"/>
            <a:r>
              <a:rPr lang="en-US" sz="1400" dirty="0" err="1"/>
              <a:t>Berikut</a:t>
            </a:r>
            <a:r>
              <a:rPr lang="en-US" sz="1400" dirty="0"/>
              <a:t> Data </a:t>
            </a:r>
            <a:r>
              <a:rPr lang="en-US" sz="1400" dirty="0" err="1"/>
              <a:t>yg</a:t>
            </a:r>
            <a:r>
              <a:rPr lang="en-US" sz="1400" dirty="0"/>
              <a:t> di </a:t>
            </a:r>
            <a:r>
              <a:rPr lang="en-US" sz="1400" dirty="0" err="1"/>
              <a:t>tampilkan</a:t>
            </a:r>
            <a:r>
              <a:rPr lang="en-US" sz="1400" dirty="0"/>
              <a:t> :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282447"/>
              </p:ext>
            </p:extLst>
          </p:nvPr>
        </p:nvGraphicFramePr>
        <p:xfrm>
          <a:off x="214221" y="1124744"/>
          <a:ext cx="5400675" cy="2603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92754"/>
              </p:ext>
            </p:extLst>
          </p:nvPr>
        </p:nvGraphicFramePr>
        <p:xfrm>
          <a:off x="363508" y="5013175"/>
          <a:ext cx="7636073" cy="1156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0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15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Target Aug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Mtd 24 Aug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persentase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outlet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                12.000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          11.508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                90.500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                70.690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       162.000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             147.707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Volume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29.800.000.000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26.726.668.522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9208993"/>
              </p:ext>
            </p:extLst>
          </p:nvPr>
        </p:nvGraphicFramePr>
        <p:xfrm>
          <a:off x="4572000" y="1268759"/>
          <a:ext cx="3816424" cy="2466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3508" y="6392579"/>
            <a:ext cx="750144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Persentase</a:t>
            </a:r>
            <a:r>
              <a:rPr lang="en-US" sz="1400" dirty="0"/>
              <a:t> di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target / outlet, </a:t>
            </a:r>
            <a:r>
              <a:rPr lang="en-US" sz="1400" dirty="0" err="1"/>
              <a:t>contoh</a:t>
            </a:r>
            <a:r>
              <a:rPr lang="en-US" sz="1400" dirty="0"/>
              <a:t> : 12000/11508 = 60%</a:t>
            </a:r>
          </a:p>
        </p:txBody>
      </p:sp>
    </p:spTree>
    <p:extLst>
      <p:ext uri="{BB962C8B-B14F-4D97-AF65-F5344CB8AC3E}">
        <p14:creationId xmlns:p14="http://schemas.microsoft.com/office/powerpoint/2010/main" val="124602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FA15A4-79C7-4B12-96FE-B15802DFC4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374911"/>
              </p:ext>
            </p:extLst>
          </p:nvPr>
        </p:nvGraphicFramePr>
        <p:xfrm>
          <a:off x="1971338" y="-137003"/>
          <a:ext cx="2232247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FA15A4-79C7-4B12-96FE-B15802DFC4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650303"/>
              </p:ext>
            </p:extLst>
          </p:nvPr>
        </p:nvGraphicFramePr>
        <p:xfrm>
          <a:off x="8388" y="-135063"/>
          <a:ext cx="2232248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DFA15A4-79C7-4B12-96FE-B15802DFC4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446248"/>
              </p:ext>
            </p:extLst>
          </p:nvPr>
        </p:nvGraphicFramePr>
        <p:xfrm>
          <a:off x="3684075" y="-137003"/>
          <a:ext cx="2376264" cy="2340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DFA15A4-79C7-4B12-96FE-B15802DFC4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666890"/>
              </p:ext>
            </p:extLst>
          </p:nvPr>
        </p:nvGraphicFramePr>
        <p:xfrm>
          <a:off x="5635312" y="-141390"/>
          <a:ext cx="240009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528" y="2708920"/>
            <a:ext cx="750144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Tampilkan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masing-masing</a:t>
            </a:r>
            <a:r>
              <a:rPr lang="en-US" sz="1400" dirty="0"/>
              <a:t> table user, outlet,  TRX </a:t>
            </a:r>
            <a:r>
              <a:rPr lang="en-US" sz="1400" dirty="0" err="1"/>
              <a:t>dan</a:t>
            </a:r>
            <a:r>
              <a:rPr lang="en-US" sz="1400" dirty="0"/>
              <a:t> Volume </a:t>
            </a:r>
            <a:r>
              <a:rPr lang="en-US" sz="1400" dirty="0" err="1"/>
              <a:t>berdasarkan</a:t>
            </a:r>
            <a:r>
              <a:rPr lang="en-US" sz="1400" dirty="0"/>
              <a:t> table di </a:t>
            </a:r>
            <a:r>
              <a:rPr lang="en-US" sz="1400" dirty="0" err="1"/>
              <a:t>bawah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13769"/>
              </p:ext>
            </p:extLst>
          </p:nvPr>
        </p:nvGraphicFramePr>
        <p:xfrm>
          <a:off x="330549" y="3212976"/>
          <a:ext cx="7704857" cy="13681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5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23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Target Aug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Mtd</a:t>
                      </a:r>
                      <a:r>
                        <a:rPr lang="en-US" sz="1100" u="none" strike="noStrike" dirty="0">
                          <a:effectLst/>
                        </a:rPr>
                        <a:t> 24 Aug 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ESTIMASI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SELISIH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outlet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12.000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11.508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15.980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492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90.500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70.690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170.138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19.810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162.000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147.707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256.085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14.293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Volume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29.800.000.000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26.726.668.522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43.070.364.188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3.073.331.478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8755" y="4797152"/>
            <a:ext cx="750144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Selisih</a:t>
            </a:r>
            <a:r>
              <a:rPr lang="en-US" sz="1400" dirty="0"/>
              <a:t> di </a:t>
            </a:r>
            <a:r>
              <a:rPr lang="en-US" sz="1400" dirty="0" err="1"/>
              <a:t>dpt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target outlet – outlet , </a:t>
            </a:r>
            <a:r>
              <a:rPr lang="en-US" sz="1400" dirty="0" err="1"/>
              <a:t>contoh</a:t>
            </a:r>
            <a:r>
              <a:rPr lang="en-US" sz="1400" dirty="0"/>
              <a:t> : 12000-11508 = 492</a:t>
            </a:r>
          </a:p>
        </p:txBody>
      </p:sp>
    </p:spTree>
    <p:extLst>
      <p:ext uri="{BB962C8B-B14F-4D97-AF65-F5344CB8AC3E}">
        <p14:creationId xmlns:p14="http://schemas.microsoft.com/office/powerpoint/2010/main" val="315548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B996DB-CCB9-433E-AD7C-2A3E12F38B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106103"/>
              </p:ext>
            </p:extLst>
          </p:nvPr>
        </p:nvGraphicFramePr>
        <p:xfrm>
          <a:off x="246850" y="116632"/>
          <a:ext cx="7704856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67544" y="3464096"/>
            <a:ext cx="1172845" cy="318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Search by </a:t>
            </a: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bln</a:t>
            </a:r>
            <a:endParaRPr lang="en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16216" y="3416329"/>
            <a:ext cx="1042670" cy="318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View Data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556" y="3869334"/>
            <a:ext cx="7501444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Ketika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search by </a:t>
            </a:r>
            <a:r>
              <a:rPr lang="en-US" sz="1400" dirty="0" err="1"/>
              <a:t>Bulan</a:t>
            </a:r>
            <a:r>
              <a:rPr lang="en-US" sz="1400" dirty="0"/>
              <a:t>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grafik</a:t>
            </a:r>
            <a:r>
              <a:rPr lang="en-US" sz="1400" dirty="0"/>
              <a:t> </a:t>
            </a:r>
            <a:r>
              <a:rPr lang="en-US" sz="1400" dirty="0" err="1"/>
              <a:t>otomatis</a:t>
            </a:r>
            <a:r>
              <a:rPr lang="en-US" sz="1400" dirty="0"/>
              <a:t> </a:t>
            </a:r>
            <a:r>
              <a:rPr lang="en-US" sz="1400" dirty="0" err="1"/>
              <a:t>berubah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data yang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cari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ketika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view data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tampil</a:t>
            </a:r>
            <a:r>
              <a:rPr lang="en-US" sz="1400" dirty="0"/>
              <a:t> pop-up </a:t>
            </a:r>
            <a:r>
              <a:rPr lang="en-US" sz="1400" dirty="0" err="1"/>
              <a:t>kebawah</a:t>
            </a:r>
            <a:r>
              <a:rPr lang="en-US" sz="1400" dirty="0"/>
              <a:t> data </a:t>
            </a:r>
            <a:r>
              <a:rPr lang="en-US" sz="1400" dirty="0" err="1"/>
              <a:t>yg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di </a:t>
            </a:r>
            <a:r>
              <a:rPr lang="en-US" sz="1400" dirty="0" err="1"/>
              <a:t>cari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bulan</a:t>
            </a:r>
            <a:endParaRPr lang="en-US" sz="1400" dirty="0"/>
          </a:p>
          <a:p>
            <a:pPr algn="just"/>
            <a:r>
              <a:rPr lang="en-US" sz="1400" dirty="0" err="1"/>
              <a:t>Berikut</a:t>
            </a:r>
            <a:r>
              <a:rPr lang="en-US" sz="1400" dirty="0"/>
              <a:t> Data </a:t>
            </a:r>
            <a:r>
              <a:rPr lang="en-US" sz="1400" dirty="0" err="1"/>
              <a:t>yg</a:t>
            </a:r>
            <a:r>
              <a:rPr lang="en-US" sz="1400" dirty="0"/>
              <a:t> di </a:t>
            </a:r>
            <a:r>
              <a:rPr lang="en-US" sz="1400" dirty="0" err="1"/>
              <a:t>tampilkan</a:t>
            </a:r>
            <a:r>
              <a:rPr lang="en-US" sz="1400" dirty="0"/>
              <a:t> 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17431"/>
              </p:ext>
            </p:extLst>
          </p:nvPr>
        </p:nvGraphicFramePr>
        <p:xfrm>
          <a:off x="179515" y="4941167"/>
          <a:ext cx="8136904" cy="1584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76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53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685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Modern Channel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JAN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FEB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APR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JUN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JUL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AUG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MTD 07 Sept 19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MAU &gt;=1 TRX (DIBULAN TSB)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61.247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56.947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48.980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145.718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101.468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95.621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79.307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86.938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43.732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MAU &gt;=1 TRX (YANG TDK MELAKUKAN TRX DI BULAN SEBELUMNYA)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  24.725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  24.044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  21.670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138.669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  52.407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43.401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37.358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40.815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19.601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7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MAU &gt;=1 TRX (YANG MELAKUKAN TRX JUGA DI BULAN SEBELUMNYA)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  36.522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  32.903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  27.310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    7.049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  49.061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52.220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41.949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46.123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24.131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54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Retention Rate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58%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48%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53%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53%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55%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AutoShape 2" descr="blob:https://web.whatsapp.com/495b24c5-c443-4c70-9036-dd14571ff06a">
            <a:extLst>
              <a:ext uri="{FF2B5EF4-FFF2-40B4-BE49-F238E27FC236}">
                <a16:creationId xmlns:a16="http://schemas.microsoft.com/office/drawing/2014/main" id="{7CEABF33-53D9-45DB-93D8-1D385DDF9C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2700" y="5989638"/>
            <a:ext cx="304800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888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17311"/>
            <a:ext cx="4450715" cy="3098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 </a:t>
            </a: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masing2 outlet, User, </a:t>
            </a: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Volume </a:t>
            </a: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perdata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harian</a:t>
            </a:r>
            <a:endParaRPr lang="en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132082"/>
              </p:ext>
            </p:extLst>
          </p:nvPr>
        </p:nvGraphicFramePr>
        <p:xfrm>
          <a:off x="1193930" y="620688"/>
          <a:ext cx="5616624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95536" y="2913606"/>
            <a:ext cx="1172845" cy="318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Search by </a:t>
            </a: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tgl</a:t>
            </a:r>
            <a:endParaRPr lang="en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26924" y="2754221"/>
            <a:ext cx="1042670" cy="318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View Data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68313"/>
              </p:ext>
            </p:extLst>
          </p:nvPr>
        </p:nvGraphicFramePr>
        <p:xfrm>
          <a:off x="107504" y="4869161"/>
          <a:ext cx="8208911" cy="1800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9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05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19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19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2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indomaret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01-Sep-19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02-Sep-19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03-Sep-19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04-Sep-19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05-Sep-19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06-Sep-19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07-Sep-19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08-Sep-19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09-Sep-19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10-Sep-19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Outlet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3.063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3.036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3.127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2.975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2.978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3.277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                 3.073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2.875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2.942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2.811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4.958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4.707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5.228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                    4.973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             4.665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5.345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5.164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4.753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4.802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4.498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trx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5.389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5.165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                    5.665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5.387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5.028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                 5.783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5.624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5.132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5.209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4.932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gtv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949.790.000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1.104.750.000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1.090.340.000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1.036.290.000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974.490.000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1.056.570.000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1.058.710.000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890.530.000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1.003.120.000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1.030.380.000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3" marR="7073" marT="707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739" y="3356992"/>
            <a:ext cx="7501444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Ketika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search by </a:t>
            </a:r>
            <a:r>
              <a:rPr lang="en-US" sz="1400" dirty="0" err="1"/>
              <a:t>tgl</a:t>
            </a:r>
            <a:r>
              <a:rPr lang="en-US" sz="1400" dirty="0"/>
              <a:t>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grafik</a:t>
            </a:r>
            <a:r>
              <a:rPr lang="en-US" sz="1400" dirty="0"/>
              <a:t> </a:t>
            </a:r>
            <a:r>
              <a:rPr lang="en-US" sz="1400" dirty="0" err="1"/>
              <a:t>otomatis</a:t>
            </a:r>
            <a:r>
              <a:rPr lang="en-US" sz="1400" dirty="0"/>
              <a:t> </a:t>
            </a:r>
            <a:r>
              <a:rPr lang="en-US" sz="1400" dirty="0" err="1"/>
              <a:t>berubah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tanggal</a:t>
            </a:r>
            <a:r>
              <a:rPr lang="en-US" sz="1400" dirty="0"/>
              <a:t> yang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cari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ketika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view data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tampil</a:t>
            </a:r>
            <a:r>
              <a:rPr lang="en-US" sz="1400" dirty="0"/>
              <a:t> pop-up </a:t>
            </a:r>
            <a:r>
              <a:rPr lang="en-US" sz="1400" dirty="0" err="1"/>
              <a:t>kebawah</a:t>
            </a:r>
            <a:r>
              <a:rPr lang="en-US" sz="1400" dirty="0"/>
              <a:t> data </a:t>
            </a:r>
            <a:r>
              <a:rPr lang="en-US" sz="1400" dirty="0" err="1"/>
              <a:t>yg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di </a:t>
            </a:r>
            <a:r>
              <a:rPr lang="en-US" sz="1400" dirty="0" err="1"/>
              <a:t>cari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tgl</a:t>
            </a:r>
            <a:r>
              <a:rPr lang="en-US" sz="1400" dirty="0"/>
              <a:t>  </a:t>
            </a:r>
          </a:p>
          <a:p>
            <a:pPr algn="just"/>
            <a:r>
              <a:rPr lang="en-US" sz="1400" dirty="0" err="1"/>
              <a:t>Berikut</a:t>
            </a:r>
            <a:r>
              <a:rPr lang="en-US" sz="1400" dirty="0"/>
              <a:t> Data </a:t>
            </a:r>
            <a:r>
              <a:rPr lang="en-US" sz="1400" dirty="0" err="1"/>
              <a:t>yg</a:t>
            </a:r>
            <a:r>
              <a:rPr lang="en-US" sz="1400" dirty="0"/>
              <a:t> di </a:t>
            </a:r>
            <a:r>
              <a:rPr lang="en-US" sz="1400" dirty="0" err="1"/>
              <a:t>tampilkan</a:t>
            </a:r>
            <a:r>
              <a:rPr lang="en-US" sz="1400" dirty="0"/>
              <a:t> :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 err="1">
                <a:solidFill>
                  <a:srgbClr val="FF0000"/>
                </a:solidFill>
              </a:rPr>
              <a:t>Jadi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akan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ada</a:t>
            </a:r>
            <a:r>
              <a:rPr lang="en-US" sz="1400" b="1" dirty="0">
                <a:solidFill>
                  <a:srgbClr val="FF0000"/>
                </a:solidFill>
              </a:rPr>
              <a:t> 4 </a:t>
            </a:r>
            <a:r>
              <a:rPr lang="en-US" sz="1400" b="1" dirty="0" err="1">
                <a:solidFill>
                  <a:srgbClr val="FF0000"/>
                </a:solidFill>
              </a:rPr>
              <a:t>grafik</a:t>
            </a:r>
            <a:r>
              <a:rPr lang="en-US" sz="1400" b="1" dirty="0">
                <a:solidFill>
                  <a:srgbClr val="FF0000"/>
                </a:solidFill>
              </a:rPr>
              <a:t> line </a:t>
            </a:r>
            <a:r>
              <a:rPr lang="en-US" sz="1400" b="1" dirty="0" err="1">
                <a:solidFill>
                  <a:srgbClr val="FF0000"/>
                </a:solidFill>
              </a:rPr>
              <a:t>yaitu</a:t>
            </a:r>
            <a:r>
              <a:rPr lang="en-US" sz="1400" b="1" dirty="0">
                <a:solidFill>
                  <a:srgbClr val="FF0000"/>
                </a:solidFill>
              </a:rPr>
              <a:t> user , outlet , </a:t>
            </a:r>
            <a:r>
              <a:rPr lang="en-US" sz="1400" b="1" dirty="0" err="1">
                <a:solidFill>
                  <a:srgbClr val="FF0000"/>
                </a:solidFill>
              </a:rPr>
              <a:t>trx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dan</a:t>
            </a:r>
            <a:r>
              <a:rPr lang="en-US" sz="1400" b="1" dirty="0">
                <a:solidFill>
                  <a:srgbClr val="FF0000"/>
                </a:solidFill>
              </a:rPr>
              <a:t> volume </a:t>
            </a:r>
            <a:r>
              <a:rPr lang="en-US" sz="1400" b="1" dirty="0" err="1">
                <a:solidFill>
                  <a:srgbClr val="FF0000"/>
                </a:solidFill>
              </a:rPr>
              <a:t>dan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masing-masing</a:t>
            </a:r>
            <a:r>
              <a:rPr lang="en-US" sz="1400" b="1" dirty="0">
                <a:solidFill>
                  <a:srgbClr val="FF0000"/>
                </a:solidFill>
              </a:rPr>
              <a:t> 2 merchant </a:t>
            </a:r>
            <a:r>
              <a:rPr lang="en-US" sz="1400" b="1" dirty="0" err="1">
                <a:solidFill>
                  <a:srgbClr val="FF0000"/>
                </a:solidFill>
              </a:rPr>
              <a:t>untuk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perbandingan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nya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seperti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contoh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grafik</a:t>
            </a:r>
            <a:r>
              <a:rPr lang="en-US" sz="1400" b="1" dirty="0">
                <a:solidFill>
                  <a:srgbClr val="FF0000"/>
                </a:solidFill>
              </a:rPr>
              <a:t> user di </a:t>
            </a:r>
            <a:r>
              <a:rPr lang="en-US" sz="1400" b="1" dirty="0" err="1">
                <a:solidFill>
                  <a:srgbClr val="FF0000"/>
                </a:solidFill>
              </a:rPr>
              <a:t>atas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0"/>
            <a:ext cx="3106688" cy="692696"/>
          </a:xfrm>
        </p:spPr>
        <p:txBody>
          <a:bodyPr/>
          <a:lstStyle/>
          <a:p>
            <a:r>
              <a:rPr lang="en-US" sz="2000" dirty="0" err="1"/>
              <a:t>Tampilan</a:t>
            </a:r>
            <a:r>
              <a:rPr lang="en-US" sz="2000" dirty="0"/>
              <a:t> final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692696"/>
            <a:ext cx="5976664" cy="10668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79512" y="764704"/>
            <a:ext cx="2088232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outlet </a:t>
            </a:r>
            <a:r>
              <a:rPr lang="en-US" dirty="0" err="1"/>
              <a:t>perhari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844824"/>
            <a:ext cx="2088232" cy="2736304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138274"/>
              </p:ext>
            </p:extLst>
          </p:nvPr>
        </p:nvGraphicFramePr>
        <p:xfrm>
          <a:off x="179513" y="1976384"/>
          <a:ext cx="3528391" cy="2172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907404"/>
              </p:ext>
            </p:extLst>
          </p:nvPr>
        </p:nvGraphicFramePr>
        <p:xfrm>
          <a:off x="3511187" y="2564904"/>
          <a:ext cx="2716997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DFA15A4-79C7-4B12-96FE-B15802DFC4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196963"/>
              </p:ext>
            </p:extLst>
          </p:nvPr>
        </p:nvGraphicFramePr>
        <p:xfrm>
          <a:off x="1896891" y="4658737"/>
          <a:ext cx="2243061" cy="2125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DFA15A4-79C7-4B12-96FE-B15802DFC4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10959"/>
              </p:ext>
            </p:extLst>
          </p:nvPr>
        </p:nvGraphicFramePr>
        <p:xfrm>
          <a:off x="-249474" y="4675503"/>
          <a:ext cx="2373202" cy="2125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DFA15A4-79C7-4B12-96FE-B15802DFC4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007780"/>
              </p:ext>
            </p:extLst>
          </p:nvPr>
        </p:nvGraphicFramePr>
        <p:xfrm>
          <a:off x="3707904" y="4675503"/>
          <a:ext cx="2373202" cy="2192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DFA15A4-79C7-4B12-96FE-B15802DFC4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351373"/>
              </p:ext>
            </p:extLst>
          </p:nvPr>
        </p:nvGraphicFramePr>
        <p:xfrm>
          <a:off x="5724128" y="4664319"/>
          <a:ext cx="2626852" cy="2192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0046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B996DB-CCB9-433E-AD7C-2A3E12F38B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470906"/>
              </p:ext>
            </p:extLst>
          </p:nvPr>
        </p:nvGraphicFramePr>
        <p:xfrm>
          <a:off x="246850" y="116632"/>
          <a:ext cx="6269366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79512" y="3623481"/>
            <a:ext cx="1172845" cy="318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Search by </a:t>
            </a: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bln</a:t>
            </a:r>
            <a:endParaRPr lang="en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15772" y="3598138"/>
            <a:ext cx="1042670" cy="318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View Data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98530" y="548680"/>
            <a:ext cx="1800200" cy="27174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Hasil Analisa 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326279"/>
              </p:ext>
            </p:extLst>
          </p:nvPr>
        </p:nvGraphicFramePr>
        <p:xfrm>
          <a:off x="179512" y="4149080"/>
          <a:ext cx="5616624" cy="2473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6516216" y="3942251"/>
            <a:ext cx="1800200" cy="27174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Hasil Analisa 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3528" y="6365769"/>
            <a:ext cx="1172845" cy="318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Search by </a:t>
            </a:r>
            <a:r>
              <a:rPr lang="en-US" sz="1100" dirty="0" err="1">
                <a:ea typeface="Calibri" panose="020F0502020204030204" pitchFamily="34" charset="0"/>
                <a:cs typeface="Times New Roman" panose="02020603050405020304" pitchFamily="18" charset="0"/>
              </a:rPr>
              <a:t>tgl</a:t>
            </a:r>
            <a:endParaRPr lang="en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215772" y="6338474"/>
            <a:ext cx="1042670" cy="318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View Data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27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98</TotalTime>
  <Words>582</Words>
  <Application>Microsoft Office PowerPoint</Application>
  <PresentationFormat>On-screen Show (4:3)</PresentationFormat>
  <Paragraphs>208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Adjacency</vt:lpstr>
      <vt:lpstr>PowerPoint Presentation</vt:lpstr>
      <vt:lpstr>PowerPoint Presentation</vt:lpstr>
      <vt:lpstr>PowerPoint Presentation</vt:lpstr>
      <vt:lpstr>PowerPoint Presentation</vt:lpstr>
      <vt:lpstr>Tampilan final akan seperti ini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Nicko Sambrano</cp:lastModifiedBy>
  <cp:revision>10</cp:revision>
  <dcterms:created xsi:type="dcterms:W3CDTF">2019-09-12T07:53:55Z</dcterms:created>
  <dcterms:modified xsi:type="dcterms:W3CDTF">2019-09-12T09:56:30Z</dcterms:modified>
</cp:coreProperties>
</file>