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30267275" cy="42793920"/>
  <p:notesSz cx="7004050" cy="9290050"/>
  <p:defaultTextStyle>
    <a:defPPr>
      <a:defRPr lang="en-US"/>
    </a:defPPr>
    <a:lvl1pPr marL="0" algn="l" defTabSz="417449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45" algn="l" defTabSz="417449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490" algn="l" defTabSz="417449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735" algn="l" defTabSz="417449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8980" algn="l" defTabSz="417449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225" algn="l" defTabSz="417449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470" algn="l" defTabSz="417449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715" algn="l" defTabSz="417449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7960" algn="l" defTabSz="417449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 varScale="1">
        <p:scale>
          <a:sx n="14" d="100"/>
          <a:sy n="14" d="100"/>
        </p:scale>
        <p:origin x="-3480" y="-258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426517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7444959"/>
            <a:ext cx="30267275" cy="5349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12611365" y="0"/>
            <a:ext cx="11770607" cy="42794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10" rtl="0" eaLnBrk="1" latinLnBrk="0" hangingPunct="1">
              <a:defRPr sz="72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05" algn="l" defTabSz="3686810" rtl="0" eaLnBrk="1" latinLnBrk="0" hangingPunct="1">
              <a:defRPr sz="72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10" algn="l" defTabSz="3686810" rtl="0" eaLnBrk="1" latinLnBrk="0" hangingPunct="1">
              <a:defRPr sz="72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15" algn="l" defTabSz="3686810" rtl="0" eaLnBrk="1" latinLnBrk="0" hangingPunct="1">
              <a:defRPr sz="72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620" algn="l" defTabSz="3686810" rtl="0" eaLnBrk="1" latinLnBrk="0" hangingPunct="1">
              <a:defRPr sz="72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025" algn="l" defTabSz="3686810" rtl="0" eaLnBrk="1" latinLnBrk="0" hangingPunct="1">
              <a:defRPr sz="72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430" algn="l" defTabSz="3686810" rtl="0" eaLnBrk="1" latinLnBrk="0" hangingPunct="1">
              <a:defRPr sz="72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3835" algn="l" defTabSz="3686810" rtl="0" eaLnBrk="1" latinLnBrk="0" hangingPunct="1">
              <a:defRPr sz="72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240" algn="l" defTabSz="3686810" rtl="0" eaLnBrk="1" latinLnBrk="0" hangingPunct="1">
              <a:defRPr sz="72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0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spcAft>
                <a:spcPts val="2280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This poster template is set up for A0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 international paper size of 1189 mm x 841 mm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 (46.8” high by 33.1” wide). It can be printed at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 70.6% for an A1 poster of 841 mm x 594 mm.</a:t>
            </a:r>
            <a:endParaRPr lang="en-US" sz="6000" dirty="0" smtClean="0">
              <a:solidFill>
                <a:srgbClr val="7F7F7F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spcAft>
                <a:spcPts val="2280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Placeholders</a:t>
            </a:r>
            <a:r>
              <a:rPr sz="880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spcAft>
                <a:spcPts val="2280"/>
              </a:spcAft>
            </a:pP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various elements included</a:t>
            </a:r>
            <a:r>
              <a:rPr sz="600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in this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poster are ones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 we often see in medical, research, and scientific posters.</a:t>
            </a:r>
            <a:r>
              <a:rPr sz="600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Feel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 free to edit, move,  add, and delete items, or change the layout to suit your needs. Always check with your conference organizer for specific requirements.</a:t>
            </a:r>
            <a:endParaRPr lang="en-US" sz="6000" baseline="0" dirty="0" smtClean="0">
              <a:solidFill>
                <a:srgbClr val="7F7F7F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spcAft>
                <a:spcPts val="2280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Image</a:t>
            </a:r>
            <a:r>
              <a:rPr lang="en-US" sz="8800" baseline="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 Quality</a:t>
            </a: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-US" sz="8800" dirty="0" smtClean="0">
              <a:solidFill>
                <a:srgbClr val="7F7F7F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spcAft>
                <a:spcPts val="2280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You can place digital photos or logo art in your poster file by selecting the </a:t>
            </a:r>
            <a:r>
              <a:rPr lang="en-US" sz="6000" b="1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Insert, Picture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150-200 pixels per inch in their final printed size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. For instance, a 1600 x 1200 pixel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 photo will usually look fine up to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8“-10” wide on your printed poster.</a:t>
            </a:r>
            <a:endParaRPr lang="en-US" sz="6000" dirty="0" smtClean="0">
              <a:solidFill>
                <a:srgbClr val="7F7F7F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spcAft>
                <a:spcPts val="2280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  <a:endParaRPr lang="en-US" sz="6000" dirty="0" smtClean="0">
              <a:solidFill>
                <a:srgbClr val="7F7F7F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spcBef>
                <a:spcPts val="0"/>
              </a:spcBef>
              <a:spcAft>
                <a:spcPts val="2280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Please note that graphics from websites (such as the logo on your hospital's or university's home page) will only be 72dpi and not suitable for printing.</a:t>
            </a:r>
            <a:endParaRPr lang="en-US" sz="6000" dirty="0" smtClean="0">
              <a:solidFill>
                <a:srgbClr val="7F7F7F"/>
              </a:solidFill>
              <a:latin typeface="Calibri" pitchFamily="34" charset="0"/>
              <a:cs typeface="Calibri" pitchFamily="34" charset="0"/>
            </a:endParaRPr>
          </a:p>
          <a:p>
            <a:pPr lvl="0" algn="ctr">
              <a:spcBef>
                <a:spcPts val="0"/>
              </a:spcBef>
              <a:spcAft>
                <a:spcPts val="2280"/>
              </a:spcAft>
            </a:pPr>
            <a:b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itchFamily="34" charset="0"/>
              </a:rPr>
              <a:t>[This sidebar area does not print.]</a:t>
            </a:r>
            <a:endParaRPr lang="en-US" sz="4400" dirty="0" smtClean="0">
              <a:solidFill>
                <a:srgbClr val="7F7F7F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1108033" y="0"/>
            <a:ext cx="11770607" cy="42794238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10" rtl="0" eaLnBrk="1" latinLnBrk="0" hangingPunct="1">
                <a:defRPr sz="72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05" algn="l" defTabSz="3686810" rtl="0" eaLnBrk="1" latinLnBrk="0" hangingPunct="1">
                <a:defRPr sz="72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10" algn="l" defTabSz="3686810" rtl="0" eaLnBrk="1" latinLnBrk="0" hangingPunct="1">
                <a:defRPr sz="72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15" algn="l" defTabSz="3686810" rtl="0" eaLnBrk="1" latinLnBrk="0" hangingPunct="1">
                <a:defRPr sz="72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620" algn="l" defTabSz="3686810" rtl="0" eaLnBrk="1" latinLnBrk="0" hangingPunct="1">
                <a:defRPr sz="72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025" algn="l" defTabSz="3686810" rtl="0" eaLnBrk="1" latinLnBrk="0" hangingPunct="1">
                <a:defRPr sz="72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430" algn="l" defTabSz="3686810" rtl="0" eaLnBrk="1" latinLnBrk="0" hangingPunct="1">
                <a:defRPr sz="72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3835" algn="l" defTabSz="3686810" rtl="0" eaLnBrk="1" latinLnBrk="0" hangingPunct="1">
                <a:defRPr sz="72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240" algn="l" defTabSz="3686810" rtl="0" eaLnBrk="1" latinLnBrk="0" hangingPunct="1">
                <a:defRPr sz="72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0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Change</a:t>
              </a:r>
              <a:r>
                <a:rPr lang="en-US" sz="8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Color Theme</a:t>
              </a: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0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This template is designed to use the built-in color themes in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the newer versions of PowerPoint.</a:t>
              </a: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To change the color theme,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Design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tab, then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Colors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drop-down list.</a:t>
              </a: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0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0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0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0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0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0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0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0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0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The default color theme for this template is “Office”, so you can always return to that after trying some of the alternatives.</a:t>
              </a: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0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Printing Your Poster:</a:t>
              </a:r>
              <a:endParaRPr lang="en-US" sz="8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0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Once your poster file is ready, visit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www.genigraphics.com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US and Canada:  1-800-790-4001</a:t>
              </a: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International: +(1) 913-441-1410</a:t>
              </a:r>
              <a:b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Email: info@genigraphics.com</a:t>
              </a: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[This sidebar area does not print.]</a:t>
              </a:r>
              <a:endParaRPr lang="en-US" sz="4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37" y="42504519"/>
            <a:ext cx="5297435" cy="185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56" tIns="208727" rIns="417456" bIns="20872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8" cy="28242219"/>
          </a:xfrm>
          <a:prstGeom prst="rect">
            <a:avLst/>
          </a:prstGeom>
        </p:spPr>
        <p:txBody>
          <a:bodyPr vert="horz" lIns="417456" tIns="208727" rIns="417456" bIns="20872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4174490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975" indent="-434975" algn="l" defTabSz="4174490" rtl="0" eaLnBrk="1" latinLnBrk="0" hangingPunct="1">
        <a:spcBef>
          <a:spcPct val="20000"/>
        </a:spcBef>
        <a:buFont typeface="Arial" panose="020B060402020209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9950" indent="-434975" algn="l" defTabSz="4174490" rtl="0" eaLnBrk="1" latinLnBrk="0" hangingPunct="1">
        <a:spcBef>
          <a:spcPct val="20000"/>
        </a:spcBef>
        <a:buFont typeface="Arial" panose="020B060402020209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290" indent="-434975" algn="l" defTabSz="4174490" rtl="0" eaLnBrk="1" latinLnBrk="0" hangingPunct="1">
        <a:spcBef>
          <a:spcPct val="20000"/>
        </a:spcBef>
        <a:buFont typeface="Arial" panose="020B060402020209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739265" indent="-434975" algn="l" defTabSz="4174490" rtl="0" eaLnBrk="1" latinLnBrk="0" hangingPunct="1">
        <a:spcBef>
          <a:spcPct val="20000"/>
        </a:spcBef>
        <a:buFont typeface="Arial" panose="020B060402020209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240" indent="-434975" algn="l" defTabSz="4174490" rtl="0" eaLnBrk="1" latinLnBrk="0" hangingPunct="1">
        <a:spcBef>
          <a:spcPct val="20000"/>
        </a:spcBef>
        <a:buFont typeface="Arial" panose="020B060402020209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165" indent="-1043940" algn="l" defTabSz="4174490" rtl="0" eaLnBrk="1" latinLnBrk="0" hangingPunct="1">
        <a:spcBef>
          <a:spcPct val="20000"/>
        </a:spcBef>
        <a:buFont typeface="Arial" panose="020B060402020209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7410" indent="-1043940" algn="l" defTabSz="4174490" rtl="0" eaLnBrk="1" latinLnBrk="0" hangingPunct="1">
        <a:spcBef>
          <a:spcPct val="20000"/>
        </a:spcBef>
        <a:buFont typeface="Arial" panose="020B060402020209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655" indent="-1043940" algn="l" defTabSz="4174490" rtl="0" eaLnBrk="1" latinLnBrk="0" hangingPunct="1">
        <a:spcBef>
          <a:spcPct val="20000"/>
        </a:spcBef>
        <a:buFont typeface="Arial" panose="020B060402020209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1900" indent="-1043940" algn="l" defTabSz="4174490" rtl="0" eaLnBrk="1" latinLnBrk="0" hangingPunct="1">
        <a:spcBef>
          <a:spcPct val="20000"/>
        </a:spcBef>
        <a:buFont typeface="Arial" panose="020B060402020209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45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490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735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8980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225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3470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715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7960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5.jpeg"/><Relationship Id="rId12" Type="http://schemas.openxmlformats.org/officeDocument/2006/relationships/image" Target="../media/image14.jpeg"/><Relationship Id="rId11" Type="http://schemas.openxmlformats.org/officeDocument/2006/relationships/image" Target="../media/image13.png"/><Relationship Id="rId10" Type="http://schemas.openxmlformats.org/officeDocument/2006/relationships/image" Target="../media/image12.jpe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3929380" y="1157605"/>
            <a:ext cx="22409785" cy="308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3940" tIns="434850" rIns="173940" bIns="434850" anchor="ctr" anchorCtr="0">
            <a:spAutoFit/>
          </a:bodyPr>
          <a:lstStyle>
            <a:lvl1pPr defTabSz="438912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defTabSz="438912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defTabSz="438912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defTabSz="438912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defTabSz="438912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defTabSz="43891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defTabSz="43891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defTabSz="43891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defTabSz="43891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ctr" eaLnBrk="1" hangingPunct="1"/>
            <a:r>
              <a:rPr lang="en-US" sz="7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ỨNG DỤNG QUẢN LÝ THỜI GIAN VÀ CÔNG VIỆC TRÊN THIẾT BỊ DI ĐỘNG</a:t>
            </a:r>
            <a:endParaRPr lang="en-US" sz="72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66521" y="39943821"/>
            <a:ext cx="5518150" cy="147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3000" dirty="0"/>
              <a:t>Name: Tô Công Tuyển</a:t>
            </a:r>
            <a:endParaRPr lang="en-US" sz="3000" dirty="0"/>
          </a:p>
          <a:p>
            <a:r>
              <a:rPr lang="en-US" sz="3000" dirty="0"/>
              <a:t>Email: tuyento2809@gmail.com</a:t>
            </a:r>
            <a:endParaRPr lang="en-US" sz="3000" dirty="0"/>
          </a:p>
          <a:p>
            <a:r>
              <a:rPr lang="en-US" sz="3000" dirty="0"/>
              <a:t>Phone: 0855676424</a:t>
            </a:r>
            <a:endParaRPr lang="en-US" sz="3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866178" y="38774653"/>
            <a:ext cx="2534285" cy="916940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5400" b="1" dirty="0"/>
              <a:t>Liên hệ</a:t>
            </a:r>
            <a:endParaRPr lang="en-US" sz="5400" b="1" dirty="0"/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681515" y="7132373"/>
            <a:ext cx="8407576" cy="727138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just" eaLnBrk="1" hangingPunct="1"/>
            <a:endParaRPr lang="en-US" sz="3000" dirty="0">
              <a:latin typeface="Calibri" pitchFamily="34" charset="0"/>
            </a:endParaRPr>
          </a:p>
          <a:p>
            <a:pPr algn="just" eaLnBrk="1" hangingPunct="1"/>
            <a:endParaRPr lang="en-US" sz="3000" dirty="0">
              <a:latin typeface="Calibri" pitchFamily="34" charset="0"/>
            </a:endParaRPr>
          </a:p>
          <a:p>
            <a:pPr algn="just" eaLnBrk="1" hangingPunct="1"/>
            <a:endParaRPr lang="en-US" sz="3000" dirty="0">
              <a:latin typeface="Calibri" pitchFamily="34" charset="0"/>
            </a:endParaRPr>
          </a:p>
          <a:p>
            <a:pPr algn="just" eaLnBrk="1" hangingPunct="1"/>
            <a:endParaRPr lang="en-US" sz="3000" dirty="0">
              <a:latin typeface="Calibri" pitchFamily="34" charset="0"/>
            </a:endParaRPr>
          </a:p>
          <a:p>
            <a:pPr algn="just" eaLnBrk="1" hangingPunct="1"/>
            <a:endParaRPr lang="en-US" sz="3000" dirty="0">
              <a:latin typeface="Calibri" pitchFamily="34" charset="0"/>
            </a:endParaRPr>
          </a:p>
          <a:p>
            <a:pPr algn="just" eaLnBrk="1" hangingPunct="1"/>
            <a:endParaRPr lang="en-US" sz="3000" dirty="0">
              <a:latin typeface="Calibri" pitchFamily="34" charset="0"/>
            </a:endParaRPr>
          </a:p>
          <a:p>
            <a:pPr algn="just" eaLnBrk="1" hangingPunct="1"/>
            <a:endParaRPr lang="en-US" sz="3000" dirty="0">
              <a:latin typeface="Calibri" pitchFamily="34" charset="0"/>
            </a:endParaRPr>
          </a:p>
          <a:p>
            <a:pPr algn="just" eaLnBrk="1" hangingPunct="1"/>
            <a:endParaRPr lang="en-US" sz="3000" dirty="0">
              <a:latin typeface="Calibri" pitchFamily="34" charset="0"/>
            </a:endParaRPr>
          </a:p>
          <a:p>
            <a:pPr algn="just" eaLnBrk="1" hangingPunct="1"/>
            <a:endParaRPr lang="en-US" sz="3000" dirty="0">
              <a:latin typeface="Calibri" pitchFamily="34" charset="0"/>
            </a:endParaRPr>
          </a:p>
          <a:p>
            <a:pPr algn="just" eaLnBrk="1" hangingPunct="1"/>
            <a:endParaRPr lang="en-US" sz="3000" dirty="0">
              <a:latin typeface="Calibri" pitchFamily="34" charset="0"/>
            </a:endParaRPr>
          </a:p>
          <a:p>
            <a:pPr algn="just" eaLnBrk="1" hangingPunct="1"/>
            <a:endParaRPr lang="en-US" sz="3000" dirty="0">
              <a:latin typeface="Calibri" pitchFamily="34" charset="0"/>
            </a:endParaRPr>
          </a:p>
          <a:p>
            <a:pPr algn="just" eaLnBrk="1" hangingPunct="1"/>
            <a:endParaRPr lang="en-US" sz="3000" dirty="0">
              <a:latin typeface="Calibri" pitchFamily="34" charset="0"/>
            </a:endParaRPr>
          </a:p>
          <a:p>
            <a:pPr algn="just" eaLnBrk="1" hangingPunct="1"/>
            <a:endParaRPr lang="en-US" sz="3000" dirty="0">
              <a:latin typeface="Calibri" pitchFamily="34" charset="0"/>
            </a:endParaRPr>
          </a:p>
          <a:p>
            <a:pPr algn="just" eaLnBrk="1" hangingPunct="1"/>
            <a:endParaRPr lang="en-US" sz="3000" dirty="0">
              <a:latin typeface="Calibri" pitchFamily="34" charset="0"/>
            </a:endParaRPr>
          </a:p>
          <a:p>
            <a:pPr algn="just"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81515" y="6240826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Đặt vấn đề</a:t>
            </a:r>
            <a:endParaRPr lang="en-US" sz="4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0930485" y="13879960"/>
            <a:ext cx="8407576" cy="1650492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r>
              <a:rPr lang="en-US" sz="3000" dirty="0">
                <a:latin typeface="Calibri" pitchFamily="34" charset="0"/>
              </a:rPr>
              <a:t>Các mô hình trong quá trình phân tích thiết kế:</a:t>
            </a:r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>
                <a:latin typeface="Calibri" pitchFamily="34" charset="0"/>
              </a:rPr>
              <a:t>Use case diagram</a:t>
            </a:r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>
                <a:latin typeface="Calibri" pitchFamily="34" charset="0"/>
              </a:rPr>
              <a:t>Deployment diagram</a:t>
            </a:r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81515" y="15163288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Mục tiêu đề tài</a:t>
            </a:r>
            <a:endParaRPr lang="en-US" sz="4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681075" y="26783718"/>
            <a:ext cx="8407576" cy="1004189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r>
              <a:rPr lang="en-US" sz="3000" b="1" dirty="0">
                <a:latin typeface="Calibri" pitchFamily="34" charset="0"/>
                <a:sym typeface="+mn-ea"/>
              </a:rPr>
              <a:t>Các công nghệ sử dụng:</a:t>
            </a:r>
            <a:endParaRPr lang="en-US" sz="3000" dirty="0">
              <a:latin typeface="Calibri" pitchFamily="34" charset="0"/>
              <a:sym typeface="+mn-ea"/>
            </a:endParaRPr>
          </a:p>
          <a:p>
            <a:pPr marL="457200" indent="-457200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  <a:sym typeface="+mn-ea"/>
              </a:rPr>
              <a:t>React 16.11</a:t>
            </a:r>
            <a:endParaRPr lang="en-US" sz="3000" dirty="0">
              <a:latin typeface="Calibri" pitchFamily="34" charset="0"/>
              <a:sym typeface="+mn-ea"/>
            </a:endParaRPr>
          </a:p>
          <a:p>
            <a:pPr marL="457200" indent="-457200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React Native 0.62.2</a:t>
            </a:r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  <a:sym typeface="+mn-ea"/>
              </a:rPr>
              <a:t>Dịch vụ Firebase</a:t>
            </a:r>
            <a:endParaRPr lang="en-US" sz="3000" dirty="0">
              <a:latin typeface="Calibri" pitchFamily="34" charset="0"/>
              <a:sym typeface="+mn-ea"/>
            </a:endParaRPr>
          </a:p>
          <a:p>
            <a:pPr marL="457200" indent="-457200" eaLnBrk="1" hangingPunct="1"/>
            <a:endParaRPr lang="en-US" sz="3000" dirty="0">
              <a:latin typeface="Calibri" pitchFamily="34" charset="0"/>
              <a:sym typeface="+mn-ea"/>
            </a:endParaRPr>
          </a:p>
          <a:p>
            <a:pPr eaLnBrk="1" hangingPunct="1"/>
            <a:endParaRPr lang="en-US" sz="3000" dirty="0">
              <a:latin typeface="Calibri" pitchFamily="34" charset="0"/>
              <a:sym typeface="+mn-ea"/>
            </a:endParaRPr>
          </a:p>
          <a:p>
            <a:pPr eaLnBrk="1" hangingPunct="1"/>
            <a:endParaRPr lang="en-US" sz="3000" dirty="0">
              <a:latin typeface="Calibri" pitchFamily="34" charset="0"/>
              <a:sym typeface="+mn-ea"/>
            </a:endParaRPr>
          </a:p>
          <a:p>
            <a:pPr eaLnBrk="1" hangingPunct="1"/>
            <a:endParaRPr lang="en-US" sz="3000" dirty="0">
              <a:latin typeface="Calibri" pitchFamily="34" charset="0"/>
              <a:sym typeface="+mn-ea"/>
            </a:endParaRPr>
          </a:p>
          <a:p>
            <a:pPr eaLnBrk="1" hangingPunct="1"/>
            <a:endParaRPr lang="en-US" sz="3000" dirty="0">
              <a:latin typeface="Calibri" pitchFamily="34" charset="0"/>
              <a:sym typeface="+mn-ea"/>
            </a:endParaRPr>
          </a:p>
          <a:p>
            <a:pPr eaLnBrk="1" hangingPunct="1"/>
            <a:endParaRPr lang="en-US" sz="3000" dirty="0">
              <a:latin typeface="Calibri" pitchFamily="34" charset="0"/>
              <a:sym typeface="+mn-ea"/>
            </a:endParaRPr>
          </a:p>
          <a:p>
            <a:pPr eaLnBrk="1" hangingPunct="1"/>
            <a:endParaRPr lang="en-US" sz="3000" dirty="0">
              <a:latin typeface="Calibri" pitchFamily="34" charset="0"/>
              <a:sym typeface="+mn-ea"/>
            </a:endParaRPr>
          </a:p>
          <a:p>
            <a:pPr eaLnBrk="1" hangingPunct="1"/>
            <a:endParaRPr lang="en-US" sz="3000" dirty="0">
              <a:latin typeface="Calibri" pitchFamily="34" charset="0"/>
              <a:sym typeface="+mn-ea"/>
            </a:endParaRPr>
          </a:p>
          <a:p>
            <a:pPr marL="457200" indent="-457200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  <a:sym typeface="+mn-ea"/>
              </a:rPr>
              <a:t>Cơ sở dữ liệu Cloud Firestore.</a:t>
            </a:r>
            <a:endParaRPr lang="en-US" sz="3000" dirty="0">
              <a:latin typeface="Calibri" pitchFamily="34" charset="0"/>
              <a:sym typeface="+mn-ea"/>
            </a:endParaRPr>
          </a:p>
          <a:p>
            <a:pPr eaLnBrk="1" hangingPunct="1"/>
            <a:r>
              <a:rPr lang="en-US" sz="3000" b="1" dirty="0">
                <a:latin typeface="Calibri" pitchFamily="34" charset="0"/>
                <a:sym typeface="+mn-ea"/>
              </a:rPr>
              <a:t>Môi trường và công cụ phát triển:</a:t>
            </a:r>
            <a:endParaRPr lang="en-US" sz="3000" b="1" dirty="0">
              <a:latin typeface="Calibri" pitchFamily="34" charset="0"/>
              <a:sym typeface="+mn-ea"/>
            </a:endParaRPr>
          </a:p>
          <a:p>
            <a:pPr marL="457200" indent="-457200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Môi trường Node.js v14.2.</a:t>
            </a:r>
            <a:endParaRPr lang="en-US" sz="30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Công cụ Visual Code.</a:t>
            </a:r>
            <a:endParaRPr lang="en-US" sz="3000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81710" y="25892171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Phương pháp nghiên cứu</a:t>
            </a:r>
            <a:endParaRPr lang="en-US" sz="4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0178184" y="7132450"/>
            <a:ext cx="8407576" cy="19737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178184" y="6240903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Kết quả</a:t>
            </a:r>
            <a:endParaRPr lang="en-US" sz="4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0178184" y="28579016"/>
            <a:ext cx="8407576" cy="8194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just" eaLnBrk="1" hangingPunct="1"/>
            <a:r>
              <a:rPr lang="en-US" sz="3000" b="1" dirty="0">
                <a:latin typeface="Calibri" pitchFamily="34" charset="0"/>
              </a:rPr>
              <a:t>Kết quả đạt được</a:t>
            </a:r>
            <a:endParaRPr lang="en-US" sz="3000" dirty="0">
              <a:latin typeface="Calibri" pitchFamily="34" charset="0"/>
            </a:endParaRPr>
          </a:p>
          <a:p>
            <a:pPr marL="914400" lvl="1" indent="-457200" algn="just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Đăng nhập, đăng ký tài khoản.</a:t>
            </a:r>
            <a:endParaRPr lang="en-US" sz="3000" dirty="0">
              <a:latin typeface="Calibri" pitchFamily="34" charset="0"/>
            </a:endParaRPr>
          </a:p>
          <a:p>
            <a:pPr marL="914400" lvl="1" indent="-457200" algn="just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Xem công việc hằng ngày, hằng tuần.</a:t>
            </a:r>
            <a:endParaRPr lang="en-US" sz="3000" dirty="0">
              <a:latin typeface="Calibri" pitchFamily="34" charset="0"/>
            </a:endParaRPr>
          </a:p>
          <a:p>
            <a:pPr marL="914400" lvl="1" indent="-457200" algn="just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Xem công việc còn lại hôm nay</a:t>
            </a:r>
            <a:endParaRPr lang="en-US" sz="3000" dirty="0">
              <a:latin typeface="Calibri" pitchFamily="34" charset="0"/>
            </a:endParaRPr>
          </a:p>
          <a:p>
            <a:pPr marL="914400" lvl="1" indent="-457200" algn="just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Xem thống kê công việc.</a:t>
            </a:r>
            <a:endParaRPr lang="en-US" sz="3000" dirty="0">
              <a:latin typeface="Calibri" pitchFamily="34" charset="0"/>
            </a:endParaRPr>
          </a:p>
          <a:p>
            <a:pPr marL="914400" lvl="1" indent="-457200" algn="just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Quản lý (thêm, sửa, xóa) công việc, nhãn công việc.</a:t>
            </a:r>
            <a:endParaRPr lang="en-US" sz="3000" dirty="0">
              <a:latin typeface="Calibri" pitchFamily="34" charset="0"/>
            </a:endParaRPr>
          </a:p>
          <a:p>
            <a:pPr marL="914400" lvl="1" indent="-457200" algn="just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Ứng dụng dùng cho iOS 9 trở lên.</a:t>
            </a:r>
            <a:endParaRPr lang="en-US" sz="3000" b="1" dirty="0">
              <a:latin typeface="Calibri" pitchFamily="34" charset="0"/>
            </a:endParaRPr>
          </a:p>
          <a:p>
            <a:pPr algn="just" eaLnBrk="1" hangingPunct="1"/>
            <a:r>
              <a:rPr lang="en-US" sz="3000" b="1" dirty="0">
                <a:latin typeface="Calibri" pitchFamily="34" charset="0"/>
              </a:rPr>
              <a:t>Hạn chế của đồ án</a:t>
            </a:r>
            <a:endParaRPr lang="en-US" sz="3000" dirty="0">
              <a:latin typeface="Calibri" pitchFamily="34" charset="0"/>
            </a:endParaRPr>
          </a:p>
          <a:p>
            <a:pPr marL="914400" lvl="1" indent="-457200" algn="just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Code chưa tối ưu.</a:t>
            </a:r>
            <a:endParaRPr lang="en-US" sz="3000" dirty="0">
              <a:latin typeface="Calibri" pitchFamily="34" charset="0"/>
            </a:endParaRPr>
          </a:p>
          <a:p>
            <a:pPr marL="914400" lvl="1" indent="-457200" algn="just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Mục tiêu nghiên cứu quá rộng, chưa xoáy sâu vào chức năng cần thiết.</a:t>
            </a:r>
            <a:endParaRPr lang="en-US" sz="3000" dirty="0">
              <a:latin typeface="Calibri" pitchFamily="34" charset="0"/>
            </a:endParaRPr>
          </a:p>
          <a:p>
            <a:pPr marL="914400" lvl="1" indent="-457200" algn="just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Chưa chạy được trên nền tảng Android.</a:t>
            </a:r>
            <a:endParaRPr lang="en-US" sz="3000" dirty="0">
              <a:latin typeface="Calibri" pitchFamily="34" charset="0"/>
            </a:endParaRPr>
          </a:p>
          <a:p>
            <a:pPr algn="just" eaLnBrk="1" hangingPunct="1"/>
            <a:r>
              <a:rPr lang="en-US" sz="3000" b="1" dirty="0">
                <a:latin typeface="Calibri" pitchFamily="34" charset="0"/>
              </a:rPr>
              <a:t>Hướng phát triển</a:t>
            </a:r>
            <a:endParaRPr lang="en-US" sz="3000" dirty="0">
              <a:latin typeface="Calibri" pitchFamily="34" charset="0"/>
            </a:endParaRPr>
          </a:p>
          <a:p>
            <a:pPr marL="914400" lvl="1" indent="-457200" algn="just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Tối ưu code.</a:t>
            </a:r>
            <a:endParaRPr lang="en-US" sz="3000" dirty="0">
              <a:latin typeface="Calibri" pitchFamily="34" charset="0"/>
            </a:endParaRPr>
          </a:p>
          <a:p>
            <a:pPr marL="914400" lvl="1" indent="-457200" algn="just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Mở rộng thêm chức năng thông báo.</a:t>
            </a:r>
            <a:endParaRPr lang="en-US" sz="3000" dirty="0">
              <a:latin typeface="Calibri" pitchFamily="34" charset="0"/>
            </a:endParaRPr>
          </a:p>
          <a:p>
            <a:pPr marL="914400" lvl="1" indent="-457200" algn="just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Ứng dụng chạy được trên Android.</a:t>
            </a:r>
            <a:endParaRPr lang="en-US" sz="30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178184" y="27687469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Kết luận</a:t>
            </a:r>
            <a:endParaRPr lang="en-US" sz="4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681515" y="16054835"/>
            <a:ext cx="8407576" cy="911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r>
              <a:rPr lang="en-US" sz="3000" dirty="0">
                <a:latin typeface="+mn-lt"/>
              </a:rPr>
              <a:t>Tìm hiểu công nghệ lập trình đa nền tảng trên thiết bị di động.</a:t>
            </a:r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r>
              <a:rPr lang="en-US" sz="3000" dirty="0">
                <a:latin typeface="+mn-lt"/>
              </a:rPr>
              <a:t>Xây dựng ứng dụng quản lý thời gian và công việc trên thiết bị di động.</a:t>
            </a:r>
            <a:endParaRPr lang="en-US" sz="3000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929850" y="12988413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Phân tích và thiết kế</a:t>
            </a:r>
            <a:endParaRPr lang="en-US" sz="4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 descr="Logo_IU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" y="1157605"/>
            <a:ext cx="8383905" cy="3658235"/>
          </a:xfrm>
          <a:prstGeom prst="rect">
            <a:avLst/>
          </a:prstGeom>
        </p:spPr>
      </p:pic>
      <p:sp>
        <p:nvSpPr>
          <p:cNvPr id="6" name="Text Box 122"/>
          <p:cNvSpPr txBox="1">
            <a:spLocks noChangeArrowheads="1"/>
          </p:cNvSpPr>
          <p:nvPr/>
        </p:nvSpPr>
        <p:spPr bwMode="auto">
          <a:xfrm>
            <a:off x="3700780" y="-398780"/>
            <a:ext cx="22866985" cy="228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3940" tIns="434850" rIns="173940" bIns="434850" anchor="ctr" anchorCtr="0">
            <a:spAutoFit/>
          </a:bodyPr>
          <a:lstStyle>
            <a:lvl1pPr defTabSz="438912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defTabSz="438912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defTabSz="438912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defTabSz="438912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defTabSz="438912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defTabSz="43891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defTabSz="43891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defTabSz="43891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defTabSz="43891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ctr" eaLnBrk="1" hangingPunct="1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TRƯỜNG ĐẠI HỌC CÔNG NGHIỆP TP.HCM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Khoa Công Nghệ Thông Tin - Ngành Kỹ Thuật Phần Mềm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7" name="Text Box 122"/>
          <p:cNvSpPr txBox="1">
            <a:spLocks noChangeArrowheads="1"/>
          </p:cNvSpPr>
          <p:nvPr/>
        </p:nvSpPr>
        <p:spPr bwMode="auto">
          <a:xfrm>
            <a:off x="13094970" y="3478530"/>
            <a:ext cx="17130395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3940" tIns="434850" rIns="173940" bIns="434850" anchor="ctr" anchorCtr="0">
            <a:spAutoFit/>
          </a:bodyPr>
          <a:lstStyle>
            <a:lvl1pPr defTabSz="438912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defTabSz="438912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defTabSz="438912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defTabSz="438912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defTabSz="438912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defTabSz="43891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defTabSz="43891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defTabSz="43891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defTabSz="43891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l" eaLnBrk="1" hangingPunct="1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Sinh viên thực hiện: Tô Công Tuyển - 16013611 - DHKTPM12A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l" eaLnBrk="1" hangingPunct="1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Giảng viên hướng dẫn: ThS. Châu Thị Bảo Hà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8" name="Picture 7" descr="Screen Shot 2020-07-18 at 12.34.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1015" y="7326630"/>
            <a:ext cx="3150870" cy="6042660"/>
          </a:xfrm>
          <a:prstGeom prst="rect">
            <a:avLst/>
          </a:prstGeom>
        </p:spPr>
      </p:pic>
      <p:sp>
        <p:nvSpPr>
          <p:cNvPr id="9" name="Text Box 192"/>
          <p:cNvSpPr txBox="1">
            <a:spLocks noChangeArrowheads="1"/>
          </p:cNvSpPr>
          <p:nvPr/>
        </p:nvSpPr>
        <p:spPr bwMode="auto">
          <a:xfrm>
            <a:off x="10929850" y="32310123"/>
            <a:ext cx="8407576" cy="450151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r>
              <a:rPr lang="en-US" sz="3000" b="1" dirty="0">
                <a:latin typeface="Calibri" pitchFamily="34" charset="0"/>
              </a:rPr>
              <a:t>Các tài liệu Tiếng Việt</a:t>
            </a:r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>
                <a:latin typeface="Calibri" pitchFamily="34" charset="0"/>
              </a:rPr>
              <a:t>[1].Tài liệu giáo trình các môn đã học : Phân tích thiết kế hệ thống, đảm bảo chất lượng và kiểm thử phần mềm, phát triển ứng dụng, công nghệ mới.</a:t>
            </a:r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b="1" dirty="0">
                <a:latin typeface="Calibri" pitchFamily="34" charset="0"/>
              </a:rPr>
              <a:t>Các tài liệu từ Internet</a:t>
            </a:r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>
                <a:latin typeface="Calibri" pitchFamily="34" charset="0"/>
              </a:rPr>
              <a:t>[2]. https://reactnative.dev</a:t>
            </a:r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>
                <a:latin typeface="Calibri" pitchFamily="34" charset="0"/>
              </a:rPr>
              <a:t>[3]. https://rnfirebase.io/firestore/usage </a:t>
            </a:r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>
                <a:latin typeface="Calibri" pitchFamily="34" charset="0"/>
              </a:rPr>
              <a:t>[4]. https://reactnavigation.org/</a:t>
            </a:r>
            <a:endParaRPr lang="en-US" sz="3000" dirty="0">
              <a:latin typeface="Calibri" pitchFamily="34" charset="0"/>
            </a:endParaRPr>
          </a:p>
        </p:txBody>
      </p:sp>
      <p:sp>
        <p:nvSpPr>
          <p:cNvPr id="16" name="Rectangle 33"/>
          <p:cNvSpPr/>
          <p:nvPr/>
        </p:nvSpPr>
        <p:spPr>
          <a:xfrm>
            <a:off x="10929850" y="31418576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Tài liệu tham khảo chính</a:t>
            </a:r>
            <a:endParaRPr lang="en-US" sz="4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7" name="Picture 16" descr="Screen Shot 2020-07-17 at 20.25.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3910" y="7326630"/>
            <a:ext cx="3098800" cy="6042660"/>
          </a:xfrm>
          <a:prstGeom prst="rect">
            <a:avLst/>
          </a:prstGeom>
        </p:spPr>
      </p:pic>
      <p:pic>
        <p:nvPicPr>
          <p:cNvPr id="18" name="Picture 17" descr="Screen Shot 2020-07-17 at 20.32.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3230" y="13879830"/>
            <a:ext cx="3179445" cy="6042025"/>
          </a:xfrm>
          <a:prstGeom prst="rect">
            <a:avLst/>
          </a:prstGeom>
        </p:spPr>
      </p:pic>
      <p:pic>
        <p:nvPicPr>
          <p:cNvPr id="19" name="Picture 18" descr="Screen Shot 2020-07-17 at 20.19.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33910" y="20261580"/>
            <a:ext cx="3129280" cy="61849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5990" y="15239365"/>
            <a:ext cx="8075295" cy="8028940"/>
          </a:xfrm>
          <a:prstGeom prst="rect">
            <a:avLst/>
          </a:prstGeom>
        </p:spPr>
      </p:pic>
      <p:sp>
        <p:nvSpPr>
          <p:cNvPr id="22" name="Text Box 192"/>
          <p:cNvSpPr txBox="1">
            <a:spLocks noChangeArrowheads="1"/>
          </p:cNvSpPr>
          <p:nvPr/>
        </p:nvSpPr>
        <p:spPr bwMode="auto">
          <a:xfrm>
            <a:off x="10929850" y="7132373"/>
            <a:ext cx="8407576" cy="4963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just" eaLnBrk="1" hangingPunct="1"/>
            <a:r>
              <a:rPr lang="en-US" sz="3000" dirty="0">
                <a:latin typeface="Calibri" pitchFamily="34" charset="0"/>
              </a:rPr>
              <a:t>Kế hoạch thực hiện đề tài được tóm tắt qua các bước dưới đây:</a:t>
            </a:r>
            <a:endParaRPr lang="en-US" sz="3000" dirty="0">
              <a:latin typeface="Calibri" pitchFamily="34" charset="0"/>
            </a:endParaRPr>
          </a:p>
          <a:p>
            <a:pPr marL="457200" indent="-457200" algn="just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Tìm hiểu yêu cầu của đề tài, tham khảo các ứng dụng có sẵn, xác định công nghệ dùng cho đề tài, đặt mục tiêu và phạm vi đề tài.</a:t>
            </a:r>
            <a:endParaRPr lang="en-US" sz="3000" dirty="0">
              <a:latin typeface="Calibri" pitchFamily="34" charset="0"/>
            </a:endParaRPr>
          </a:p>
          <a:p>
            <a:pPr marL="457200" indent="-457200" algn="just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Đặc tả và mô hình hoá các chức năng.</a:t>
            </a:r>
            <a:endParaRPr lang="en-US" sz="3000" dirty="0">
              <a:latin typeface="Calibri" pitchFamily="34" charset="0"/>
            </a:endParaRPr>
          </a:p>
          <a:p>
            <a:pPr marL="457200" indent="-457200" algn="just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Thiết kế giao diện và thực hiện coding.</a:t>
            </a:r>
            <a:endParaRPr lang="en-US" sz="3000" dirty="0">
              <a:latin typeface="Calibri" pitchFamily="34" charset="0"/>
            </a:endParaRPr>
          </a:p>
          <a:p>
            <a:pPr marL="457200" indent="-457200" algn="just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Kiểm thử chương trình.</a:t>
            </a:r>
            <a:endParaRPr lang="en-US" sz="3000" dirty="0">
              <a:latin typeface="Calibri" pitchFamily="34" charset="0"/>
            </a:endParaRPr>
          </a:p>
          <a:p>
            <a:pPr marL="457200" indent="-457200" algn="just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Cài đặt chương trình lên các thiết bị.</a:t>
            </a:r>
            <a:endParaRPr lang="en-US" sz="3000" dirty="0">
              <a:latin typeface="Calibri" pitchFamily="34" charset="0"/>
            </a:endParaRPr>
          </a:p>
          <a:p>
            <a:pPr marL="457200" indent="-457200" algn="just" eaLnBrk="1" hangingPunct="1">
              <a:buFont typeface="Arial" panose="020B0604020202090204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Đóng gói và phân phối ứng dụng.</a:t>
            </a:r>
            <a:endParaRPr lang="en-US" sz="3000" dirty="0">
              <a:latin typeface="Calibri" pitchFamily="34" charset="0"/>
            </a:endParaRPr>
          </a:p>
        </p:txBody>
      </p:sp>
      <p:sp>
        <p:nvSpPr>
          <p:cNvPr id="23" name="Rectangle 33"/>
          <p:cNvSpPr/>
          <p:nvPr/>
        </p:nvSpPr>
        <p:spPr>
          <a:xfrm>
            <a:off x="10929850" y="6240826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Kế hoạch thực hiện</a:t>
            </a:r>
            <a:endParaRPr lang="en-US" sz="4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8" name="Picture 27" descr="Screen Shot 2020-07-17 at 20.29.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21015" y="20261580"/>
            <a:ext cx="3180080" cy="6185535"/>
          </a:xfrm>
          <a:prstGeom prst="rect">
            <a:avLst/>
          </a:prstGeom>
        </p:spPr>
      </p:pic>
      <p:pic>
        <p:nvPicPr>
          <p:cNvPr id="29" name="Picture 28" descr="Screen Shot 2020-07-10 at 10.28.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33275" y="13879830"/>
            <a:ext cx="3079750" cy="6041390"/>
          </a:xfrm>
          <a:prstGeom prst="rect">
            <a:avLst/>
          </a:prstGeom>
        </p:spPr>
      </p:pic>
      <p:pic>
        <p:nvPicPr>
          <p:cNvPr id="38" name="Picture 33" descr="Deployment Model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95990" y="24386540"/>
            <a:ext cx="8075295" cy="5348605"/>
          </a:xfrm>
          <a:prstGeom prst="rect">
            <a:avLst/>
          </a:prstGeom>
        </p:spPr>
      </p:pic>
      <p:pic>
        <p:nvPicPr>
          <p:cNvPr id="42" name="Picture 41" descr="c8f0cc87b4a0b27458983e75f89f3d4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8470" y="17289145"/>
            <a:ext cx="8279765" cy="6494780"/>
          </a:xfrm>
          <a:prstGeom prst="rect">
            <a:avLst/>
          </a:prstGeom>
        </p:spPr>
      </p:pic>
      <p:pic>
        <p:nvPicPr>
          <p:cNvPr id="43" name="Picture 42" descr="rn-architectur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30375" y="28323540"/>
            <a:ext cx="8308975" cy="2289810"/>
          </a:xfrm>
          <a:prstGeom prst="rect">
            <a:avLst/>
          </a:prstGeom>
        </p:spPr>
      </p:pic>
      <p:pic>
        <p:nvPicPr>
          <p:cNvPr id="46" name="Picture 45" descr="0dc9e59e-3ac1-4b4f-a964-32a5de50b54a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2760" y="31191200"/>
            <a:ext cx="8245475" cy="3533140"/>
          </a:xfrm>
          <a:prstGeom prst="rect">
            <a:avLst/>
          </a:prstGeom>
        </p:spPr>
      </p:pic>
      <p:pic>
        <p:nvPicPr>
          <p:cNvPr id="59" name="Picture 58" descr="2955504_what-do-7-billion-people-do-infographic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80235" y="7178675"/>
            <a:ext cx="8010525" cy="7179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1930</Words>
  <Application>WPS Presentation</Application>
  <PresentationFormat>Custom</PresentationFormat>
  <Paragraphs>194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Helvetica Neue</vt:lpstr>
      <vt:lpstr>Cambria Math</vt:lpstr>
      <vt:lpstr>Kingsoft Math</vt:lpstr>
      <vt:lpstr>微软雅黑</vt:lpstr>
      <vt:lpstr>PingFang SC</vt:lpstr>
      <vt:lpstr>Arial Unicode MS</vt:lpstr>
      <vt:lpstr>Songti SC</vt:lpstr>
      <vt:lpstr>Office Theme</vt:lpstr>
      <vt:lpstr>PowerPoint 演示文稿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
www.genigraphics.com
1-800-790-4001</dc:description>
  <cp:lastModifiedBy>tuyento</cp:lastModifiedBy>
  <cp:revision>76</cp:revision>
  <cp:lastPrinted>2020-07-19T06:27:24Z</cp:lastPrinted>
  <dcterms:created xsi:type="dcterms:W3CDTF">2020-07-19T06:27:24Z</dcterms:created>
  <dcterms:modified xsi:type="dcterms:W3CDTF">2020-07-19T06:27:24Z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1033-2.3.0.3826</vt:lpwstr>
  </property>
</Properties>
</file>