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0267275" cy="42794238"/>
  <p:notesSz cx="7004050" cy="9290050"/>
  <p:defaultTextStyle>
    <a:defPPr>
      <a:defRPr lang="en-US"/>
    </a:defPPr>
    <a:lvl1pPr marL="0" algn="l" defTabSz="4174490" rtl="0" eaLnBrk="1" latinLnBrk="0" hangingPunct="1">
      <a:defRPr sz="8200" kern="1200">
        <a:solidFill>
          <a:schemeClr val="tx1"/>
        </a:solidFill>
        <a:latin typeface="+mn-lt"/>
        <a:ea typeface="+mn-ea"/>
        <a:cs typeface="+mn-cs"/>
      </a:defRPr>
    </a:lvl1pPr>
    <a:lvl2pPr marL="2087245" algn="l" defTabSz="4174490" rtl="0" eaLnBrk="1" latinLnBrk="0" hangingPunct="1">
      <a:defRPr sz="8200" kern="1200">
        <a:solidFill>
          <a:schemeClr val="tx1"/>
        </a:solidFill>
        <a:latin typeface="+mn-lt"/>
        <a:ea typeface="+mn-ea"/>
        <a:cs typeface="+mn-cs"/>
      </a:defRPr>
    </a:lvl2pPr>
    <a:lvl3pPr marL="4174490" algn="l" defTabSz="4174490" rtl="0" eaLnBrk="1" latinLnBrk="0" hangingPunct="1">
      <a:defRPr sz="8200" kern="1200">
        <a:solidFill>
          <a:schemeClr val="tx1"/>
        </a:solidFill>
        <a:latin typeface="+mn-lt"/>
        <a:ea typeface="+mn-ea"/>
        <a:cs typeface="+mn-cs"/>
      </a:defRPr>
    </a:lvl3pPr>
    <a:lvl4pPr marL="6261735" algn="l" defTabSz="4174490" rtl="0" eaLnBrk="1" latinLnBrk="0" hangingPunct="1">
      <a:defRPr sz="8200" kern="1200">
        <a:solidFill>
          <a:schemeClr val="tx1"/>
        </a:solidFill>
        <a:latin typeface="+mn-lt"/>
        <a:ea typeface="+mn-ea"/>
        <a:cs typeface="+mn-cs"/>
      </a:defRPr>
    </a:lvl4pPr>
    <a:lvl5pPr marL="8348980" algn="l" defTabSz="4174490" rtl="0" eaLnBrk="1" latinLnBrk="0" hangingPunct="1">
      <a:defRPr sz="8200" kern="1200">
        <a:solidFill>
          <a:schemeClr val="tx1"/>
        </a:solidFill>
        <a:latin typeface="+mn-lt"/>
        <a:ea typeface="+mn-ea"/>
        <a:cs typeface="+mn-cs"/>
      </a:defRPr>
    </a:lvl5pPr>
    <a:lvl6pPr marL="10436225" algn="l" defTabSz="4174490" rtl="0" eaLnBrk="1" latinLnBrk="0" hangingPunct="1">
      <a:defRPr sz="8200" kern="1200">
        <a:solidFill>
          <a:schemeClr val="tx1"/>
        </a:solidFill>
        <a:latin typeface="+mn-lt"/>
        <a:ea typeface="+mn-ea"/>
        <a:cs typeface="+mn-cs"/>
      </a:defRPr>
    </a:lvl6pPr>
    <a:lvl7pPr marL="12523470" algn="l" defTabSz="4174490" rtl="0" eaLnBrk="1" latinLnBrk="0" hangingPunct="1">
      <a:defRPr sz="8200" kern="1200">
        <a:solidFill>
          <a:schemeClr val="tx1"/>
        </a:solidFill>
        <a:latin typeface="+mn-lt"/>
        <a:ea typeface="+mn-ea"/>
        <a:cs typeface="+mn-cs"/>
      </a:defRPr>
    </a:lvl7pPr>
    <a:lvl8pPr marL="14610715" algn="l" defTabSz="4174490" rtl="0" eaLnBrk="1" latinLnBrk="0" hangingPunct="1">
      <a:defRPr sz="8200" kern="1200">
        <a:solidFill>
          <a:schemeClr val="tx1"/>
        </a:solidFill>
        <a:latin typeface="+mn-lt"/>
        <a:ea typeface="+mn-ea"/>
        <a:cs typeface="+mn-cs"/>
      </a:defRPr>
    </a:lvl8pPr>
    <a:lvl9pPr marL="16697960" algn="l" defTabSz="4174490"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592" y="-2556"/>
      </p:cViewPr>
      <p:guideLst>
        <p:guide orient="horz" pos="13479"/>
        <p:guide pos="9569"/>
      </p:guideLst>
    </p:cSldViewPr>
  </p:slideViewPr>
  <p:notesTextViewPr>
    <p:cViewPr>
      <p:scale>
        <a:sx n="1" d="1"/>
        <a:sy n="1" d="1"/>
      </p:scale>
      <p:origin x="0" y="0"/>
    </p:cViewPr>
  </p:notesTextViewPr>
  <p:gridSpacing cx="76319" cy="76319"/>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2280"/>
              </a:spcAft>
            </a:pPr>
            <a:r>
              <a:rPr lang="en-US" sz="8800">
                <a:solidFill>
                  <a:srgbClr val="7F7F7F"/>
                </a:solidFill>
                <a:latin typeface="Calibri" panose="020F0502020204030204" pitchFamily="34" charset="0"/>
                <a:cs typeface="Calibri" panose="020F0502020204030204" pitchFamily="34" charset="0"/>
              </a:rPr>
              <a:t>Poster Print Size:</a:t>
            </a:r>
            <a:endParaRPr sz="8800">
              <a:solidFill>
                <a:srgbClr val="7F7F7F"/>
              </a:solidFill>
              <a:latin typeface="Calibri" panose="020F0502020204030204" pitchFamily="34" charset="0"/>
              <a:cs typeface="Calibri" panose="020F0502020204030204" pitchFamily="34" charset="0"/>
            </a:endParaRPr>
          </a:p>
          <a:p>
            <a:pPr lvl="0">
              <a:spcBef>
                <a:spcPts val="0"/>
              </a:spcBef>
              <a:spcAft>
                <a:spcPts val="2280"/>
              </a:spcAft>
            </a:pPr>
            <a:r>
              <a:rPr lang="en-US" sz="6000">
                <a:solidFill>
                  <a:srgbClr val="7F7F7F"/>
                </a:solidFill>
                <a:latin typeface="Calibri" panose="020F0502020204030204" pitchFamily="34" charset="0"/>
                <a:cs typeface="Calibri" panose="020F0502020204030204" pitchFamily="34" charset="0"/>
              </a:rPr>
              <a:t>This poster template is set up for A0</a:t>
            </a:r>
            <a:r>
              <a:rPr lang="en-US" sz="6000" baseline="0">
                <a:solidFill>
                  <a:srgbClr val="7F7F7F"/>
                </a:solidFill>
                <a:latin typeface="Calibri" panose="020F0502020204030204" pitchFamily="34" charset="0"/>
                <a:cs typeface="Calibri" panose="020F0502020204030204" pitchFamily="34" charset="0"/>
              </a:rPr>
              <a:t> international paper size of 1189 mm x 841 mm</a:t>
            </a:r>
            <a:r>
              <a:rPr lang="en-US" sz="6000">
                <a:solidFill>
                  <a:srgbClr val="7F7F7F"/>
                </a:solidFill>
                <a:latin typeface="Calibri" panose="020F0502020204030204" pitchFamily="34" charset="0"/>
                <a:cs typeface="Calibri" panose="020F0502020204030204" pitchFamily="34" charset="0"/>
              </a:rPr>
              <a:t> (46.8” high by 33.1” wide). It can be printed at</a:t>
            </a:r>
            <a:r>
              <a:rPr lang="en-US" sz="6000" baseline="0">
                <a:solidFill>
                  <a:srgbClr val="7F7F7F"/>
                </a:solidFill>
                <a:latin typeface="Calibri" panose="020F0502020204030204" pitchFamily="34" charset="0"/>
                <a:cs typeface="Calibri" panose="020F0502020204030204" pitchFamily="34" charset="0"/>
              </a:rPr>
              <a:t> 70.6% for an A1 poster of 841 mm x 594 mm.</a:t>
            </a:r>
            <a:endParaRPr lang="en-US" sz="6000">
              <a:solidFill>
                <a:srgbClr val="7F7F7F"/>
              </a:solidFill>
              <a:latin typeface="Calibri" panose="020F0502020204030204" pitchFamily="34" charset="0"/>
              <a:cs typeface="Calibri" panose="020F0502020204030204" pitchFamily="34" charset="0"/>
            </a:endParaRPr>
          </a:p>
          <a:p>
            <a:pPr lvl="0">
              <a:spcBef>
                <a:spcPts val="0"/>
              </a:spcBef>
              <a:spcAft>
                <a:spcPts val="2280"/>
              </a:spcAft>
            </a:pPr>
            <a:r>
              <a:rPr lang="en-US" sz="8800">
                <a:solidFill>
                  <a:srgbClr val="7F7F7F"/>
                </a:solidFill>
                <a:latin typeface="Calibri" panose="020F0502020204030204" pitchFamily="34" charset="0"/>
                <a:cs typeface="Calibri" panose="020F0502020204030204" pitchFamily="34" charset="0"/>
              </a:rPr>
              <a:t>Placeholders</a:t>
            </a:r>
            <a:r>
              <a:rPr sz="8800">
                <a:solidFill>
                  <a:srgbClr val="7F7F7F"/>
                </a:solidFill>
                <a:latin typeface="Calibri" panose="020F0502020204030204" pitchFamily="34" charset="0"/>
                <a:cs typeface="Calibri" panose="020F0502020204030204" pitchFamily="34" charset="0"/>
              </a:rPr>
              <a:t>:</a:t>
            </a:r>
          </a:p>
          <a:p>
            <a:pPr lvl="0">
              <a:spcBef>
                <a:spcPts val="0"/>
              </a:spcBef>
              <a:spcAft>
                <a:spcPts val="2280"/>
              </a:spcAft>
            </a:pPr>
            <a:r>
              <a:rPr sz="6000">
                <a:solidFill>
                  <a:srgbClr val="7F7F7F"/>
                </a:solidFill>
                <a:latin typeface="Calibri" panose="020F0502020204030204" pitchFamily="34" charset="0"/>
                <a:cs typeface="Calibri" panose="020F0502020204030204" pitchFamily="34" charset="0"/>
              </a:rPr>
              <a:t>The </a:t>
            </a:r>
            <a:r>
              <a:rPr lang="en-US" sz="6000">
                <a:solidFill>
                  <a:srgbClr val="7F7F7F"/>
                </a:solidFill>
                <a:latin typeface="Calibri" panose="020F0502020204030204" pitchFamily="34" charset="0"/>
                <a:cs typeface="Calibri" panose="020F0502020204030204" pitchFamily="34" charset="0"/>
              </a:rPr>
              <a:t>various elements included</a:t>
            </a:r>
            <a:r>
              <a:rPr sz="6000">
                <a:solidFill>
                  <a:srgbClr val="7F7F7F"/>
                </a:solidFill>
                <a:latin typeface="Calibri" panose="020F0502020204030204" pitchFamily="34" charset="0"/>
                <a:cs typeface="Calibri" panose="020F0502020204030204" pitchFamily="34" charset="0"/>
              </a:rPr>
              <a:t> in this </a:t>
            </a:r>
            <a:r>
              <a:rPr lang="en-US" sz="6000">
                <a:solidFill>
                  <a:srgbClr val="7F7F7F"/>
                </a:solidFill>
                <a:latin typeface="Calibri" panose="020F0502020204030204" pitchFamily="34" charset="0"/>
                <a:cs typeface="Calibri" panose="020F0502020204030204" pitchFamily="34" charset="0"/>
              </a:rPr>
              <a:t>poster are ones</a:t>
            </a:r>
            <a:r>
              <a:rPr lang="en-US" sz="6000" baseline="0">
                <a:solidFill>
                  <a:srgbClr val="7F7F7F"/>
                </a:solidFill>
                <a:latin typeface="Calibri" panose="020F0502020204030204" pitchFamily="34" charset="0"/>
                <a:cs typeface="Calibri" panose="020F0502020204030204" pitchFamily="34" charset="0"/>
              </a:rPr>
              <a:t> we often see in medical, research, and scientific posters.</a:t>
            </a:r>
            <a:r>
              <a:rPr sz="6000">
                <a:solidFill>
                  <a:srgbClr val="7F7F7F"/>
                </a:solidFill>
                <a:latin typeface="Calibri" panose="020F0502020204030204" pitchFamily="34" charset="0"/>
                <a:cs typeface="Calibri" panose="020F0502020204030204" pitchFamily="34" charset="0"/>
              </a:rPr>
              <a:t> </a:t>
            </a:r>
            <a:r>
              <a:rPr lang="en-US" sz="6000">
                <a:solidFill>
                  <a:srgbClr val="7F7F7F"/>
                </a:solidFill>
                <a:latin typeface="Calibri" panose="020F0502020204030204" pitchFamily="34" charset="0"/>
                <a:cs typeface="Calibri" panose="020F0502020204030204" pitchFamily="34" charset="0"/>
              </a:rPr>
              <a:t>Feel</a:t>
            </a:r>
            <a:r>
              <a:rPr lang="en-US" sz="6000" baseline="0">
                <a:solidFill>
                  <a:srgbClr val="7F7F7F"/>
                </a:solidFill>
                <a:latin typeface="Calibri" panose="020F0502020204030204"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0"/>
              </a:spcAft>
            </a:pPr>
            <a:r>
              <a:rPr lang="en-US" sz="8800">
                <a:solidFill>
                  <a:srgbClr val="7F7F7F"/>
                </a:solidFill>
                <a:latin typeface="Calibri" panose="020F0502020204030204" pitchFamily="34" charset="0"/>
                <a:cs typeface="Calibri" panose="020F0502020204030204" pitchFamily="34" charset="0"/>
              </a:rPr>
              <a:t>Image</a:t>
            </a:r>
            <a:r>
              <a:rPr lang="en-US" sz="8800" baseline="0">
                <a:solidFill>
                  <a:srgbClr val="7F7F7F"/>
                </a:solidFill>
                <a:latin typeface="Calibri" panose="020F0502020204030204" pitchFamily="34" charset="0"/>
                <a:cs typeface="Calibri" panose="020F0502020204030204" pitchFamily="34" charset="0"/>
              </a:rPr>
              <a:t> Quality</a:t>
            </a:r>
            <a:r>
              <a:rPr lang="en-US" sz="8800">
                <a:solidFill>
                  <a:srgbClr val="7F7F7F"/>
                </a:solidFill>
                <a:latin typeface="Calibri" panose="020F0502020204030204" pitchFamily="34" charset="0"/>
                <a:cs typeface="Calibri" panose="020F0502020204030204" pitchFamily="34" charset="0"/>
              </a:rPr>
              <a:t>:</a:t>
            </a:r>
          </a:p>
          <a:p>
            <a:pPr lvl="0">
              <a:spcBef>
                <a:spcPts val="0"/>
              </a:spcBef>
              <a:spcAft>
                <a:spcPts val="2280"/>
              </a:spcAft>
            </a:pPr>
            <a:r>
              <a:rPr lang="en-US" sz="6000">
                <a:solidFill>
                  <a:srgbClr val="7F7F7F"/>
                </a:solidFill>
                <a:latin typeface="Calibri" panose="020F0502020204030204" pitchFamily="34" charset="0"/>
                <a:cs typeface="Calibri" panose="020F0502020204030204" pitchFamily="34" charset="0"/>
              </a:rPr>
              <a:t>You can place digital photos or logo art in your poster file by selecting the </a:t>
            </a:r>
            <a:r>
              <a:rPr lang="en-US" sz="6000" b="1">
                <a:solidFill>
                  <a:srgbClr val="7F7F7F"/>
                </a:solidFill>
                <a:latin typeface="Calibri" panose="020F0502020204030204" pitchFamily="34" charset="0"/>
                <a:cs typeface="Calibri" panose="020F0502020204030204" pitchFamily="34" charset="0"/>
              </a:rPr>
              <a:t>Insert, Picture</a:t>
            </a:r>
            <a:r>
              <a:rPr lang="en-US" sz="6000">
                <a:solidFill>
                  <a:srgbClr val="7F7F7F"/>
                </a:solidFill>
                <a:latin typeface="Calibri" panose="020F0502020204030204" pitchFamily="34" charset="0"/>
                <a:cs typeface="Calibri" panose="020F0502020204030204" pitchFamily="34" charset="0"/>
              </a:rPr>
              <a:t> command, or by using standard copy &amp; paste. For best results, all graphic elements should be at least </a:t>
            </a:r>
            <a:r>
              <a:rPr lang="en-US" sz="6000" b="1">
                <a:solidFill>
                  <a:srgbClr val="7F7F7F"/>
                </a:solidFill>
                <a:latin typeface="Calibri" panose="020F0502020204030204" pitchFamily="34" charset="0"/>
                <a:cs typeface="Calibri" panose="020F0502020204030204" pitchFamily="34" charset="0"/>
              </a:rPr>
              <a:t>150-200 pixels per inch in their final printed size</a:t>
            </a:r>
            <a:r>
              <a:rPr lang="en-US" sz="6000">
                <a:solidFill>
                  <a:srgbClr val="7F7F7F"/>
                </a:solidFill>
                <a:latin typeface="Calibri" panose="020F0502020204030204" pitchFamily="34" charset="0"/>
                <a:cs typeface="Calibri" panose="020F0502020204030204" pitchFamily="34" charset="0"/>
              </a:rPr>
              <a:t>. For instance, a 1600 x 1200 pixel</a:t>
            </a:r>
            <a:r>
              <a:rPr lang="en-US" sz="6000" baseline="0">
                <a:solidFill>
                  <a:srgbClr val="7F7F7F"/>
                </a:solidFill>
                <a:latin typeface="Calibri" panose="020F0502020204030204" pitchFamily="34" charset="0"/>
                <a:cs typeface="Calibri" panose="020F0502020204030204" pitchFamily="34" charset="0"/>
              </a:rPr>
              <a:t> photo will usually look fine up to </a:t>
            </a:r>
            <a:r>
              <a:rPr lang="en-US" sz="6000">
                <a:solidFill>
                  <a:srgbClr val="7F7F7F"/>
                </a:solidFill>
                <a:latin typeface="Calibri" panose="020F0502020204030204" pitchFamily="34" charset="0"/>
                <a:cs typeface="Calibri" panose="020F0502020204030204" pitchFamily="34" charset="0"/>
              </a:rPr>
              <a:t>8“-10” wide on your printed poster.</a:t>
            </a:r>
          </a:p>
          <a:p>
            <a:pPr lvl="0">
              <a:spcBef>
                <a:spcPts val="0"/>
              </a:spcBef>
              <a:spcAft>
                <a:spcPts val="2280"/>
              </a:spcAft>
            </a:pPr>
            <a:r>
              <a:rPr lang="en-US" sz="6000">
                <a:solidFill>
                  <a:srgbClr val="7F7F7F"/>
                </a:solidFill>
                <a:latin typeface="Calibri" panose="020F0502020204030204"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0"/>
              </a:spcAft>
            </a:pPr>
            <a:r>
              <a:rPr lang="en-US" sz="6000">
                <a:solidFill>
                  <a:srgbClr val="7F7F7F"/>
                </a:solidFill>
                <a:latin typeface="Calibri" panose="020F0502020204030204"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0"/>
              </a:spcAft>
            </a:pPr>
            <a:br>
              <a:rPr lang="en-US" sz="4400">
                <a:solidFill>
                  <a:srgbClr val="7F7F7F"/>
                </a:solidFill>
                <a:latin typeface="Calibri" panose="020F0502020204030204" pitchFamily="34" charset="0"/>
                <a:cs typeface="Calibri" panose="020F0502020204030204" pitchFamily="34" charset="0"/>
              </a:rPr>
            </a:br>
            <a:r>
              <a:rPr lang="en-US" sz="4400">
                <a:solidFill>
                  <a:srgbClr val="7F7F7F"/>
                </a:solidFill>
                <a:latin typeface="Calibri" panose="020F0502020204030204"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2280"/>
                </a:spcAft>
              </a:pPr>
              <a:r>
                <a:rPr lang="en-US" sz="8800">
                  <a:solidFill>
                    <a:schemeClr val="bg1">
                      <a:lumMod val="50000"/>
                    </a:schemeClr>
                  </a:solidFill>
                  <a:latin typeface="Calibri" panose="020F0502020204030204" pitchFamily="34" charset="0"/>
                  <a:cs typeface="Calibri" panose="020F0502020204030204" pitchFamily="34" charset="0"/>
                </a:rPr>
                <a:t>Change</a:t>
              </a:r>
              <a:r>
                <a:rPr lang="en-US" sz="8800" baseline="0">
                  <a:solidFill>
                    <a:schemeClr val="bg1">
                      <a:lumMod val="50000"/>
                    </a:schemeClr>
                  </a:solidFill>
                  <a:latin typeface="Calibri" panose="020F0502020204030204" pitchFamily="34" charset="0"/>
                  <a:cs typeface="Calibri" panose="020F0502020204030204" pitchFamily="34" charset="0"/>
                </a:rPr>
                <a:t> Color Theme</a:t>
              </a:r>
              <a:r>
                <a:rPr lang="en-US" sz="8800">
                  <a:solidFill>
                    <a:schemeClr val="bg1">
                      <a:lumMod val="50000"/>
                    </a:schemeClr>
                  </a:solidFill>
                  <a:latin typeface="Calibri" panose="020F0502020204030204" pitchFamily="34" charset="0"/>
                  <a:cs typeface="Calibri" panose="020F0502020204030204" pitchFamily="34" charset="0"/>
                </a:rPr>
                <a:t>:</a:t>
              </a:r>
              <a:endParaRPr sz="880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r>
                <a:rPr lang="en-US" sz="6000">
                  <a:solidFill>
                    <a:schemeClr val="bg1">
                      <a:lumMod val="50000"/>
                    </a:schemeClr>
                  </a:solidFill>
                  <a:latin typeface="Calibri" panose="020F0502020204030204" pitchFamily="34" charset="0"/>
                  <a:cs typeface="Calibri" panose="020F0502020204030204" pitchFamily="34" charset="0"/>
                </a:rPr>
                <a:t>This template is designed to use the built-in color themes in</a:t>
              </a:r>
              <a:r>
                <a:rPr lang="en-US" sz="6000" baseline="0">
                  <a:solidFill>
                    <a:schemeClr val="bg1">
                      <a:lumMod val="50000"/>
                    </a:schemeClr>
                  </a:solidFill>
                  <a:latin typeface="Calibri" panose="020F0502020204030204" pitchFamily="34" charset="0"/>
                  <a:cs typeface="Calibri" panose="020F0502020204030204" pitchFamily="34" charset="0"/>
                </a:rPr>
                <a:t> the newer versions of PowerPoint.</a:t>
              </a:r>
            </a:p>
            <a:p>
              <a:pPr lvl="0">
                <a:spcBef>
                  <a:spcPts val="0"/>
                </a:spcBef>
                <a:spcAft>
                  <a:spcPts val="2280"/>
                </a:spcAft>
              </a:pPr>
              <a:r>
                <a:rPr lang="en-US" sz="6000" baseline="0">
                  <a:solidFill>
                    <a:schemeClr val="bg1">
                      <a:lumMod val="50000"/>
                    </a:schemeClr>
                  </a:solidFill>
                  <a:latin typeface="Calibri" panose="020F0502020204030204" pitchFamily="34" charset="0"/>
                  <a:cs typeface="Calibri" panose="020F0502020204030204" pitchFamily="34" charset="0"/>
                </a:rPr>
                <a:t>To change the color theme, select the </a:t>
              </a:r>
              <a:r>
                <a:rPr lang="en-US" sz="6000" b="1" baseline="0">
                  <a:solidFill>
                    <a:schemeClr val="bg1">
                      <a:lumMod val="50000"/>
                    </a:schemeClr>
                  </a:solidFill>
                  <a:latin typeface="Calibri" panose="020F0502020204030204" pitchFamily="34" charset="0"/>
                  <a:cs typeface="Calibri" panose="020F0502020204030204" pitchFamily="34" charset="0"/>
                </a:rPr>
                <a:t>Design</a:t>
              </a:r>
              <a:r>
                <a:rPr lang="en-US" sz="6000" baseline="0">
                  <a:solidFill>
                    <a:schemeClr val="bg1">
                      <a:lumMod val="50000"/>
                    </a:schemeClr>
                  </a:solidFill>
                  <a:latin typeface="Calibri" panose="020F0502020204030204" pitchFamily="34" charset="0"/>
                  <a:cs typeface="Calibri" panose="020F0502020204030204" pitchFamily="34" charset="0"/>
                </a:rPr>
                <a:t> tab, then select the </a:t>
              </a:r>
              <a:r>
                <a:rPr lang="en-US" sz="6000" b="1" baseline="0">
                  <a:solidFill>
                    <a:schemeClr val="bg1">
                      <a:lumMod val="50000"/>
                    </a:schemeClr>
                  </a:solidFill>
                  <a:latin typeface="Calibri" panose="020F0502020204030204" pitchFamily="34" charset="0"/>
                  <a:cs typeface="Calibri" panose="020F0502020204030204" pitchFamily="34" charset="0"/>
                </a:rPr>
                <a:t>Colors</a:t>
              </a:r>
              <a:r>
                <a:rPr lang="en-US" sz="6000" baseline="0">
                  <a:solidFill>
                    <a:schemeClr val="bg1">
                      <a:lumMod val="50000"/>
                    </a:schemeClr>
                  </a:solidFill>
                  <a:latin typeface="Calibri" panose="020F0502020204030204" pitchFamily="34" charset="0"/>
                  <a:cs typeface="Calibri" panose="020F0502020204030204" pitchFamily="34" charset="0"/>
                </a:rPr>
                <a:t> drop-down list.</a:t>
              </a:r>
            </a:p>
            <a:p>
              <a:pPr lvl="0">
                <a:spcBef>
                  <a:spcPts val="0"/>
                </a:spcBef>
                <a:spcAft>
                  <a:spcPts val="2280"/>
                </a:spcAft>
              </a:pPr>
              <a:endParaRPr lang="en-US" sz="6000" baseline="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endParaRPr lang="en-US" sz="6000" baseline="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2280"/>
                </a:spcAft>
              </a:pPr>
              <a:r>
                <a:rPr lang="en-US" sz="6000" baseline="0">
                  <a:solidFill>
                    <a:schemeClr val="bg1">
                      <a:lumMod val="50000"/>
                    </a:schemeClr>
                  </a:solidFill>
                  <a:latin typeface="Calibri" panose="020F0502020204030204"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0"/>
                </a:spcAft>
              </a:pPr>
              <a:r>
                <a:rPr lang="en-US" sz="8800">
                  <a:solidFill>
                    <a:schemeClr val="bg1">
                      <a:lumMod val="50000"/>
                    </a:schemeClr>
                  </a:solidFill>
                  <a:latin typeface="Calibri" panose="020F0502020204030204" pitchFamily="34" charset="0"/>
                  <a:cs typeface="Calibri" panose="020F0502020204030204" pitchFamily="34" charset="0"/>
                </a:rPr>
                <a:t>Printing Your Poster:</a:t>
              </a:r>
            </a:p>
            <a:p>
              <a:pPr lvl="0">
                <a:spcBef>
                  <a:spcPts val="0"/>
                </a:spcBef>
                <a:spcAft>
                  <a:spcPts val="2280"/>
                </a:spcAft>
              </a:pPr>
              <a:r>
                <a:rPr lang="en-US" sz="6000">
                  <a:solidFill>
                    <a:schemeClr val="bg1">
                      <a:lumMod val="50000"/>
                    </a:schemeClr>
                  </a:solidFill>
                  <a:latin typeface="Calibri" panose="020F0502020204030204" pitchFamily="34" charset="0"/>
                  <a:cs typeface="Calibri" panose="020F0502020204030204" pitchFamily="34" charset="0"/>
                </a:rPr>
                <a:t>Once your poster file is ready, visit</a:t>
              </a:r>
              <a:r>
                <a:rPr lang="en-US" sz="6000" baseline="0">
                  <a:solidFill>
                    <a:schemeClr val="bg1">
                      <a:lumMod val="50000"/>
                    </a:schemeClr>
                  </a:solidFill>
                  <a:latin typeface="Calibri" panose="020F0502020204030204" pitchFamily="34" charset="0"/>
                  <a:cs typeface="Calibri" panose="020F0502020204030204" pitchFamily="34" charset="0"/>
                </a:rPr>
                <a:t> </a:t>
              </a:r>
              <a:r>
                <a:rPr lang="en-US" sz="6000" b="1" baseline="0">
                  <a:solidFill>
                    <a:schemeClr val="bg1">
                      <a:lumMod val="50000"/>
                    </a:schemeClr>
                  </a:solidFill>
                  <a:latin typeface="Calibri" panose="020F0502020204030204" pitchFamily="34" charset="0"/>
                  <a:cs typeface="Calibri" panose="020F0502020204030204" pitchFamily="34" charset="0"/>
                </a:rPr>
                <a:t>www.genigraphics.com</a:t>
              </a:r>
              <a:r>
                <a:rPr lang="en-US" sz="6000" baseline="0">
                  <a:solidFill>
                    <a:schemeClr val="bg1">
                      <a:lumMod val="50000"/>
                    </a:schemeClr>
                  </a:solidFill>
                  <a:latin typeface="Calibri" panose="020F0502020204030204"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0"/>
                </a:spcAft>
              </a:pPr>
              <a:r>
                <a:rPr lang="en-US" sz="6000" baseline="0">
                  <a:solidFill>
                    <a:schemeClr val="bg1">
                      <a:lumMod val="50000"/>
                    </a:schemeClr>
                  </a:solidFill>
                  <a:latin typeface="Calibri" panose="020F0502020204030204"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r>
                <a:rPr lang="en-US" sz="6000" baseline="0">
                  <a:solidFill>
                    <a:schemeClr val="bg1">
                      <a:lumMod val="50000"/>
                    </a:schemeClr>
                  </a:solidFill>
                  <a:latin typeface="Calibri" panose="020F0502020204030204" pitchFamily="34" charset="0"/>
                  <a:cs typeface="Calibri" panose="020F0502020204030204" pitchFamily="34" charset="0"/>
                </a:rPr>
                <a:t>US and Canada:  1-800-790-4001</a:t>
              </a:r>
            </a:p>
            <a:p>
              <a:pPr lvl="0" algn="ctr">
                <a:spcBef>
                  <a:spcPts val="0"/>
                </a:spcBef>
                <a:spcAft>
                  <a:spcPts val="0"/>
                </a:spcAft>
              </a:pPr>
              <a:r>
                <a:rPr lang="en-US" sz="6000" baseline="0">
                  <a:solidFill>
                    <a:schemeClr val="bg1">
                      <a:lumMod val="50000"/>
                    </a:schemeClr>
                  </a:solidFill>
                  <a:latin typeface="Calibri" panose="020F0502020204030204" pitchFamily="34" charset="0"/>
                  <a:cs typeface="Calibri" panose="020F0502020204030204" pitchFamily="34" charset="0"/>
                </a:rPr>
                <a:t>International: +(1) 913-441-1410</a:t>
              </a:r>
              <a:br>
                <a:rPr lang="en-US" sz="6000" baseline="0">
                  <a:solidFill>
                    <a:schemeClr val="bg1">
                      <a:lumMod val="50000"/>
                    </a:schemeClr>
                  </a:solidFill>
                  <a:latin typeface="Calibri" panose="020F0502020204030204" pitchFamily="34" charset="0"/>
                  <a:cs typeface="Calibri" panose="020F0502020204030204" pitchFamily="34" charset="0"/>
                </a:rPr>
              </a:br>
              <a:r>
                <a:rPr lang="en-US" sz="6000" baseline="0">
                  <a:solidFill>
                    <a:schemeClr val="bg1">
                      <a:lumMod val="50000"/>
                    </a:schemeClr>
                  </a:solidFill>
                  <a:latin typeface="Calibri" panose="020F0502020204030204" pitchFamily="34" charset="0"/>
                  <a:cs typeface="Calibri" panose="020F0502020204030204" pitchFamily="34" charset="0"/>
                </a:rPr>
                <a:t>Email: info@genigraphics.com</a:t>
              </a:r>
            </a:p>
            <a:p>
              <a:pPr lvl="0" algn="ctr">
                <a:spcBef>
                  <a:spcPts val="0"/>
                </a:spcBef>
                <a:spcAft>
                  <a:spcPts val="0"/>
                </a:spcAft>
              </a:pPr>
              <a:br>
                <a:rPr lang="en-US" sz="4400">
                  <a:solidFill>
                    <a:schemeClr val="bg1">
                      <a:lumMod val="50000"/>
                    </a:schemeClr>
                  </a:solidFill>
                  <a:latin typeface="Calibri" panose="020F0502020204030204" pitchFamily="34" charset="0"/>
                  <a:cs typeface="Calibri" panose="020F0502020204030204" pitchFamily="34" charset="0"/>
                </a:rPr>
              </a:br>
              <a:r>
                <a:rPr lang="en-US" sz="4400">
                  <a:solidFill>
                    <a:schemeClr val="bg1">
                      <a:lumMod val="50000"/>
                    </a:schemeClr>
                  </a:solidFill>
                  <a:latin typeface="Calibri" panose="020F0502020204030204"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10/26/2018</a:t>
            </a:fld>
            <a:endParaRPr lang="en-US"/>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490" rtl="0" eaLnBrk="1" latinLnBrk="0" hangingPunct="1">
        <a:spcBef>
          <a:spcPct val="0"/>
        </a:spcBef>
        <a:buNone/>
        <a:defRPr sz="7600" kern="1200">
          <a:solidFill>
            <a:schemeClr val="tx1"/>
          </a:solidFill>
          <a:latin typeface="+mj-lt"/>
          <a:ea typeface="+mj-ea"/>
          <a:cs typeface="+mj-cs"/>
        </a:defRPr>
      </a:lvl1pPr>
    </p:titleStyle>
    <p:bodyStyle>
      <a:lvl1pPr marL="434975" indent="-434975" algn="l" defTabSz="417449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1pPr>
      <a:lvl2pPr marL="869950" indent="-434975" algn="l" defTabSz="417449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2pPr>
      <a:lvl3pPr marL="1304290" indent="-434975" algn="l" defTabSz="417449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1739265" indent="-434975" algn="l" defTabSz="417449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4pPr>
      <a:lvl5pPr marL="2174240" indent="-434975" algn="l" defTabSz="417449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5pPr>
      <a:lvl6pPr marL="11480165" indent="-1043940" algn="l" defTabSz="4174490"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7410" indent="-1043940" algn="l" defTabSz="4174490"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4655" indent="-1043940" algn="l" defTabSz="4174490"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1900" indent="-1043940" algn="l" defTabSz="4174490"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4490" rtl="0" eaLnBrk="1" latinLnBrk="0" hangingPunct="1">
        <a:defRPr sz="8200" kern="1200">
          <a:solidFill>
            <a:schemeClr val="tx1"/>
          </a:solidFill>
          <a:latin typeface="+mn-lt"/>
          <a:ea typeface="+mn-ea"/>
          <a:cs typeface="+mn-cs"/>
        </a:defRPr>
      </a:lvl1pPr>
      <a:lvl2pPr marL="2087245" algn="l" defTabSz="4174490" rtl="0" eaLnBrk="1" latinLnBrk="0" hangingPunct="1">
        <a:defRPr sz="8200" kern="1200">
          <a:solidFill>
            <a:schemeClr val="tx1"/>
          </a:solidFill>
          <a:latin typeface="+mn-lt"/>
          <a:ea typeface="+mn-ea"/>
          <a:cs typeface="+mn-cs"/>
        </a:defRPr>
      </a:lvl2pPr>
      <a:lvl3pPr marL="4174490" algn="l" defTabSz="4174490" rtl="0" eaLnBrk="1" latinLnBrk="0" hangingPunct="1">
        <a:defRPr sz="8200" kern="1200">
          <a:solidFill>
            <a:schemeClr val="tx1"/>
          </a:solidFill>
          <a:latin typeface="+mn-lt"/>
          <a:ea typeface="+mn-ea"/>
          <a:cs typeface="+mn-cs"/>
        </a:defRPr>
      </a:lvl3pPr>
      <a:lvl4pPr marL="6261735" algn="l" defTabSz="4174490" rtl="0" eaLnBrk="1" latinLnBrk="0" hangingPunct="1">
        <a:defRPr sz="8200" kern="1200">
          <a:solidFill>
            <a:schemeClr val="tx1"/>
          </a:solidFill>
          <a:latin typeface="+mn-lt"/>
          <a:ea typeface="+mn-ea"/>
          <a:cs typeface="+mn-cs"/>
        </a:defRPr>
      </a:lvl4pPr>
      <a:lvl5pPr marL="8348980" algn="l" defTabSz="4174490" rtl="0" eaLnBrk="1" latinLnBrk="0" hangingPunct="1">
        <a:defRPr sz="8200" kern="1200">
          <a:solidFill>
            <a:schemeClr val="tx1"/>
          </a:solidFill>
          <a:latin typeface="+mn-lt"/>
          <a:ea typeface="+mn-ea"/>
          <a:cs typeface="+mn-cs"/>
        </a:defRPr>
      </a:lvl5pPr>
      <a:lvl6pPr marL="10436225" algn="l" defTabSz="4174490" rtl="0" eaLnBrk="1" latinLnBrk="0" hangingPunct="1">
        <a:defRPr sz="8200" kern="1200">
          <a:solidFill>
            <a:schemeClr val="tx1"/>
          </a:solidFill>
          <a:latin typeface="+mn-lt"/>
          <a:ea typeface="+mn-ea"/>
          <a:cs typeface="+mn-cs"/>
        </a:defRPr>
      </a:lvl6pPr>
      <a:lvl7pPr marL="12523470" algn="l" defTabSz="4174490" rtl="0" eaLnBrk="1" latinLnBrk="0" hangingPunct="1">
        <a:defRPr sz="8200" kern="1200">
          <a:solidFill>
            <a:schemeClr val="tx1"/>
          </a:solidFill>
          <a:latin typeface="+mn-lt"/>
          <a:ea typeface="+mn-ea"/>
          <a:cs typeface="+mn-cs"/>
        </a:defRPr>
      </a:lvl7pPr>
      <a:lvl8pPr marL="14610715" algn="l" defTabSz="4174490" rtl="0" eaLnBrk="1" latinLnBrk="0" hangingPunct="1">
        <a:defRPr sz="8200" kern="1200">
          <a:solidFill>
            <a:schemeClr val="tx1"/>
          </a:solidFill>
          <a:latin typeface="+mn-lt"/>
          <a:ea typeface="+mn-ea"/>
          <a:cs typeface="+mn-cs"/>
        </a:defRPr>
      </a:lvl8pPr>
      <a:lvl9pPr marL="16697960" algn="l" defTabSz="417449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GIF"/><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194"/>
          <p:cNvSpPr txBox="1">
            <a:spLocks noChangeArrowheads="1"/>
          </p:cNvSpPr>
          <p:nvPr/>
        </p:nvSpPr>
        <p:spPr bwMode="auto">
          <a:xfrm>
            <a:off x="800099" y="29274840"/>
            <a:ext cx="22020122" cy="11273097"/>
          </a:xfrm>
          <a:prstGeom prst="rect">
            <a:avLst/>
          </a:prstGeom>
          <a:solidFill>
            <a:schemeClr val="bg1"/>
          </a:solidFill>
          <a:ln w="12700">
            <a:solidFill>
              <a:schemeClr val="tx2"/>
            </a:solidFill>
          </a:ln>
          <a:effectLst/>
        </p:spPr>
        <p:txBody>
          <a:bodyPr wrap="square" lIns="173940" tIns="173940" rIns="173940" bIns="173940" anchor="t">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457200" indent="-457200" eaLnBrk="1" hangingPunct="1">
              <a:buFont typeface="Wingdings" panose="05000000000000000000"/>
              <a:buChar char="v"/>
            </a:pPr>
            <a:r>
              <a:rPr lang="en-US" sz="3000" err="1">
                <a:latin typeface="Calibri" panose="020F0502020204030204" pitchFamily="34" charset="0"/>
                <a:cs typeface="Calibri" panose="020F0502020204030204"/>
              </a:rPr>
              <a:t>Một số mô  hình </a:t>
            </a:r>
            <a:r>
              <a:rPr lang="vi-VN" sz="3000">
                <a:latin typeface="Calibri" panose="020F0502020204030204" pitchFamily="34" charset="0"/>
                <a:cs typeface="Calibri" panose="020F0502020204030204"/>
              </a:rPr>
              <a:t>thiết kế</a:t>
            </a:r>
            <a:r>
              <a:rPr lang="en-US" sz="3000">
                <a:latin typeface="Calibri" panose="020F0502020204030204" pitchFamily="34" charset="0"/>
                <a:cs typeface="Calibri" panose="020F0502020204030204"/>
              </a:rPr>
              <a:t> </a:t>
            </a:r>
            <a:r>
              <a:rPr lang="en-US" sz="3000" err="1">
                <a:latin typeface="Calibri" panose="020F0502020204030204" pitchFamily="34" charset="0"/>
                <a:cs typeface="Calibri" panose="020F0502020204030204"/>
              </a:rPr>
              <a:t>của phần mềm quản lý linh kiện</a:t>
            </a: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p:txBody>
      </p:sp>
      <p:sp>
        <p:nvSpPr>
          <p:cNvPr id="4" name="Text Box 122"/>
          <p:cNvSpPr txBox="1">
            <a:spLocks noChangeArrowheads="1"/>
          </p:cNvSpPr>
          <p:nvPr/>
        </p:nvSpPr>
        <p:spPr bwMode="auto">
          <a:xfrm>
            <a:off x="6664769" y="486099"/>
            <a:ext cx="20197192" cy="271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6000" b="1">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KHOA CÔNG NGHỆ THÔNG TIN</a:t>
            </a:r>
          </a:p>
          <a:p>
            <a:pPr algn="ctr" eaLnBrk="1" hangingPunct="1"/>
            <a:r>
              <a:rPr lang="en-US" sz="6000" b="1">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Ngành kĩ thuật phần mềm</a:t>
            </a:r>
          </a:p>
        </p:txBody>
      </p:sp>
      <p:sp>
        <p:nvSpPr>
          <p:cNvPr id="5" name="Text Box 123"/>
          <p:cNvSpPr txBox="1">
            <a:spLocks noChangeArrowheads="1"/>
          </p:cNvSpPr>
          <p:nvPr/>
        </p:nvSpPr>
        <p:spPr bwMode="auto">
          <a:xfrm>
            <a:off x="6785292" y="3132456"/>
            <a:ext cx="20107275" cy="1602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4800" b="1">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a:cs typeface="Times New Roman" panose="02020603050405020304"/>
              </a:rPr>
              <a:t>ĐỀ TÀI: QUẢN LÝ MUA BÁN LINH KIỆN- Nhóm 14</a:t>
            </a:r>
          </a:p>
        </p:txBody>
      </p:sp>
      <p:sp>
        <p:nvSpPr>
          <p:cNvPr id="24" name="TextBox 23"/>
          <p:cNvSpPr txBox="1"/>
          <p:nvPr/>
        </p:nvSpPr>
        <p:spPr>
          <a:xfrm>
            <a:off x="891167" y="40697785"/>
            <a:ext cx="28751089" cy="19329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86970" tIns="43485" rIns="86970" bIns="43485" rtlCol="0" anchor="t">
            <a:spAutoFit/>
            <a:scene3d>
              <a:camera prst="orthographicFront"/>
              <a:lightRig rig="threePt" dir="t"/>
            </a:scene3d>
          </a:bodyPr>
          <a:lstStyle/>
          <a:p>
            <a:pPr algn="ctr"/>
            <a:r>
              <a:rPr lang="en-US" sz="4000" err="1">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Trần</a:t>
            </a:r>
            <a:r>
              <a:rPr lang="en-US" sz="40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 </a:t>
            </a:r>
            <a:r>
              <a:rPr lang="en-US" sz="4000" err="1">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Hồng</a:t>
            </a:r>
            <a:r>
              <a:rPr lang="en-US" sz="40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 Lê  - 16033631</a:t>
            </a:r>
            <a:endParaRPr lang="en-US" sz="3000">
              <a:solidFill>
                <a:schemeClr val="tx1"/>
              </a:solidFill>
              <a:effectLst>
                <a:outerShdw blurRad="38100" dist="19050" dir="2700000" algn="tl" rotWithShape="0">
                  <a:schemeClr val="dk1">
                    <a:alpha val="40000"/>
                  </a:schemeClr>
                </a:outerShdw>
              </a:effectLst>
              <a:latin typeface="Calibri" panose="020F0502020204030204"/>
              <a:cs typeface="Calibri" panose="020F0502020204030204"/>
            </a:endParaRPr>
          </a:p>
          <a:p>
            <a:pPr algn="ctr"/>
            <a:r>
              <a:rPr lang="en-US" sz="4000" err="1">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Tô</a:t>
            </a:r>
            <a:r>
              <a:rPr lang="en-US" sz="40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 </a:t>
            </a:r>
            <a:r>
              <a:rPr lang="en-US" sz="4000" err="1">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Công</a:t>
            </a:r>
            <a:r>
              <a:rPr lang="en-US" sz="40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 Tuyển</a:t>
            </a:r>
            <a:r>
              <a:rPr lang="vi-VN" sz="40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 </a:t>
            </a:r>
            <a:r>
              <a:rPr lang="en-US" sz="40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a:t>
            </a:r>
            <a:r>
              <a:rPr lang="vi-VN" sz="40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 </a:t>
            </a:r>
            <a:r>
              <a:rPr lang="en-US" sz="40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16013611</a:t>
            </a:r>
          </a:p>
          <a:p>
            <a:pPr algn="ctr"/>
            <a:r>
              <a:rPr lang="en-US" sz="40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Phan </a:t>
            </a:r>
            <a:r>
              <a:rPr lang="en-US" sz="4000" err="1">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Ngọc</a:t>
            </a:r>
            <a:r>
              <a:rPr lang="en-US" sz="40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 </a:t>
            </a:r>
            <a:r>
              <a:rPr lang="vi-VN" sz="40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Đ</a:t>
            </a:r>
            <a:r>
              <a:rPr lang="en-US" sz="4000">
                <a:solidFill>
                  <a:schemeClr val="tx1"/>
                </a:solidFill>
                <a:effectLst>
                  <a:outerShdw blurRad="38100" dist="19050" dir="2700000" algn="tl" rotWithShape="0">
                    <a:schemeClr val="dk1">
                      <a:alpha val="40000"/>
                    </a:schemeClr>
                  </a:outerShdw>
                </a:effectLst>
                <a:latin typeface="Times New Roman" panose="02020603050405020304"/>
                <a:cs typeface="Times New Roman" panose="02020603050405020304"/>
              </a:rPr>
              <a:t>ể - 16022751</a:t>
            </a:r>
          </a:p>
        </p:txBody>
      </p:sp>
      <p:sp>
        <p:nvSpPr>
          <p:cNvPr id="25" name="TextBox 24"/>
          <p:cNvSpPr txBox="1"/>
          <p:nvPr/>
        </p:nvSpPr>
        <p:spPr>
          <a:xfrm>
            <a:off x="8463181" y="41193883"/>
            <a:ext cx="3003336" cy="916940"/>
          </a:xfrm>
          <a:prstGeom prst="rect">
            <a:avLst/>
          </a:prstGeom>
          <a:noFill/>
        </p:spPr>
        <p:txBody>
          <a:bodyPr wrap="square" lIns="86970" tIns="43485" rIns="86970" bIns="43485" rtlCol="0" anchor="t">
            <a:spAutoFit/>
          </a:bodyPr>
          <a:lstStyle/>
          <a:p>
            <a:r>
              <a:rPr lang="en-US" sz="5400" b="1">
                <a:cs typeface="Calibri" panose="020F0502020204030204"/>
              </a:rPr>
              <a:t>NHÓM 14</a:t>
            </a:r>
          </a:p>
        </p:txBody>
      </p:sp>
      <p:sp>
        <p:nvSpPr>
          <p:cNvPr id="10" name="Text Box 189"/>
          <p:cNvSpPr txBox="1">
            <a:spLocks noChangeArrowheads="1"/>
          </p:cNvSpPr>
          <p:nvPr/>
        </p:nvSpPr>
        <p:spPr bwMode="auto">
          <a:xfrm>
            <a:off x="912495" y="6323453"/>
            <a:ext cx="9510395" cy="8628257"/>
          </a:xfrm>
          <a:prstGeom prst="rect">
            <a:avLst/>
          </a:prstGeom>
          <a:solidFill>
            <a:schemeClr val="bg1"/>
          </a:solidFill>
          <a:ln w="12700">
            <a:solidFill>
              <a:schemeClr val="accent1">
                <a:lumMod val="75000"/>
              </a:schemeClr>
            </a:solidFill>
          </a:ln>
          <a:effectLst/>
        </p:spPr>
        <p:txBody>
          <a:bodyPr wrap="square" lIns="173940" tIns="173940" rIns="173940" bIns="173940" anchor="t">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457200" indent="-457200" algn="just" eaLnBrk="1" hangingPunct="1">
              <a:buFont typeface="Wingdings" panose="05000000000000000000" charset="0"/>
              <a:buChar char="v"/>
            </a:pPr>
            <a:r>
              <a:rPr lang="vi-VN" sz="3000">
                <a:latin typeface="Times New Roman" panose="02020603050405020304" charset="0"/>
                <a:cs typeface="Times New Roman" panose="02020603050405020304" charset="0"/>
              </a:rPr>
              <a:t>Hiện nay nhu cầu lưu trữ thông tin của các cửa hàng mua bán linh kiện điện tử bằng máy tính là cao với nhu cầu giảm thiểu trùng lắp dữ liệu, dễ dàng tra cứu thông tin đồng thời hỗ trợ việc đồng bộ dữ liệu.</a:t>
            </a:r>
          </a:p>
          <a:p>
            <a:pPr marL="457200" indent="-457200" algn="just" eaLnBrk="1" hangingPunct="1">
              <a:buFont typeface="Wingdings" panose="05000000000000000000" charset="0"/>
              <a:buChar char="v"/>
            </a:pPr>
            <a:r>
              <a:rPr lang="vi-VN" sz="3000">
                <a:latin typeface="Times New Roman" panose="02020603050405020304" charset="0"/>
                <a:cs typeface="Times New Roman" panose="02020603050405020304" charset="0"/>
              </a:rPr>
              <a:t>Để đáp ứng được nhu cầu thực tế, các chương trình quản lý thông tin nói chung, quản lý thông tin mua bán linh kiện nói riêng được ra đời. </a:t>
            </a:r>
          </a:p>
          <a:p>
            <a:pPr marL="457200" indent="-457200" algn="just" eaLnBrk="1" hangingPunct="1">
              <a:buFont typeface="Wingdings" panose="05000000000000000000" charset="0"/>
              <a:buChar char="v"/>
            </a:pPr>
            <a:r>
              <a:rPr lang="vi-VN" sz="3000">
                <a:latin typeface="Times New Roman" panose="02020603050405020304" charset="0"/>
                <a:cs typeface="Times New Roman" panose="02020603050405020304" charset="0"/>
              </a:rPr>
              <a:t>Nhóm 14 thực hiện chương trình mua bán linh kiện với một số chức năng căn bản: </a:t>
            </a:r>
          </a:p>
          <a:p>
            <a:pPr marL="914400" lvl="1" indent="-457200" algn="just" eaLnBrk="1" hangingPunct="1">
              <a:buFont typeface="Wingdings" panose="05000000000000000000" charset="0"/>
              <a:buBlip>
                <a:blip r:embed="rId2"/>
              </a:buBlip>
            </a:pPr>
            <a:r>
              <a:rPr lang="vi-VN" sz="3000" i="1">
                <a:latin typeface="Times New Roman" panose="02020603050405020304" charset="0"/>
                <a:cs typeface="Times New Roman" panose="02020603050405020304" charset="0"/>
              </a:rPr>
              <a:t>Quản lý bán linh kiện </a:t>
            </a:r>
          </a:p>
          <a:p>
            <a:pPr marL="914400" lvl="1" indent="-457200" algn="just" eaLnBrk="1" hangingPunct="1">
              <a:buFont typeface="Wingdings" panose="05000000000000000000" charset="0"/>
              <a:buBlip>
                <a:blip r:embed="rId2"/>
              </a:buBlip>
            </a:pPr>
            <a:r>
              <a:rPr lang="vi-VN" sz="3000" i="1">
                <a:latin typeface="Times New Roman" panose="02020603050405020304" charset="0"/>
                <a:cs typeface="Times New Roman" panose="02020603050405020304" charset="0"/>
              </a:rPr>
              <a:t>Quản lý thông tin sản phẩm (linh kiện)</a:t>
            </a:r>
          </a:p>
          <a:p>
            <a:pPr marL="914400" lvl="1" indent="-457200" algn="just" eaLnBrk="1" hangingPunct="1">
              <a:buFont typeface="Wingdings" panose="05000000000000000000" charset="0"/>
              <a:buBlip>
                <a:blip r:embed="rId2"/>
              </a:buBlip>
            </a:pPr>
            <a:r>
              <a:rPr lang="vi-VN" sz="3000" i="1">
                <a:latin typeface="Times New Roman" panose="02020603050405020304" charset="0"/>
                <a:cs typeface="Times New Roman" panose="02020603050405020304" charset="0"/>
              </a:rPr>
              <a:t>Quản lý thông tin khách hàng</a:t>
            </a:r>
          </a:p>
          <a:p>
            <a:pPr marL="914400" lvl="1" indent="-457200" algn="just" eaLnBrk="1" hangingPunct="1">
              <a:buFont typeface="Wingdings" panose="05000000000000000000" charset="0"/>
              <a:buBlip>
                <a:blip r:embed="rId2"/>
              </a:buBlip>
            </a:pPr>
            <a:r>
              <a:rPr lang="vi-VN" sz="3000" i="1">
                <a:latin typeface="Times New Roman" panose="02020603050405020304" charset="0"/>
                <a:cs typeface="Times New Roman" panose="02020603050405020304" charset="0"/>
              </a:rPr>
              <a:t>Quản lý thông tin nhân viên làm việc cho cửa hàng</a:t>
            </a:r>
          </a:p>
          <a:p>
            <a:pPr marL="914400" lvl="1" indent="-457200" algn="just" eaLnBrk="1" hangingPunct="1">
              <a:buFont typeface="Wingdings" panose="05000000000000000000" charset="0"/>
              <a:buBlip>
                <a:blip r:embed="rId2"/>
              </a:buBlip>
            </a:pPr>
            <a:r>
              <a:rPr lang="vi-VN" sz="3000" i="1">
                <a:latin typeface="Times New Roman" panose="02020603050405020304" charset="0"/>
                <a:cs typeface="Times New Roman" panose="02020603050405020304" charset="0"/>
              </a:rPr>
              <a:t>Quản lý thông tin nhà cung cấp</a:t>
            </a:r>
          </a:p>
          <a:p>
            <a:pPr marL="914400" lvl="1" indent="-457200" algn="just" eaLnBrk="1" hangingPunct="1">
              <a:buFont typeface="Wingdings" panose="05000000000000000000" charset="0"/>
              <a:buBlip>
                <a:blip r:embed="rId2"/>
              </a:buBlip>
            </a:pPr>
            <a:r>
              <a:rPr lang="vi-VN" sz="3000" i="1">
                <a:latin typeface="Times New Roman" panose="02020603050405020304" charset="0"/>
                <a:cs typeface="Times New Roman" panose="02020603050405020304" charset="0"/>
              </a:rPr>
              <a:t>Thống kê báo cáo (doanh số nhân viên,doanh thu, sản phẩm, khách hàng tiềm năng)</a:t>
            </a:r>
          </a:p>
        </p:txBody>
      </p:sp>
      <p:sp>
        <p:nvSpPr>
          <p:cNvPr id="32" name="Rectangle 31"/>
          <p:cNvSpPr/>
          <p:nvPr/>
        </p:nvSpPr>
        <p:spPr>
          <a:xfrm>
            <a:off x="912495" y="5220929"/>
            <a:ext cx="9511030" cy="1059782"/>
          </a:xfrm>
          <a:prstGeom prst="rect">
            <a:avLst/>
          </a:prstGeom>
        </p:spPr>
        <p:style>
          <a:lnRef idx="1">
            <a:schemeClr val="accent1"/>
          </a:lnRef>
          <a:fillRef idx="3">
            <a:schemeClr val="accent1"/>
          </a:fillRef>
          <a:effectRef idx="2">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cs typeface="Calibri" panose="020F0502020204030204"/>
              </a:rPr>
              <a:t>GIỚI THIỆU</a:t>
            </a:r>
          </a:p>
        </p:txBody>
      </p:sp>
      <p:sp>
        <p:nvSpPr>
          <p:cNvPr id="15" name="Text Box 194"/>
          <p:cNvSpPr txBox="1">
            <a:spLocks noChangeArrowheads="1"/>
          </p:cNvSpPr>
          <p:nvPr/>
        </p:nvSpPr>
        <p:spPr bwMode="auto">
          <a:xfrm>
            <a:off x="11097974" y="6280711"/>
            <a:ext cx="11704876" cy="21332337"/>
          </a:xfrm>
          <a:prstGeom prst="rect">
            <a:avLst/>
          </a:prstGeom>
          <a:solidFill>
            <a:schemeClr val="bg1"/>
          </a:solidFill>
          <a:ln w="12700">
            <a:solidFill>
              <a:schemeClr val="tx2"/>
            </a:solidFill>
          </a:ln>
          <a:effectLst/>
        </p:spPr>
        <p:txBody>
          <a:bodyPr wrap="square" lIns="173940" tIns="173940" rIns="173940" bIns="173940" anchor="t">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endParaRPr lang="en-US" sz="3000" i="1" dirty="0" err="1">
              <a:latin typeface="Times New Roman" panose="02020603050405020304" charset="0"/>
              <a:cs typeface="Times New Roman" panose="02020603050405020304" charset="0"/>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eaLnBrk="1" hangingPunct="1"/>
            <a:endParaRPr lang="en-US" sz="3000" i="1" dirty="0">
              <a:latin typeface="Calibri" panose="020F0502020204030204" pitchFamily="34" charset="0"/>
              <a:cs typeface="Calibri" panose="020F0502020204030204"/>
            </a:endParaRPr>
          </a:p>
          <a:p>
            <a:pPr indent="0" eaLnBrk="1" hangingPunct="1">
              <a:buFont typeface="Wingdings" panose="05000000000000000000"/>
              <a:buNone/>
            </a:pPr>
            <a:endParaRPr lang="en-US" sz="3000" i="1" dirty="0">
              <a:latin typeface="Calibri" panose="020F0502020204030204" pitchFamily="34" charset="0"/>
              <a:cs typeface="Calibri" panose="020F0502020204030204"/>
            </a:endParaRPr>
          </a:p>
          <a:p>
            <a:pPr indent="0" eaLnBrk="1" hangingPunct="1">
              <a:buFont typeface="Wingdings" panose="05000000000000000000"/>
              <a:buNone/>
            </a:pPr>
            <a:endParaRPr lang="en-US" sz="3000" i="1" dirty="0">
              <a:latin typeface="Calibri" panose="020F0502020204030204" pitchFamily="34" charset="0"/>
              <a:cs typeface="Calibri" panose="020F0502020204030204"/>
            </a:endParaRPr>
          </a:p>
          <a:p>
            <a:pPr marL="514350" indent="-514350" eaLnBrk="1" hangingPunct="1">
              <a:buFont typeface="Wingdings" panose="05000000000000000000"/>
              <a:buChar char="v"/>
            </a:pPr>
            <a:endParaRPr lang="en-US" sz="3000" i="1" dirty="0">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a:p>
            <a:pPr eaLnBrk="1" hangingPunct="1"/>
            <a:endParaRPr lang="en-US" sz="3000" err="1">
              <a:latin typeface="Calibri" panose="020F0502020204030204" pitchFamily="34" charset="0"/>
              <a:cs typeface="Calibri" panose="020F0502020204030204"/>
            </a:endParaRPr>
          </a:p>
        </p:txBody>
      </p:sp>
      <p:sp>
        <p:nvSpPr>
          <p:cNvPr id="33" name="Rectangle 32"/>
          <p:cNvSpPr/>
          <p:nvPr/>
        </p:nvSpPr>
        <p:spPr>
          <a:xfrm>
            <a:off x="891167" y="14951711"/>
            <a:ext cx="9546591" cy="1246504"/>
          </a:xfrm>
          <a:prstGeom prst="rect">
            <a:avLst/>
          </a:prstGeom>
        </p:spPr>
        <p:style>
          <a:lnRef idx="1">
            <a:schemeClr val="accent1"/>
          </a:lnRef>
          <a:fillRef idx="3">
            <a:schemeClr val="accent1"/>
          </a:fillRef>
          <a:effectRef idx="2">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cs typeface="Calibri" panose="020F0502020204030204"/>
              </a:rPr>
              <a:t>YÊU CẦU ỨNG DỤNG</a:t>
            </a:r>
          </a:p>
        </p:txBody>
      </p:sp>
      <p:sp>
        <p:nvSpPr>
          <p:cNvPr id="34" name="Rectangle 33"/>
          <p:cNvSpPr/>
          <p:nvPr/>
        </p:nvSpPr>
        <p:spPr>
          <a:xfrm>
            <a:off x="800098" y="28097919"/>
            <a:ext cx="22020122" cy="1181393"/>
          </a:xfrm>
          <a:prstGeom prst="rect">
            <a:avLst/>
          </a:prstGeom>
        </p:spPr>
        <p:style>
          <a:lnRef idx="1">
            <a:schemeClr val="accent1"/>
          </a:lnRef>
          <a:fillRef idx="3">
            <a:schemeClr val="accent1"/>
          </a:fillRef>
          <a:effectRef idx="2">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cs typeface="Calibri" panose="020F0502020204030204"/>
              </a:rPr>
              <a:t>THIẾT KẾ</a:t>
            </a:r>
          </a:p>
        </p:txBody>
      </p:sp>
      <p:sp>
        <p:nvSpPr>
          <p:cNvPr id="14" name="Text Box 193"/>
          <p:cNvSpPr txBox="1">
            <a:spLocks noChangeArrowheads="1"/>
          </p:cNvSpPr>
          <p:nvPr/>
        </p:nvSpPr>
        <p:spPr bwMode="auto">
          <a:xfrm>
            <a:off x="23445646" y="35050954"/>
            <a:ext cx="6196610" cy="5496984"/>
          </a:xfrm>
          <a:prstGeom prst="rect">
            <a:avLst/>
          </a:prstGeom>
          <a:solidFill>
            <a:schemeClr val="bg1"/>
          </a:solidFill>
          <a:ln w="12700">
            <a:solidFill>
              <a:schemeClr val="accent1">
                <a:lumMod val="75000"/>
              </a:schemeClr>
            </a:solidFill>
          </a:ln>
          <a:effectLst/>
        </p:spPr>
        <p:txBody>
          <a:bodyPr wrap="square" lIns="173940" tIns="173940" rIns="173940" bIns="173940" anchor="t">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457200" indent="-457200">
              <a:buFont typeface="Wingdings" panose="05000000000000000000" charset="0"/>
              <a:buChar char="v"/>
            </a:pPr>
            <a:r>
              <a:rPr lang="en-US" sz="3000">
                <a:latin typeface="Times New Roman" panose="02020603050405020304" charset="0"/>
                <a:cs typeface="Times New Roman" panose="02020603050405020304" charset="0"/>
              </a:rPr>
              <a:t>Thêm các chức năng quản lý  bảo hành linh kiện, quản lý kho,hoàn thành </a:t>
            </a:r>
          </a:p>
          <a:p>
            <a:pPr marL="457200" indent="-457200">
              <a:buFont typeface="Wingdings" panose="05000000000000000000" charset="0"/>
              <a:buChar char="v"/>
            </a:pPr>
            <a:r>
              <a:rPr lang="en-US" sz="3000">
                <a:latin typeface="Times New Roman" panose="02020603050405020304" charset="0"/>
                <a:cs typeface="Times New Roman" panose="02020603050405020304" charset="0"/>
              </a:rPr>
              <a:t>giao diện quản lý đơn đặt hàng,quản lý khuyến mãi…</a:t>
            </a:r>
          </a:p>
          <a:p>
            <a:pPr marL="457200" indent="-457200">
              <a:buFont typeface="Wingdings" panose="05000000000000000000" charset="0"/>
              <a:buChar char="v"/>
            </a:pPr>
            <a:r>
              <a:rPr lang="en-US" sz="3000">
                <a:latin typeface="Times New Roman" panose="02020603050405020304" charset="0"/>
                <a:cs typeface="Times New Roman" panose="02020603050405020304" charset="0"/>
              </a:rPr>
              <a:t>Chưa hỗ trợ quản lý thông tin nhập kho.</a:t>
            </a:r>
          </a:p>
          <a:p>
            <a:pPr marL="457200" indent="-457200">
              <a:buFont typeface="Wingdings" panose="05000000000000000000" charset="0"/>
              <a:buChar char="v"/>
            </a:pPr>
            <a:r>
              <a:rPr lang="en-US" sz="3000">
                <a:latin typeface="Times New Roman" panose="02020603050405020304" charset="0"/>
                <a:cs typeface="Times New Roman" panose="02020603050405020304" charset="0"/>
              </a:rPr>
              <a:t>Chưa hỗ trợ quản lý thông tin bảo hành linh kiện.</a:t>
            </a:r>
          </a:p>
          <a:p>
            <a:pPr marL="457200" indent="-457200">
              <a:buFont typeface="Wingdings" panose="05000000000000000000" charset="0"/>
              <a:buChar char="v"/>
            </a:pPr>
            <a:r>
              <a:rPr lang="en-US" sz="3000">
                <a:latin typeface="Times New Roman" panose="02020603050405020304" charset="0"/>
                <a:cs typeface="Times New Roman" panose="02020603050405020304" charset="0"/>
              </a:rPr>
              <a:t>Một số chức năng chưa hoàn thiện.</a:t>
            </a:r>
          </a:p>
          <a:p>
            <a:endParaRPr lang="en-US" sz="3000" b="1">
              <a:latin typeface="Times New Roman" panose="02020603050405020304" charset="0"/>
              <a:cs typeface="Times New Roman" panose="02020603050405020304" charset="0"/>
            </a:endParaRPr>
          </a:p>
        </p:txBody>
      </p:sp>
      <p:sp>
        <p:nvSpPr>
          <p:cNvPr id="36" name="Rectangle 35"/>
          <p:cNvSpPr/>
          <p:nvPr/>
        </p:nvSpPr>
        <p:spPr>
          <a:xfrm>
            <a:off x="23447648" y="33922912"/>
            <a:ext cx="6196610" cy="1128042"/>
          </a:xfrm>
          <a:prstGeom prst="rect">
            <a:avLst/>
          </a:prstGeom>
        </p:spPr>
        <p:style>
          <a:lnRef idx="1">
            <a:schemeClr val="accent1"/>
          </a:lnRef>
          <a:fillRef idx="3">
            <a:schemeClr val="accent1"/>
          </a:fillRef>
          <a:effectRef idx="2">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cs typeface="Calibri" panose="020F0502020204030204"/>
              </a:rPr>
              <a:t>HƯỚNG PHÁT TRIỂN</a:t>
            </a:r>
          </a:p>
        </p:txBody>
      </p:sp>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2554462" y="21086838"/>
                <a:ext cx="7734471" cy="16572256"/>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a:latin typeface="+mn-lt"/>
                  </a:rPr>
                  <a:t>Genigraphics®</a:t>
                </a:r>
                <a:r>
                  <a:rPr lang="en-US" sz="3000">
                    <a:latin typeface="+mn-lt"/>
                  </a:rPr>
                  <a:t> has provided this template to assist in preparation of a medical or scientific research poster. The dimensions are set to A0 international paper size (46.8” high by 33.1” wide) but prints can be scaled up or down in size to any dimension with the same aspect ratio. For example, if you order an A1 poster (33.1” high by 23.4” wide) using this template, we will print the file at 70.6% of its original size. </a:t>
                </a:r>
                <a:r>
                  <a:rPr lang="en-US" sz="3000" b="1">
                    <a:latin typeface="+mn-lt"/>
                  </a:rPr>
                  <a:t>The most critical factor is that your template and poster dimensions must be proportional:</a:t>
                </a:r>
              </a:p>
              <a:p>
                <a:pPr eaLnBrk="1" hangingPunct="1"/>
                <a:endParaRPr lang="en-US" sz="3000" b="1">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3000" b="1" i="1">
                              <a:latin typeface="Cambria Math" panose="02040503050406030204" pitchFamily="18" charset="0"/>
                            </a:rPr>
                          </m:ctrlPr>
                        </m:boxPr>
                        <m:e>
                          <m:f>
                            <m:fPr>
                              <m:ctrlPr>
                                <a:rPr lang="en-US" sz="3000" b="1" i="1">
                                  <a:latin typeface="Cambria Math" panose="02040503050406030204" pitchFamily="18" charset="0"/>
                                </a:rPr>
                              </m:ctrlPr>
                            </m:fPr>
                            <m:num>
                              <m:r>
                                <a:rPr lang="en-US" sz="3000" b="1" i="1">
                                  <a:latin typeface="Cambria Math"/>
                                </a:rPr>
                                <m:t>𝒕𝒆𝒎𝒑𝒍𝒂𝒕𝒆</m:t>
                              </m:r>
                              <m:r>
                                <a:rPr lang="en-US" sz="3000" b="1" i="1">
                                  <a:latin typeface="Cambria Math"/>
                                </a:rPr>
                                <m:t> </m:t>
                              </m:r>
                              <m:r>
                                <a:rPr lang="en-US" sz="3000" b="1" i="1">
                                  <a:latin typeface="Cambria Math"/>
                                </a:rPr>
                                <m:t>𝒉𝒆𝒊𝒈𝒉𝒕</m:t>
                              </m:r>
                            </m:num>
                            <m:den>
                              <m:r>
                                <a:rPr lang="en-US" sz="3000" b="1" i="1">
                                  <a:latin typeface="Cambria Math"/>
                                </a:rPr>
                                <m:t>𝒕𝒆𝒎𝒑𝒍𝒂𝒕𝒆</m:t>
                              </m:r>
                              <m:r>
                                <a:rPr lang="en-US" sz="3000" b="1" i="1">
                                  <a:latin typeface="Cambria Math"/>
                                </a:rPr>
                                <m:t> </m:t>
                              </m:r>
                              <m:r>
                                <a:rPr lang="en-US" sz="3000" b="1" i="1">
                                  <a:latin typeface="Cambria Math"/>
                                </a:rPr>
                                <m:t>𝒘𝒊𝒅𝒕𝒉</m:t>
                              </m:r>
                            </m:den>
                          </m:f>
                        </m:e>
                      </m:box>
                      <m:r>
                        <a:rPr lang="en-US" sz="3000" b="1" i="1">
                          <a:latin typeface="Cambria Math"/>
                        </a:rPr>
                        <m:t> = </m:t>
                      </m:r>
                      <m:box>
                        <m:boxPr>
                          <m:ctrlPr>
                            <a:rPr lang="en-US" sz="3000" b="1" i="1">
                              <a:latin typeface="Cambria Math" panose="02040503050406030204" pitchFamily="18" charset="0"/>
                            </a:rPr>
                          </m:ctrlPr>
                        </m:boxPr>
                        <m:e>
                          <m:f>
                            <m:fPr>
                              <m:ctrlPr>
                                <a:rPr lang="en-US" sz="3000" b="1" i="1">
                                  <a:latin typeface="Cambria Math" panose="02040503050406030204" pitchFamily="18" charset="0"/>
                                </a:rPr>
                              </m:ctrlPr>
                            </m:fPr>
                            <m:num>
                              <m:r>
                                <a:rPr lang="en-US" sz="3000" b="1" i="1">
                                  <a:latin typeface="Cambria Math"/>
                                </a:rPr>
                                <m:t>𝒅𝒆𝒔𝒊𝒓𝒆𝒅</m:t>
                              </m:r>
                              <m:r>
                                <a:rPr lang="en-US" sz="3000" b="1" i="1">
                                  <a:latin typeface="Cambria Math"/>
                                </a:rPr>
                                <m:t> </m:t>
                              </m:r>
                              <m:r>
                                <a:rPr lang="en-US" sz="3000" b="1" i="1">
                                  <a:latin typeface="Cambria Math"/>
                                </a:rPr>
                                <m:t>𝒑𝒓𝒊𝒏𝒕</m:t>
                              </m:r>
                              <m:r>
                                <a:rPr lang="en-US" sz="3000" b="1" i="1">
                                  <a:latin typeface="Cambria Math"/>
                                </a:rPr>
                                <m:t> </m:t>
                              </m:r>
                              <m:r>
                                <a:rPr lang="en-US" sz="3000" b="1" i="1">
                                  <a:latin typeface="Cambria Math"/>
                                </a:rPr>
                                <m:t>𝒉𝒆𝒊𝒈𝒉𝒕</m:t>
                              </m:r>
                            </m:num>
                            <m:den>
                              <m:r>
                                <a:rPr lang="en-US" sz="3000" b="1" i="1">
                                  <a:latin typeface="Cambria Math"/>
                                </a:rPr>
                                <m:t>𝒅𝒆𝒔𝒊𝒓𝒆𝒅</m:t>
                              </m:r>
                              <m:r>
                                <a:rPr lang="en-US" sz="3000" b="1" i="1">
                                  <a:latin typeface="Cambria Math"/>
                                </a:rPr>
                                <m:t> </m:t>
                              </m:r>
                              <m:r>
                                <a:rPr lang="en-US" sz="3000" b="1" i="1">
                                  <a:latin typeface="Cambria Math"/>
                                </a:rPr>
                                <m:t>𝒑𝒓𝒊𝒏𝒕</m:t>
                              </m:r>
                              <m:r>
                                <a:rPr lang="en-US" sz="3000" b="1" i="1">
                                  <a:latin typeface="Cambria Math"/>
                                </a:rPr>
                                <m:t> </m:t>
                              </m:r>
                              <m:r>
                                <a:rPr lang="en-US" sz="3000" b="1" i="1">
                                  <a:latin typeface="Cambria Math"/>
                                </a:rPr>
                                <m:t>𝒘𝒊𝒅𝒕𝒉</m:t>
                              </m:r>
                            </m:den>
                          </m:f>
                        </m:e>
                      </m:box>
                    </m:oMath>
                  </m:oMathPara>
                </a14:m>
                <a:endParaRPr lang="en-US" sz="3000" b="1">
                  <a:latin typeface="+mn-lt"/>
                </a:endParaRPr>
              </a:p>
              <a:p>
                <a:pPr eaLnBrk="1" hangingPunct="1"/>
                <a:endParaRPr lang="en-US" sz="3000">
                  <a:latin typeface="+mn-lt"/>
                </a:endParaRPr>
              </a:p>
              <a:p>
                <a:pPr eaLnBrk="1" hangingPunct="1"/>
                <a:r>
                  <a:rPr lang="en-US" sz="3000">
                    <a:latin typeface="+mn-lt"/>
                  </a:rPr>
                  <a:t>Order your poster from Genigraphics and we will perform a free design review and advise you if we see anything that may be a concern for printing. We’ll even help tidy things up.</a:t>
                </a:r>
              </a:p>
              <a:p>
                <a:pPr eaLnBrk="1" hangingPunct="1"/>
                <a:endParaRPr lang="en-US" sz="3000">
                  <a:latin typeface="+mn-lt"/>
                </a:endParaRPr>
              </a:p>
              <a:p>
                <a:pPr eaLnBrk="1" hangingPunct="1"/>
                <a:r>
                  <a:rPr lang="en-US" sz="300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2554462" y="21086838"/>
                <a:ext cx="7734471" cy="16572256"/>
              </a:xfrm>
              <a:prstGeom prst="rect">
                <a:avLst/>
              </a:prstGeom>
              <a:blipFill rotWithShape="1">
                <a:blip r:embed="rId3"/>
                <a:stretch>
                  <a:fillRect l="-709" r="-1496"/>
                </a:stretch>
              </a:blipFill>
              <a:ln w="12700">
                <a:solidFill>
                  <a:schemeClr val="accent1">
                    <a:lumMod val="75000"/>
                  </a:schemeClr>
                </a:solidFill>
              </a:ln>
              <a:effectLst/>
            </p:spPr>
            <p:txBody>
              <a:bodyPr/>
              <a:lstStyle/>
              <a:p>
                <a:r>
                  <a:rPr lang="en-US">
                    <a:noFill/>
                  </a:rPr>
                  <a:t> </a:t>
                </a:r>
                <a:endParaRPr lang="en-US">
                  <a:noFill/>
                </a:endParaRPr>
              </a:p>
            </p:txBody>
          </p:sp>
        </mc:Fallback>
      </mc:AlternateContent>
      <p:sp>
        <p:nvSpPr>
          <p:cNvPr id="45" name="Rectangle 44"/>
          <p:cNvSpPr/>
          <p:nvPr/>
        </p:nvSpPr>
        <p:spPr>
          <a:xfrm>
            <a:off x="23417740" y="5226010"/>
            <a:ext cx="6209606" cy="1128042"/>
          </a:xfrm>
          <a:prstGeom prst="rect">
            <a:avLst/>
          </a:prstGeom>
        </p:spPr>
        <p:style>
          <a:lnRef idx="1">
            <a:schemeClr val="accent1"/>
          </a:lnRef>
          <a:fillRef idx="3">
            <a:schemeClr val="accent1"/>
          </a:fillRef>
          <a:effectRef idx="2">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cs typeface="Calibri" panose="020F0502020204030204"/>
              </a:rPr>
              <a:t>HIỆN THỰC</a:t>
            </a:r>
          </a:p>
        </p:txBody>
      </p:sp>
      <p:sp>
        <p:nvSpPr>
          <p:cNvPr id="51" name="Text Box 180"/>
          <p:cNvSpPr txBox="1">
            <a:spLocks noChangeArrowheads="1"/>
          </p:cNvSpPr>
          <p:nvPr/>
        </p:nvSpPr>
        <p:spPr bwMode="auto">
          <a:xfrm>
            <a:off x="-8974497" y="32976738"/>
            <a:ext cx="388498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2400" b="1">
                <a:latin typeface="Calibri" panose="020F0502020204030204" pitchFamily="34" charset="0"/>
              </a:rPr>
              <a:t>Figure 1.</a:t>
            </a:r>
            <a:r>
              <a:rPr lang="en-US" sz="2400">
                <a:latin typeface="Calibri" panose="020F0502020204030204" pitchFamily="34" charset="0"/>
              </a:rPr>
              <a:t> Label in 24pt Calibri.</a:t>
            </a:r>
          </a:p>
        </p:txBody>
      </p:sp>
      <p:sp>
        <p:nvSpPr>
          <p:cNvPr id="37" name="Text Box 180"/>
          <p:cNvSpPr txBox="1">
            <a:spLocks noChangeArrowheads="1"/>
          </p:cNvSpPr>
          <p:nvPr/>
        </p:nvSpPr>
        <p:spPr bwMode="auto">
          <a:xfrm rot="10740000" flipV="1">
            <a:off x="4469965" y="39710898"/>
            <a:ext cx="3583094" cy="45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nchor="t">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i="1" err="1">
                <a:latin typeface="Calibri" panose="020F0502020204030204" pitchFamily="34" charset="0"/>
              </a:rPr>
              <a:t>Hình</a:t>
            </a:r>
            <a:r>
              <a:rPr lang="en-US" sz="2400" b="1" i="1">
                <a:latin typeface="Calibri" panose="020F0502020204030204" pitchFamily="34" charset="0"/>
              </a:rPr>
              <a:t> 5. M</a:t>
            </a:r>
            <a:r>
              <a:rPr lang="en-US" sz="2400" b="1" i="1" err="1">
                <a:latin typeface="Times New Roman" panose="02020603050405020304" charset="0"/>
                <a:cs typeface="Times New Roman" panose="02020603050405020304" charset="0"/>
                <a:sym typeface="+mn-ea"/>
              </a:rPr>
              <a:t>ô</a:t>
            </a:r>
            <a:r>
              <a:rPr lang="en-US" sz="2400" b="1" i="1">
                <a:latin typeface="Times New Roman" panose="02020603050405020304" charset="0"/>
                <a:cs typeface="Times New Roman" panose="02020603050405020304" charset="0"/>
                <a:sym typeface="+mn-ea"/>
              </a:rPr>
              <a:t> hình </a:t>
            </a:r>
            <a:r>
              <a:rPr lang="en-US" sz="2400" b="1" i="1" err="1">
                <a:latin typeface="Times New Roman" panose="02020603050405020304" charset="0"/>
                <a:cs typeface="Times New Roman" panose="02020603050405020304" charset="0"/>
                <a:sym typeface="+mn-ea"/>
              </a:rPr>
              <a:t>lớp</a:t>
            </a:r>
            <a:r>
              <a:rPr lang="en-US" sz="2400" b="1" i="1">
                <a:latin typeface="Times New Roman" panose="02020603050405020304" charset="0"/>
                <a:cs typeface="Times New Roman" panose="02020603050405020304" charset="0"/>
              </a:rPr>
              <a:t>.</a:t>
            </a:r>
          </a:p>
        </p:txBody>
      </p:sp>
      <p:pic>
        <p:nvPicPr>
          <p:cNvPr id="2" name="Hình ảnh 5"/>
          <p:cNvPicPr>
            <a:picLocks noChangeAspect="1"/>
          </p:cNvPicPr>
          <p:nvPr/>
        </p:nvPicPr>
        <p:blipFill>
          <a:blip r:embed="rId4"/>
          <a:stretch>
            <a:fillRect/>
          </a:stretch>
        </p:blipFill>
        <p:spPr>
          <a:xfrm>
            <a:off x="883731" y="550093"/>
            <a:ext cx="7579449" cy="4185104"/>
          </a:xfrm>
          <a:prstGeom prst="rect">
            <a:avLst/>
          </a:prstGeom>
        </p:spPr>
      </p:pic>
      <p:sp>
        <p:nvSpPr>
          <p:cNvPr id="31" name="Text Box 189"/>
          <p:cNvSpPr txBox="1">
            <a:spLocks noChangeArrowheads="1"/>
          </p:cNvSpPr>
          <p:nvPr/>
        </p:nvSpPr>
        <p:spPr bwMode="auto">
          <a:xfrm rot="10800000" flipV="1">
            <a:off x="883733" y="16198215"/>
            <a:ext cx="9546590" cy="11414833"/>
          </a:xfrm>
          <a:prstGeom prst="rect">
            <a:avLst/>
          </a:prstGeom>
          <a:solidFill>
            <a:schemeClr val="bg1"/>
          </a:solidFill>
          <a:ln w="12700">
            <a:solidFill>
              <a:schemeClr val="accent1">
                <a:lumMod val="75000"/>
              </a:schemeClr>
            </a:solidFill>
          </a:ln>
          <a:effectLst/>
        </p:spPr>
        <p:txBody>
          <a:bodyPr wrap="square" lIns="173940" tIns="173940" rIns="173940" bIns="173940" anchor="t">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457200" indent="-457200" eaLnBrk="1" hangingPunct="1">
              <a:buFont typeface="Wingdings" panose="05000000000000000000" charset="0"/>
              <a:buChar char="v"/>
            </a:pPr>
            <a:r>
              <a:rPr lang="en-US" sz="3000" i="1" err="1">
                <a:latin typeface="Times New Roman" panose="02020603050405020304"/>
                <a:cs typeface="Times New Roman" panose="02020603050405020304"/>
              </a:rPr>
              <a:t>Hệ</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thống</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sử</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dụng</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hệ</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điều</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hành</a:t>
            </a:r>
            <a:r>
              <a:rPr lang="en-US" sz="3000" i="1">
                <a:latin typeface="Times New Roman" panose="02020603050405020304"/>
                <a:cs typeface="Times New Roman" panose="02020603050405020304"/>
              </a:rPr>
              <a:t> MS SQL Server 2012 </a:t>
            </a:r>
            <a:r>
              <a:rPr lang="en-US" sz="3000" i="1" err="1">
                <a:latin typeface="Times New Roman" panose="02020603050405020304"/>
                <a:cs typeface="Times New Roman" panose="02020603050405020304"/>
              </a:rPr>
              <a:t>trở</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lên</a:t>
            </a:r>
            <a:r>
              <a:rPr lang="en-US" sz="3000" i="1">
                <a:latin typeface="Times New Roman" panose="02020603050405020304"/>
                <a:cs typeface="Times New Roman" panose="02020603050405020304"/>
              </a:rPr>
              <a:t>.</a:t>
            </a:r>
            <a:endParaRPr lang="vi-VN" sz="3000" i="1">
              <a:latin typeface="Times New Roman" panose="02020603050405020304"/>
              <a:cs typeface="Times New Roman" panose="02020603050405020304"/>
            </a:endParaRPr>
          </a:p>
          <a:p>
            <a:pPr marL="457200" indent="-457200" eaLnBrk="1" hangingPunct="1">
              <a:buFont typeface="Wingdings" panose="05000000000000000000" charset="0"/>
              <a:buChar char="v"/>
            </a:pPr>
            <a:r>
              <a:rPr lang="en-US" sz="3000" i="1" err="1">
                <a:latin typeface="Times New Roman" panose="02020603050405020304"/>
                <a:cs typeface="Times New Roman" panose="02020603050405020304"/>
              </a:rPr>
              <a:t>Hệ</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điều</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hành:MS</a:t>
            </a:r>
            <a:r>
              <a:rPr lang="en-US" sz="3000" i="1">
                <a:latin typeface="Times New Roman" panose="02020603050405020304"/>
                <a:cs typeface="Times New Roman" panose="02020603050405020304"/>
              </a:rPr>
              <a:t> Windows </a:t>
            </a:r>
            <a:r>
              <a:rPr lang="vi-VN" sz="3000" i="1">
                <a:latin typeface="Times New Roman" panose="02020603050405020304"/>
                <a:cs typeface="Times New Roman" panose="02020603050405020304"/>
              </a:rPr>
              <a:t>10</a:t>
            </a:r>
            <a:r>
              <a:rPr lang="en-US" sz="3000" i="1">
                <a:latin typeface="Times New Roman" panose="02020603050405020304"/>
                <a:cs typeface="Times New Roman" panose="02020603050405020304"/>
              </a:rPr>
              <a:t> 64bit.</a:t>
            </a:r>
          </a:p>
          <a:p>
            <a:pPr marL="457200" indent="-457200" eaLnBrk="1" hangingPunct="1">
              <a:buFont typeface="Wingdings" panose="05000000000000000000" charset="0"/>
              <a:buChar char="v"/>
            </a:pPr>
            <a:r>
              <a:rPr lang="en-US" sz="3000" i="1" err="1">
                <a:latin typeface="Times New Roman" panose="02020603050405020304"/>
                <a:cs typeface="Times New Roman" panose="02020603050405020304"/>
              </a:rPr>
              <a:t>Môi</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trường</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chạy</a:t>
            </a:r>
            <a:r>
              <a:rPr lang="en-US" sz="3000" i="1">
                <a:latin typeface="Times New Roman" panose="02020603050405020304"/>
                <a:cs typeface="Times New Roman" panose="02020603050405020304"/>
              </a:rPr>
              <a:t> Java(JDK 9)</a:t>
            </a:r>
          </a:p>
          <a:p>
            <a:pPr marL="457200" indent="-457200" eaLnBrk="1" hangingPunct="1">
              <a:buFont typeface="Wingdings" panose="05000000000000000000" charset="0"/>
              <a:buChar char="v"/>
            </a:pPr>
            <a:r>
              <a:rPr lang="en-US" sz="3000" i="1" err="1">
                <a:latin typeface="Times New Roman" panose="02020603050405020304"/>
                <a:cs typeface="Times New Roman" panose="02020603050405020304"/>
              </a:rPr>
              <a:t>Độ</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phân</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giải</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tối</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thiểu</a:t>
            </a:r>
            <a:r>
              <a:rPr lang="en-US" sz="3000" i="1">
                <a:latin typeface="Times New Roman" panose="02020603050405020304"/>
                <a:cs typeface="Times New Roman" panose="02020603050405020304"/>
              </a:rPr>
              <a:t>: 900x700pixel.</a:t>
            </a:r>
          </a:p>
          <a:p>
            <a:pPr marL="457200" indent="-457200" eaLnBrk="1" hangingPunct="1">
              <a:buFont typeface="Wingdings" panose="05000000000000000000" charset="0"/>
              <a:buChar char="v"/>
            </a:pPr>
            <a:r>
              <a:rPr lang="en-US" sz="3000" i="1" err="1">
                <a:latin typeface="Times New Roman" panose="02020603050405020304"/>
                <a:cs typeface="Times New Roman" panose="02020603050405020304"/>
              </a:rPr>
              <a:t>Sử</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dụng</a:t>
            </a:r>
            <a:r>
              <a:rPr lang="en-US" sz="3000" i="1">
                <a:latin typeface="Times New Roman" panose="02020603050405020304"/>
                <a:cs typeface="Times New Roman" panose="02020603050405020304"/>
              </a:rPr>
              <a:t> </a:t>
            </a:r>
            <a:r>
              <a:rPr lang="en-US" sz="3000" i="1" err="1">
                <a:latin typeface="Times New Roman" panose="02020603050405020304"/>
                <a:cs typeface="Times New Roman" panose="02020603050405020304"/>
              </a:rPr>
              <a:t>thư</a:t>
            </a:r>
            <a:r>
              <a:rPr lang="en-US" sz="3000" i="1">
                <a:latin typeface="Times New Roman" panose="02020603050405020304"/>
                <a:cs typeface="Times New Roman" panose="02020603050405020304"/>
              </a:rPr>
              <a:t> viện:sqljdbc4.jar</a:t>
            </a:r>
            <a:r>
              <a:rPr lang="vi-VN" sz="3000" i="1">
                <a:latin typeface="Times New Roman" panose="02020603050405020304"/>
                <a:cs typeface="Times New Roman" panose="02020603050405020304"/>
              </a:rPr>
              <a:t>, controlsfx-8.40.11.jar, jfoenix-9.0.6.jar, poi-4.0.0.jar, poi-ooxml-4.0.0.jar...</a:t>
            </a:r>
            <a:endParaRPr lang="en-US" sz="3000">
              <a:latin typeface="Times New Roman" panose="02020603050405020304"/>
              <a:cs typeface="Times New Roman" panose="02020603050405020304"/>
            </a:endParaRPr>
          </a:p>
          <a:p>
            <a:pPr indent="0" eaLnBrk="1" hangingPunct="1">
              <a:buFont typeface="Wingdings" panose="05000000000000000000" charset="0"/>
              <a:buNone/>
            </a:pPr>
            <a:endParaRPr lang="en-US" sz="4000">
              <a:latin typeface="Times New Roman" panose="02020603050405020304"/>
              <a:cs typeface="Times New Roman" panose="02020603050405020304"/>
            </a:endParaRPr>
          </a:p>
          <a:p>
            <a:pPr indent="0" eaLnBrk="1" hangingPunct="1">
              <a:buFont typeface="Wingdings" panose="05000000000000000000" charset="0"/>
              <a:buNone/>
            </a:pPr>
            <a:endParaRPr lang="en-US" sz="4000">
              <a:latin typeface="Times New Roman" panose="02020603050405020304"/>
              <a:cs typeface="Times New Roman" panose="02020603050405020304"/>
            </a:endParaRPr>
          </a:p>
          <a:p>
            <a:pPr eaLnBrk="1" hangingPunct="1"/>
            <a:endParaRPr lang="en-US" sz="4000">
              <a:latin typeface="Times New Roman" panose="02020603050405020304"/>
              <a:cs typeface="Times New Roman" panose="02020603050405020304"/>
            </a:endParaRPr>
          </a:p>
          <a:p>
            <a:pPr eaLnBrk="1" hangingPunct="1"/>
            <a:endParaRPr lang="en-US" sz="4000">
              <a:latin typeface="Times New Roman" panose="02020603050405020304"/>
              <a:cs typeface="Times New Roman" panose="02020603050405020304"/>
            </a:endParaRPr>
          </a:p>
          <a:p>
            <a:pPr eaLnBrk="1" hangingPunct="1"/>
            <a:endParaRPr lang="en-US" sz="4000">
              <a:latin typeface="Times New Roman" panose="02020603050405020304"/>
              <a:cs typeface="Times New Roman" panose="02020603050405020304"/>
            </a:endParaRPr>
          </a:p>
          <a:p>
            <a:pPr eaLnBrk="1" hangingPunct="1"/>
            <a:endParaRPr lang="en-US" sz="4000">
              <a:latin typeface="Times New Roman" panose="02020603050405020304"/>
              <a:cs typeface="Times New Roman" panose="02020603050405020304"/>
            </a:endParaRPr>
          </a:p>
          <a:p>
            <a:pPr eaLnBrk="1" hangingPunct="1"/>
            <a:endParaRPr lang="en-US" sz="4000">
              <a:latin typeface="Times New Roman" panose="02020603050405020304"/>
              <a:cs typeface="Times New Roman" panose="02020603050405020304"/>
            </a:endParaRPr>
          </a:p>
          <a:p>
            <a:pPr eaLnBrk="1" hangingPunct="1"/>
            <a:endParaRPr lang="en-US" sz="4000">
              <a:latin typeface="Times New Roman" panose="02020603050405020304"/>
              <a:cs typeface="Times New Roman" panose="02020603050405020304"/>
            </a:endParaRPr>
          </a:p>
          <a:p>
            <a:pPr eaLnBrk="1" hangingPunct="1"/>
            <a:endParaRPr lang="en-US" sz="4000">
              <a:latin typeface="Times New Roman" panose="02020603050405020304"/>
              <a:cs typeface="Times New Roman" panose="02020603050405020304"/>
            </a:endParaRPr>
          </a:p>
          <a:p>
            <a:pPr eaLnBrk="1" hangingPunct="1"/>
            <a:endParaRPr lang="en-US" sz="4000">
              <a:latin typeface="Times New Roman" panose="02020603050405020304"/>
              <a:cs typeface="Times New Roman" panose="02020603050405020304"/>
            </a:endParaRPr>
          </a:p>
          <a:p>
            <a:pPr eaLnBrk="1" hangingPunct="1"/>
            <a:endParaRPr lang="en-US" sz="4000">
              <a:latin typeface="Times New Roman" panose="02020603050405020304"/>
              <a:cs typeface="Times New Roman" panose="02020603050405020304"/>
            </a:endParaRPr>
          </a:p>
          <a:p>
            <a:pPr eaLnBrk="1" hangingPunct="1"/>
            <a:endParaRPr lang="en-US" sz="4000">
              <a:latin typeface="Times New Roman" panose="02020603050405020304"/>
              <a:cs typeface="Times New Roman" panose="02020603050405020304"/>
            </a:endParaRPr>
          </a:p>
          <a:p>
            <a:pPr eaLnBrk="1" hangingPunct="1"/>
            <a:endParaRPr lang="en-US" sz="4000">
              <a:latin typeface="Times New Roman" panose="02020603050405020304"/>
              <a:cs typeface="Times New Roman" panose="02020603050405020304"/>
            </a:endParaRPr>
          </a:p>
          <a:p>
            <a:pPr eaLnBrk="1" hangingPunct="1"/>
            <a:endParaRPr lang="en-US" sz="4000">
              <a:latin typeface="Times New Roman" panose="02020603050405020304"/>
              <a:cs typeface="Times New Roman" panose="02020603050405020304"/>
            </a:endParaRPr>
          </a:p>
          <a:p>
            <a:pPr eaLnBrk="1" hangingPunct="1"/>
            <a:endParaRPr lang="en-US" sz="4000">
              <a:latin typeface="Times New Roman" panose="02020603050405020304"/>
              <a:cs typeface="Times New Roman" panose="02020603050405020304"/>
            </a:endParaRPr>
          </a:p>
          <a:p>
            <a:pPr eaLnBrk="1" hangingPunct="1"/>
            <a:endParaRPr lang="en-US" sz="3000">
              <a:latin typeface="Calibri" panose="020F0502020204030204"/>
              <a:cs typeface="Calibri" panose="020F0502020204030204"/>
            </a:endParaRPr>
          </a:p>
        </p:txBody>
      </p:sp>
      <p:sp>
        <p:nvSpPr>
          <p:cNvPr id="38" name="Text Box 189"/>
          <p:cNvSpPr txBox="1">
            <a:spLocks noChangeArrowheads="1"/>
          </p:cNvSpPr>
          <p:nvPr/>
        </p:nvSpPr>
        <p:spPr bwMode="auto">
          <a:xfrm>
            <a:off x="23420438" y="6323453"/>
            <a:ext cx="6158297" cy="27139245"/>
          </a:xfrm>
          <a:prstGeom prst="rect">
            <a:avLst/>
          </a:prstGeom>
          <a:solidFill>
            <a:schemeClr val="bg1"/>
          </a:solidFill>
          <a:ln w="12700">
            <a:solidFill>
              <a:schemeClr val="accent1">
                <a:lumMod val="75000"/>
              </a:schemeClr>
            </a:solidFill>
          </a:ln>
          <a:effectLst/>
        </p:spPr>
        <p:txBody>
          <a:bodyPr wrap="square" lIns="173940" tIns="173940" rIns="173940" bIns="173940" anchor="t">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457200" indent="-457200" eaLnBrk="1" hangingPunct="1">
              <a:buFont typeface="Wingdings" panose="05000000000000000000" charset="0"/>
              <a:buChar char="v"/>
            </a:pPr>
            <a:r>
              <a:rPr lang="en-US" sz="3000" b="1" dirty="0" err="1">
                <a:latin typeface="Times New Roman" panose="02020603050405020304" charset="0"/>
                <a:cs typeface="Times New Roman" panose="02020603050405020304" charset="0"/>
              </a:rPr>
              <a:t>Giao</a:t>
            </a:r>
            <a:r>
              <a:rPr lang="en-US" sz="3000" b="1" dirty="0">
                <a:latin typeface="Times New Roman" panose="02020603050405020304" charset="0"/>
                <a:cs typeface="Times New Roman" panose="02020603050405020304" charset="0"/>
              </a:rPr>
              <a:t> </a:t>
            </a:r>
            <a:r>
              <a:rPr lang="en-US" sz="3000" b="1" dirty="0" err="1">
                <a:latin typeface="Times New Roman" panose="02020603050405020304" charset="0"/>
                <a:cs typeface="Times New Roman" panose="02020603050405020304" charset="0"/>
              </a:rPr>
              <a:t>diện</a:t>
            </a:r>
            <a:r>
              <a:rPr lang="en-US" sz="3000" b="1">
                <a:latin typeface="Times New Roman" panose="02020603050405020304" charset="0"/>
                <a:cs typeface="Times New Roman" panose="02020603050405020304" charset="0"/>
              </a:rPr>
              <a:t> </a:t>
            </a:r>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a:p>
            <a:pPr eaLnBrk="1" hangingPunct="1"/>
            <a:endParaRPr lang="en-US" sz="3000">
              <a:latin typeface="Calibri" panose="020F0502020204030204" pitchFamily="34" charset="0"/>
              <a:cs typeface="Calibri" panose="020F0502020204030204"/>
            </a:endParaRPr>
          </a:p>
        </p:txBody>
      </p:sp>
      <p:sp>
        <p:nvSpPr>
          <p:cNvPr id="39" name="Rectangle 33"/>
          <p:cNvSpPr/>
          <p:nvPr/>
        </p:nvSpPr>
        <p:spPr>
          <a:xfrm>
            <a:off x="11097973" y="5220068"/>
            <a:ext cx="11736417" cy="1062998"/>
          </a:xfrm>
          <a:prstGeom prst="rect">
            <a:avLst/>
          </a:prstGeom>
        </p:spPr>
        <p:style>
          <a:lnRef idx="1">
            <a:schemeClr val="accent1"/>
          </a:lnRef>
          <a:fillRef idx="3">
            <a:schemeClr val="accent1"/>
          </a:fillRef>
          <a:effectRef idx="2">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cs typeface="Calibri" panose="020F0502020204030204"/>
              </a:rPr>
              <a:t>PHÂN TÍCH</a:t>
            </a:r>
          </a:p>
        </p:txBody>
      </p:sp>
      <p:pic>
        <p:nvPicPr>
          <p:cNvPr id="8" name="Content Placeholder 7" descr="44696036_2196445913971920_5844799308389416960_n"/>
          <p:cNvPicPr>
            <a:picLocks noGrp="1" noChangeAspect="1"/>
          </p:cNvPicPr>
          <p:nvPr>
            <p:ph idx="1"/>
          </p:nvPr>
        </p:nvPicPr>
        <p:blipFill>
          <a:blip r:embed="rId5"/>
          <a:stretch>
            <a:fillRect/>
          </a:stretch>
        </p:blipFill>
        <p:spPr>
          <a:xfrm>
            <a:off x="943275" y="20064705"/>
            <a:ext cx="9398545" cy="6426861"/>
          </a:xfrm>
          <a:prstGeom prst="rect">
            <a:avLst/>
          </a:prstGeom>
        </p:spPr>
      </p:pic>
      <p:sp>
        <p:nvSpPr>
          <p:cNvPr id="12" name="Text Box 180"/>
          <p:cNvSpPr txBox="1">
            <a:spLocks noChangeArrowheads="1"/>
          </p:cNvSpPr>
          <p:nvPr/>
        </p:nvSpPr>
        <p:spPr bwMode="auto">
          <a:xfrm>
            <a:off x="3093476" y="26772880"/>
            <a:ext cx="4555044"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nchor="t">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i="1" err="1">
                <a:latin typeface="Calibri" panose="020F0502020204030204" pitchFamily="34" charset="0"/>
              </a:rPr>
              <a:t>Hình</a:t>
            </a:r>
            <a:r>
              <a:rPr lang="en-US" sz="2400" b="1" i="1">
                <a:latin typeface="Calibri" panose="020F0502020204030204" pitchFamily="34" charset="0"/>
              </a:rPr>
              <a:t> 1.</a:t>
            </a:r>
            <a:r>
              <a:rPr lang="en-US" sz="2400" b="1" i="1">
                <a:latin typeface="Times New Roman" panose="02020603050405020304" charset="0"/>
                <a:cs typeface="Times New Roman" panose="02020603050405020304" charset="0"/>
              </a:rPr>
              <a:t> </a:t>
            </a:r>
            <a:r>
              <a:rPr lang="vi-VN" sz="2400" b="1" i="1">
                <a:latin typeface="Times New Roman" panose="02020603050405020304" charset="0"/>
                <a:cs typeface="Times New Roman" panose="02020603050405020304" charset="0"/>
              </a:rPr>
              <a:t>Sơ đồ phân cấp chức năng</a:t>
            </a:r>
            <a:endParaRPr lang="en-US" sz="2400" b="1" i="1">
              <a:latin typeface="Times New Roman" panose="02020603050405020304" charset="0"/>
              <a:cs typeface="Times New Roman" panose="02020603050405020304" charset="0"/>
            </a:endParaRPr>
          </a:p>
        </p:txBody>
      </p:sp>
      <p:sp>
        <p:nvSpPr>
          <p:cNvPr id="19" name="Text Box 180"/>
          <p:cNvSpPr txBox="1">
            <a:spLocks noChangeArrowheads="1"/>
          </p:cNvSpPr>
          <p:nvPr/>
        </p:nvSpPr>
        <p:spPr bwMode="auto">
          <a:xfrm>
            <a:off x="14498344" y="18603032"/>
            <a:ext cx="4673666"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nchor="t">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err="1">
                <a:latin typeface="Calibri" panose="020F0502020204030204" pitchFamily="34" charset="0"/>
              </a:rPr>
              <a:t>Hình</a:t>
            </a:r>
            <a:r>
              <a:rPr lang="en-US" sz="2400" b="1">
                <a:latin typeface="Calibri" panose="020F0502020204030204" pitchFamily="34" charset="0"/>
              </a:rPr>
              <a:t> 2.</a:t>
            </a:r>
            <a:r>
              <a:rPr lang="vi-VN" sz="2400" b="1" i="1">
                <a:latin typeface="Times New Roman" panose="02020603050405020304" charset="0"/>
                <a:cs typeface="Times New Roman" panose="02020603050405020304" charset="0"/>
              </a:rPr>
              <a:t> Mô hình use case tổng quát</a:t>
            </a:r>
            <a:endParaRPr lang="en-US" sz="2400" i="1">
              <a:latin typeface="Times New Roman" panose="02020603050405020304" charset="0"/>
              <a:cs typeface="Times New Roman" panose="02020603050405020304" charset="0"/>
            </a:endParaRPr>
          </a:p>
        </p:txBody>
      </p:sp>
      <p:pic>
        <p:nvPicPr>
          <p:cNvPr id="16" name="Picture 15" descr="44575423_288585365084575_5324657070669037568_n"/>
          <p:cNvPicPr>
            <a:picLocks noChangeAspect="1"/>
          </p:cNvPicPr>
          <p:nvPr/>
        </p:nvPicPr>
        <p:blipFill>
          <a:blip r:embed="rId6"/>
          <a:stretch>
            <a:fillRect/>
          </a:stretch>
        </p:blipFill>
        <p:spPr>
          <a:xfrm>
            <a:off x="11344344" y="9832196"/>
            <a:ext cx="10981653" cy="8616739"/>
          </a:xfrm>
          <a:prstGeom prst="rect">
            <a:avLst/>
          </a:prstGeom>
        </p:spPr>
      </p:pic>
      <p:pic>
        <p:nvPicPr>
          <p:cNvPr id="35" name="Picture 34"/>
          <p:cNvPicPr>
            <a:picLocks noChangeAspect="1"/>
          </p:cNvPicPr>
          <p:nvPr/>
        </p:nvPicPr>
        <p:blipFill>
          <a:blip r:embed="rId7"/>
          <a:stretch>
            <a:fillRect/>
          </a:stretch>
        </p:blipFill>
        <p:spPr>
          <a:xfrm>
            <a:off x="11331196" y="20562176"/>
            <a:ext cx="5503976" cy="6103727"/>
          </a:xfrm>
          <a:prstGeom prst="rect">
            <a:avLst/>
          </a:prstGeom>
        </p:spPr>
      </p:pic>
      <p:pic>
        <p:nvPicPr>
          <p:cNvPr id="40" name="Picture 39" descr="AT_BanHang"/>
          <p:cNvPicPr>
            <a:picLocks noChangeAspect="1"/>
          </p:cNvPicPr>
          <p:nvPr/>
        </p:nvPicPr>
        <p:blipFill>
          <a:blip r:embed="rId8"/>
          <a:stretch>
            <a:fillRect/>
          </a:stretch>
        </p:blipFill>
        <p:spPr>
          <a:xfrm>
            <a:off x="17008961" y="20562176"/>
            <a:ext cx="5408217" cy="6103727"/>
          </a:xfrm>
          <a:prstGeom prst="rect">
            <a:avLst/>
          </a:prstGeom>
        </p:spPr>
      </p:pic>
      <p:sp>
        <p:nvSpPr>
          <p:cNvPr id="41" name="Text Box 180"/>
          <p:cNvSpPr txBox="1">
            <a:spLocks noChangeArrowheads="1"/>
          </p:cNvSpPr>
          <p:nvPr/>
        </p:nvSpPr>
        <p:spPr bwMode="auto">
          <a:xfrm>
            <a:off x="11968689" y="26772879"/>
            <a:ext cx="4341844"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nchor="t">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i="1" err="1">
                <a:latin typeface="Calibri" panose="020F0502020204030204" pitchFamily="34" charset="0"/>
              </a:rPr>
              <a:t>Hình</a:t>
            </a:r>
            <a:r>
              <a:rPr lang="en-US" sz="2400" b="1" i="1">
                <a:latin typeface="Calibri" panose="020F0502020204030204" pitchFamily="34" charset="0"/>
              </a:rPr>
              <a:t> </a:t>
            </a:r>
            <a:r>
              <a:rPr lang="vi-VN" sz="2400" b="1" i="1">
                <a:latin typeface="Calibri" panose="020F0502020204030204" pitchFamily="34" charset="0"/>
              </a:rPr>
              <a:t>3. Đặc tả use case bán hàng</a:t>
            </a:r>
            <a:endParaRPr lang="en-US" sz="2400" i="1">
              <a:latin typeface="Calibri" panose="020F0502020204030204" pitchFamily="34" charset="0"/>
            </a:endParaRPr>
          </a:p>
        </p:txBody>
      </p:sp>
      <p:sp>
        <p:nvSpPr>
          <p:cNvPr id="42" name="Text Box 180"/>
          <p:cNvSpPr txBox="1">
            <a:spLocks noChangeArrowheads="1"/>
          </p:cNvSpPr>
          <p:nvPr/>
        </p:nvSpPr>
        <p:spPr bwMode="auto">
          <a:xfrm>
            <a:off x="17180015" y="26812779"/>
            <a:ext cx="5115592"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nchor="t">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i="1" err="1">
                <a:latin typeface="Calibri" panose="020F0502020204030204" pitchFamily="34" charset="0"/>
              </a:rPr>
              <a:t>Hình</a:t>
            </a:r>
            <a:r>
              <a:rPr lang="en-US" sz="2400" b="1" i="1">
                <a:latin typeface="Calibri" panose="020F0502020204030204" pitchFamily="34" charset="0"/>
              </a:rPr>
              <a:t> </a:t>
            </a:r>
            <a:r>
              <a:rPr lang="vi-VN" sz="2400" b="1" i="1">
                <a:latin typeface="Calibri" panose="020F0502020204030204" pitchFamily="34" charset="0"/>
              </a:rPr>
              <a:t>4. Mô hình hoạt động bán hàng</a:t>
            </a:r>
          </a:p>
        </p:txBody>
      </p:sp>
      <p:pic>
        <p:nvPicPr>
          <p:cNvPr id="50" name="Picture 49"/>
          <p:cNvPicPr>
            <a:picLocks noChangeAspect="1"/>
          </p:cNvPicPr>
          <p:nvPr/>
        </p:nvPicPr>
        <p:blipFill>
          <a:blip r:embed="rId9"/>
          <a:stretch>
            <a:fillRect/>
          </a:stretch>
        </p:blipFill>
        <p:spPr>
          <a:xfrm>
            <a:off x="12214648" y="29955724"/>
            <a:ext cx="10153437" cy="5376271"/>
          </a:xfrm>
          <a:prstGeom prst="rect">
            <a:avLst/>
          </a:prstGeom>
        </p:spPr>
      </p:pic>
      <p:sp>
        <p:nvSpPr>
          <p:cNvPr id="60" name="Text Box 180"/>
          <p:cNvSpPr txBox="1">
            <a:spLocks noChangeArrowheads="1"/>
          </p:cNvSpPr>
          <p:nvPr/>
        </p:nvSpPr>
        <p:spPr bwMode="auto">
          <a:xfrm>
            <a:off x="15522984" y="35558026"/>
            <a:ext cx="4575810" cy="45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nchor="t">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err="1">
                <a:latin typeface="Calibri" panose="020F0502020204030204" pitchFamily="34" charset="0"/>
              </a:rPr>
              <a:t>Hình</a:t>
            </a:r>
            <a:r>
              <a:rPr lang="en-US" sz="2400" b="1">
                <a:latin typeface="Calibri" panose="020F0502020204030204" pitchFamily="34" charset="0"/>
              </a:rPr>
              <a:t> </a:t>
            </a:r>
            <a:r>
              <a:rPr lang="vi-VN" sz="2400" b="1">
                <a:latin typeface="Calibri" panose="020F0502020204030204" pitchFamily="34" charset="0"/>
              </a:rPr>
              <a:t>6</a:t>
            </a:r>
            <a:r>
              <a:rPr lang="en-US" sz="2400" b="1">
                <a:latin typeface="Calibri" panose="020F0502020204030204" pitchFamily="34" charset="0"/>
              </a:rPr>
              <a:t>.</a:t>
            </a:r>
            <a:r>
              <a:rPr lang="en-US" sz="2400">
                <a:latin typeface="Calibri" panose="020F0502020204030204" pitchFamily="34" charset="0"/>
              </a:rPr>
              <a:t> </a:t>
            </a:r>
            <a:r>
              <a:rPr lang="en-US" sz="2400" i="1" err="1">
                <a:latin typeface="Times New Roman" panose="02020603050405020304" charset="0"/>
                <a:cs typeface="Times New Roman" panose="02020603050405020304" charset="0"/>
                <a:sym typeface="+mn-ea"/>
              </a:rPr>
              <a:t>Mô</a:t>
            </a:r>
            <a:r>
              <a:rPr lang="en-US" sz="2400" i="1">
                <a:latin typeface="Times New Roman" panose="02020603050405020304" charset="0"/>
                <a:cs typeface="Times New Roman" panose="02020603050405020304" charset="0"/>
                <a:sym typeface="+mn-ea"/>
              </a:rPr>
              <a:t> hình </a:t>
            </a:r>
            <a:r>
              <a:rPr lang="en-US" sz="2400" i="1" err="1">
                <a:latin typeface="Times New Roman" panose="02020603050405020304" charset="0"/>
                <a:cs typeface="Times New Roman" panose="02020603050405020304" charset="0"/>
                <a:sym typeface="+mn-ea"/>
              </a:rPr>
              <a:t>cơ sở dữ liệu</a:t>
            </a:r>
            <a:endParaRPr lang="en-US" sz="2400" i="1">
              <a:latin typeface="Calibri" panose="020F0502020204030204" pitchFamily="34" charset="0"/>
            </a:endParaRPr>
          </a:p>
        </p:txBody>
      </p:sp>
      <p:sp>
        <p:nvSpPr>
          <p:cNvPr id="61" name="Text Box 180"/>
          <p:cNvSpPr txBox="1">
            <a:spLocks noChangeArrowheads="1"/>
          </p:cNvSpPr>
          <p:nvPr/>
        </p:nvSpPr>
        <p:spPr bwMode="auto">
          <a:xfrm rot="10800000" flipV="1">
            <a:off x="14431643" y="39938546"/>
            <a:ext cx="5719445" cy="45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nchor="t">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err="1">
                <a:latin typeface="Calibri" panose="020F0502020204030204" pitchFamily="34" charset="0"/>
              </a:rPr>
              <a:t>Hình</a:t>
            </a:r>
            <a:r>
              <a:rPr lang="en-US" sz="2400" b="1">
                <a:latin typeface="Calibri" panose="020F0502020204030204" pitchFamily="34" charset="0"/>
              </a:rPr>
              <a:t> </a:t>
            </a:r>
            <a:r>
              <a:rPr lang="vi-VN" sz="2400" b="1">
                <a:latin typeface="Calibri" panose="020F0502020204030204" pitchFamily="34" charset="0"/>
              </a:rPr>
              <a:t>7</a:t>
            </a:r>
            <a:r>
              <a:rPr lang="en-US" sz="2400" b="1">
                <a:latin typeface="Calibri" panose="020F0502020204030204" pitchFamily="34" charset="0"/>
              </a:rPr>
              <a:t>.</a:t>
            </a:r>
            <a:r>
              <a:rPr lang="en-US" sz="2400">
                <a:latin typeface="Calibri" panose="020F0502020204030204" pitchFamily="34" charset="0"/>
              </a:rPr>
              <a:t> S</a:t>
            </a:r>
            <a:r>
              <a:rPr lang="en-US" sz="2400" i="1">
                <a:latin typeface="Times New Roman" panose="02020603050405020304" charset="0"/>
                <a:cs typeface="Times New Roman" panose="02020603050405020304" charset="0"/>
              </a:rPr>
              <a:t>ơ đồ luồng màn hình ứng dụng</a:t>
            </a:r>
            <a:r>
              <a:rPr lang="en-US" sz="2400">
                <a:latin typeface="Times New Roman" panose="02020603050405020304" charset="0"/>
                <a:cs typeface="Times New Roman" panose="02020603050405020304" charset="0"/>
              </a:rPr>
              <a:t>.</a:t>
            </a:r>
          </a:p>
        </p:txBody>
      </p:sp>
      <p:sp>
        <p:nvSpPr>
          <p:cNvPr id="7" name="Text Box 180"/>
          <p:cNvSpPr txBox="1">
            <a:spLocks noChangeArrowheads="1"/>
          </p:cNvSpPr>
          <p:nvPr/>
        </p:nvSpPr>
        <p:spPr bwMode="auto">
          <a:xfrm>
            <a:off x="24088088" y="23758365"/>
            <a:ext cx="4763857" cy="119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nchor="t">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i="1" err="1">
                <a:latin typeface="Calibri" panose="020F0502020204030204" pitchFamily="34" charset="0"/>
              </a:rPr>
              <a:t>Hình</a:t>
            </a:r>
            <a:r>
              <a:rPr lang="en-US" sz="2400" b="1" i="1">
                <a:latin typeface="Calibri" panose="020F0502020204030204" pitchFamily="34" charset="0"/>
              </a:rPr>
              <a:t> 1</a:t>
            </a:r>
            <a:r>
              <a:rPr lang="vi-VN" sz="2400" b="1" i="1">
                <a:latin typeface="Calibri" panose="020F0502020204030204" pitchFamily="34" charset="0"/>
              </a:rPr>
              <a:t>1</a:t>
            </a:r>
            <a:r>
              <a:rPr lang="en-US" sz="2400" b="1" i="1">
                <a:latin typeface="Calibri" panose="020F0502020204030204" pitchFamily="34" charset="0"/>
              </a:rPr>
              <a:t>.</a:t>
            </a:r>
            <a:r>
              <a:rPr lang="vi-VN" sz="2400" b="1" i="1">
                <a:latin typeface="Calibri" panose="020F0502020204030204" pitchFamily="34" charset="0"/>
              </a:rPr>
              <a:t> </a:t>
            </a:r>
            <a:r>
              <a:rPr lang="en-US" sz="2400" b="1" i="1">
                <a:latin typeface="Times New Roman" panose="02020603050405020304" charset="0"/>
                <a:cs typeface="Times New Roman" panose="02020603050405020304" charset="0"/>
              </a:rPr>
              <a:t>Giao diện</a:t>
            </a:r>
            <a:r>
              <a:rPr lang="vi-VN" sz="2400" b="1" i="1">
                <a:latin typeface="Times New Roman" panose="02020603050405020304" charset="0"/>
                <a:cs typeface="Times New Roman" panose="02020603050405020304" charset="0"/>
              </a:rPr>
              <a:t> quản lý nhân viên</a:t>
            </a:r>
            <a:endParaRPr lang="en-US" sz="2400" b="1" i="1" dirty="0" err="1">
              <a:latin typeface="Times New Roman" panose="02020603050405020304" charset="0"/>
              <a:cs typeface="Times New Roman" panose="02020603050405020304" charset="0"/>
            </a:endParaRPr>
          </a:p>
          <a:p>
            <a:pPr algn="ctr" eaLnBrk="1" hangingPunct="1"/>
            <a:r>
              <a:rPr lang="en-US" sz="2400" b="1" i="1" dirty="0">
                <a:latin typeface="Calibri" panose="020F0502020204030204" pitchFamily="34" charset="0"/>
              </a:rPr>
              <a:t>.</a:t>
            </a:r>
            <a:endParaRPr lang="en-US" sz="2400" b="1" i="1" dirty="0">
              <a:latin typeface="Calibri" panose="020F0502020204030204" pitchFamily="34" charset="0"/>
              <a:cs typeface="Calibri" panose="020F0502020204030204"/>
            </a:endParaRPr>
          </a:p>
        </p:txBody>
      </p:sp>
      <p:sp>
        <p:nvSpPr>
          <p:cNvPr id="9" name="Text Box 180"/>
          <p:cNvSpPr txBox="1">
            <a:spLocks noChangeArrowheads="1"/>
          </p:cNvSpPr>
          <p:nvPr/>
        </p:nvSpPr>
        <p:spPr bwMode="auto">
          <a:xfrm>
            <a:off x="24088088" y="14951422"/>
            <a:ext cx="4911725" cy="824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nchor="t">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i="1" err="1">
                <a:latin typeface="Calibri" panose="020F0502020204030204" pitchFamily="34" charset="0"/>
              </a:rPr>
              <a:t>Hình</a:t>
            </a:r>
            <a:r>
              <a:rPr lang="en-US" sz="2400" b="1" i="1">
                <a:latin typeface="Calibri" panose="020F0502020204030204" pitchFamily="34" charset="0"/>
              </a:rPr>
              <a:t> </a:t>
            </a:r>
            <a:r>
              <a:rPr lang="vi-VN" sz="2400" b="1" i="1">
                <a:latin typeface="Calibri" panose="020F0502020204030204" pitchFamily="34" charset="0"/>
              </a:rPr>
              <a:t>9</a:t>
            </a:r>
            <a:r>
              <a:rPr lang="en-US" sz="2400" b="1" i="1">
                <a:latin typeface="Calibri" panose="020F0502020204030204" pitchFamily="34" charset="0"/>
              </a:rPr>
              <a:t>.</a:t>
            </a:r>
            <a:r>
              <a:rPr lang="vi-VN" sz="2400" b="1" i="1">
                <a:latin typeface="Calibri" panose="020F0502020204030204" pitchFamily="34" charset="0"/>
              </a:rPr>
              <a:t> </a:t>
            </a:r>
            <a:r>
              <a:rPr lang="en-US" sz="2400" b="1" i="1">
                <a:latin typeface="Times New Roman" panose="02020603050405020304" charset="0"/>
                <a:cs typeface="Times New Roman" panose="02020603050405020304" charset="0"/>
              </a:rPr>
              <a:t>Giao diện </a:t>
            </a:r>
            <a:r>
              <a:rPr lang="vi-VN" sz="2400" b="1" i="1">
                <a:latin typeface="Times New Roman" panose="02020603050405020304" charset="0"/>
                <a:cs typeface="Times New Roman" panose="02020603050405020304" charset="0"/>
              </a:rPr>
              <a:t>lập</a:t>
            </a:r>
            <a:r>
              <a:rPr lang="en-US" sz="2400" b="1" i="1">
                <a:latin typeface="Times New Roman" panose="02020603050405020304" charset="0"/>
                <a:cs typeface="Times New Roman" panose="02020603050405020304" charset="0"/>
              </a:rPr>
              <a:t> </a:t>
            </a:r>
            <a:r>
              <a:rPr lang="vi-VN" sz="2400" b="1" i="1">
                <a:latin typeface="Times New Roman" panose="02020603050405020304" charset="0"/>
                <a:cs typeface="Times New Roman" panose="02020603050405020304" charset="0"/>
              </a:rPr>
              <a:t>hóa đơn</a:t>
            </a:r>
            <a:endParaRPr lang="en-US" sz="2400" b="1" i="1"/>
          </a:p>
          <a:p>
            <a:pPr algn="ctr" eaLnBrk="1" hangingPunct="1"/>
            <a:r>
              <a:rPr lang="en-US" sz="2400" b="1" i="1">
                <a:latin typeface="Calibri" panose="020F0502020204030204" pitchFamily="34" charset="0"/>
              </a:rPr>
              <a:t>.</a:t>
            </a:r>
          </a:p>
        </p:txBody>
      </p:sp>
      <p:sp>
        <p:nvSpPr>
          <p:cNvPr id="13" name="Text Box 180"/>
          <p:cNvSpPr txBox="1">
            <a:spLocks noChangeArrowheads="1"/>
          </p:cNvSpPr>
          <p:nvPr/>
        </p:nvSpPr>
        <p:spPr bwMode="auto">
          <a:xfrm>
            <a:off x="23884500" y="19385336"/>
            <a:ext cx="5276086"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nchor="t">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i="1" err="1">
                <a:latin typeface="Calibri" panose="020F0502020204030204" pitchFamily="34" charset="0"/>
              </a:rPr>
              <a:t>Hình</a:t>
            </a:r>
            <a:r>
              <a:rPr lang="en-US" sz="2400" b="1" i="1">
                <a:latin typeface="Calibri" panose="020F0502020204030204" pitchFamily="34" charset="0"/>
              </a:rPr>
              <a:t> </a:t>
            </a:r>
            <a:r>
              <a:rPr lang="vi-VN" sz="2400" b="1" i="1">
                <a:latin typeface="Calibri" panose="020F0502020204030204" pitchFamily="34" charset="0"/>
              </a:rPr>
              <a:t>10</a:t>
            </a:r>
            <a:r>
              <a:rPr lang="en-US" sz="2400" b="1" i="1">
                <a:latin typeface="Calibri" panose="020F0502020204030204" pitchFamily="34" charset="0"/>
              </a:rPr>
              <a:t>.</a:t>
            </a:r>
            <a:r>
              <a:rPr lang="vi-VN" sz="2400" b="1" i="1">
                <a:latin typeface="Times New Roman" panose="02020603050405020304" charset="0"/>
                <a:cs typeface="Times New Roman" panose="02020603050405020304" charset="0"/>
              </a:rPr>
              <a:t> </a:t>
            </a:r>
            <a:r>
              <a:rPr lang="vi-VN" sz="2400" b="1" i="1">
                <a:latin typeface="Calibri" panose="020F0502020204030204" pitchFamily="34" charset="0"/>
                <a:cs typeface="Times New Roman" panose="02020603050405020304" charset="0"/>
              </a:rPr>
              <a:t>Giao diện quản lý sản phẩm</a:t>
            </a:r>
            <a:endParaRPr lang="en-US" sz="2400" i="1" dirty="0">
              <a:latin typeface="Calibri" panose="020F0502020204030204" pitchFamily="34" charset="0"/>
              <a:cs typeface="Calibri" panose="020F0502020204030204"/>
            </a:endParaRPr>
          </a:p>
        </p:txBody>
      </p:sp>
      <p:sp>
        <p:nvSpPr>
          <p:cNvPr id="17" name="Text Box 180"/>
          <p:cNvSpPr txBox="1">
            <a:spLocks noChangeArrowheads="1"/>
          </p:cNvSpPr>
          <p:nvPr/>
        </p:nvSpPr>
        <p:spPr bwMode="auto">
          <a:xfrm>
            <a:off x="23987810" y="28204329"/>
            <a:ext cx="4992870"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nchor="t">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i="1" err="1">
                <a:latin typeface="Calibri" panose="020F0502020204030204" pitchFamily="34" charset="0"/>
              </a:rPr>
              <a:t>Hình</a:t>
            </a:r>
            <a:r>
              <a:rPr lang="en-US" sz="2400" b="1" i="1">
                <a:latin typeface="Calibri" panose="020F0502020204030204" pitchFamily="34" charset="0"/>
              </a:rPr>
              <a:t> 1</a:t>
            </a:r>
            <a:r>
              <a:rPr lang="vi-VN" sz="2400" b="1" i="1">
                <a:latin typeface="Calibri" panose="020F0502020204030204" pitchFamily="34" charset="0"/>
              </a:rPr>
              <a:t>2</a:t>
            </a:r>
            <a:r>
              <a:rPr lang="en-US" sz="2400" b="1" i="1">
                <a:latin typeface="Calibri" panose="020F0502020204030204" pitchFamily="34" charset="0"/>
              </a:rPr>
              <a:t>.</a:t>
            </a:r>
            <a:r>
              <a:rPr lang="vi-VN" sz="2400" b="1" i="1">
                <a:latin typeface="Calibri" panose="020F0502020204030204" pitchFamily="34" charset="0"/>
              </a:rPr>
              <a:t> </a:t>
            </a:r>
            <a:r>
              <a:rPr lang="en-US" sz="2400" b="1" i="1">
                <a:latin typeface="Times New Roman" panose="02020603050405020304" charset="0"/>
                <a:cs typeface="Times New Roman" panose="02020603050405020304" charset="0"/>
              </a:rPr>
              <a:t>Giao diện quản lý </a:t>
            </a:r>
            <a:r>
              <a:rPr lang="vi-VN" sz="2400" b="1" i="1">
                <a:latin typeface="Times New Roman" panose="02020603050405020304" charset="0"/>
                <a:cs typeface="Times New Roman" panose="02020603050405020304" charset="0"/>
              </a:rPr>
              <a:t>khách hàng</a:t>
            </a:r>
            <a:endParaRPr lang="en-US" sz="2400" b="1" i="1"/>
          </a:p>
        </p:txBody>
      </p:sp>
      <p:sp>
        <p:nvSpPr>
          <p:cNvPr id="21" name="Text Box 180"/>
          <p:cNvSpPr txBox="1">
            <a:spLocks noChangeArrowheads="1"/>
          </p:cNvSpPr>
          <p:nvPr/>
        </p:nvSpPr>
        <p:spPr bwMode="auto">
          <a:xfrm>
            <a:off x="23940220" y="10774827"/>
            <a:ext cx="4911725" cy="824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nchor="t">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i="1" err="1">
                <a:latin typeface="Calibri" panose="020F0502020204030204" pitchFamily="34" charset="0"/>
              </a:rPr>
              <a:t>Hình</a:t>
            </a:r>
            <a:r>
              <a:rPr lang="en-US" sz="2400" b="1" i="1">
                <a:latin typeface="Calibri" panose="020F0502020204030204" pitchFamily="34" charset="0"/>
              </a:rPr>
              <a:t> </a:t>
            </a:r>
            <a:r>
              <a:rPr lang="vi-VN" sz="2400" b="1" i="1">
                <a:latin typeface="Calibri" panose="020F0502020204030204" pitchFamily="34" charset="0"/>
              </a:rPr>
              <a:t>8</a:t>
            </a:r>
            <a:r>
              <a:rPr lang="en-US" sz="2400" b="1" i="1">
                <a:latin typeface="Calibri" panose="020F0502020204030204" pitchFamily="34" charset="0"/>
              </a:rPr>
              <a:t>.</a:t>
            </a:r>
            <a:r>
              <a:rPr lang="vi-VN" sz="2400" b="1" i="1">
                <a:latin typeface="Calibri" panose="020F0502020204030204" pitchFamily="34" charset="0"/>
              </a:rPr>
              <a:t> </a:t>
            </a:r>
            <a:r>
              <a:rPr lang="en-US" sz="2400" b="1" i="1">
                <a:latin typeface="Times New Roman" panose="02020603050405020304" charset="0"/>
                <a:cs typeface="Times New Roman" panose="02020603050405020304" charset="0"/>
              </a:rPr>
              <a:t>Giao diện</a:t>
            </a:r>
            <a:r>
              <a:rPr lang="vi-VN" sz="2400" b="1" i="1">
                <a:latin typeface="Times New Roman" panose="02020603050405020304" charset="0"/>
                <a:cs typeface="Times New Roman" panose="02020603050405020304" charset="0"/>
              </a:rPr>
              <a:t> chính</a:t>
            </a:r>
            <a:endParaRPr lang="en-US" sz="2400" b="1" i="1"/>
          </a:p>
          <a:p>
            <a:pPr algn="ctr" eaLnBrk="1" hangingPunct="1"/>
            <a:r>
              <a:rPr lang="en-US" sz="2400" b="1" i="1">
                <a:latin typeface="Calibri" panose="020F0502020204030204" pitchFamily="34" charset="0"/>
              </a:rPr>
              <a:t>.</a:t>
            </a:r>
          </a:p>
        </p:txBody>
      </p:sp>
      <p:sp>
        <p:nvSpPr>
          <p:cNvPr id="7253" name="TextBox 27"/>
          <p:cNvSpPr txBox="1"/>
          <p:nvPr/>
        </p:nvSpPr>
        <p:spPr>
          <a:xfrm>
            <a:off x="11066434" y="6367905"/>
            <a:ext cx="11629390" cy="3323987"/>
          </a:xfrm>
          <a:prstGeom prst="rect">
            <a:avLst/>
          </a:prstGeom>
          <a:noFill/>
          <a:ln w="9525">
            <a:noFill/>
          </a:ln>
        </p:spPr>
        <p:txBody>
          <a:bodyPr wrap="square">
            <a:spAutoFit/>
          </a:bodyPr>
          <a:lstStyle/>
          <a:p>
            <a:pPr marL="457200" indent="-457200" algn="just">
              <a:buFont typeface="Wingdings" panose="05000000000000000000" pitchFamily="2" charset="2"/>
              <a:buChar char="v"/>
            </a:pPr>
            <a:r>
              <a:rPr lang="vi-VN" altLang="x-none" sz="3000">
                <a:latin typeface="Times New Roman" panose="02020603050405020304" charset="0"/>
                <a:cs typeface="Times New Roman" panose="02020603050405020304" charset="0"/>
              </a:rPr>
              <a:t>Lập </a:t>
            </a:r>
            <a:r>
              <a:rPr lang="vi-VN" altLang="x-none" sz="3000" dirty="0">
                <a:latin typeface="Times New Roman" panose="02020603050405020304" charset="0"/>
                <a:cs typeface="Times New Roman" panose="02020603050405020304" charset="0"/>
              </a:rPr>
              <a:t>trình hướng đối tượng (Object Oriented Programming – OOP): l</a:t>
            </a:r>
            <a:r>
              <a:rPr lang="vi-VN" altLang="x-none" sz="3000" dirty="0">
                <a:latin typeface="Times New Roman" panose="02020603050405020304" charset="0"/>
                <a:ea typeface="Times New Roman" panose="02020603050405020304" charset="0"/>
              </a:rPr>
              <a:t>à</a:t>
            </a:r>
            <a:r>
              <a:rPr lang="vi-VN" altLang="x-none" sz="3000" dirty="0">
                <a:latin typeface="Times New Roman" panose="02020603050405020304" charset="0"/>
                <a:cs typeface="Times New Roman" panose="02020603050405020304" charset="0"/>
              </a:rPr>
              <a:t> một kỹ thuật lập trình, trong đó chương trình sẽ được chia ra th</a:t>
            </a:r>
            <a:r>
              <a:rPr lang="vi-VN" altLang="x-none" sz="3000" dirty="0">
                <a:latin typeface="Times New Roman" panose="02020603050405020304" charset="0"/>
                <a:ea typeface="Times New Roman" panose="02020603050405020304" charset="0"/>
              </a:rPr>
              <a:t>à</a:t>
            </a:r>
            <a:r>
              <a:rPr lang="vi-VN" altLang="x-none" sz="3000" dirty="0">
                <a:latin typeface="Times New Roman" panose="02020603050405020304" charset="0"/>
                <a:cs typeface="Times New Roman" panose="02020603050405020304" charset="0"/>
              </a:rPr>
              <a:t>nh các phần nhỏ được gọi l</a:t>
            </a:r>
            <a:r>
              <a:rPr lang="vi-VN" altLang="x-none" sz="3000" dirty="0">
                <a:latin typeface="Times New Roman" panose="02020603050405020304" charset="0"/>
                <a:ea typeface="Times New Roman" panose="02020603050405020304" charset="0"/>
              </a:rPr>
              <a:t>à</a:t>
            </a:r>
            <a:r>
              <a:rPr lang="vi-VN" altLang="x-none" sz="3000" dirty="0">
                <a:latin typeface="Times New Roman" panose="02020603050405020304" charset="0"/>
                <a:cs typeface="Times New Roman" panose="02020603050405020304" charset="0"/>
              </a:rPr>
              <a:t> đối tượng (</a:t>
            </a:r>
            <a:r>
              <a:rPr lang="vi-VN" altLang="x-none" sz="3000">
                <a:latin typeface="Times New Roman" panose="02020603050405020304" charset="0"/>
                <a:cs typeface="Times New Roman" panose="02020603050405020304" charset="0"/>
              </a:rPr>
              <a:t>Object).</a:t>
            </a:r>
          </a:p>
          <a:p>
            <a:pPr marL="457200" indent="-457200" algn="just">
              <a:buFont typeface="Wingdings" panose="05000000000000000000" pitchFamily="2" charset="2"/>
              <a:buChar char="v"/>
            </a:pPr>
            <a:r>
              <a:rPr lang="vi-VN" altLang="x-none" sz="3000">
                <a:latin typeface="Times New Roman" panose="02020603050405020304" charset="0"/>
                <a:cs typeface="Times New Roman" panose="02020603050405020304" charset="0"/>
              </a:rPr>
              <a:t>Ưu điểm</a:t>
            </a:r>
            <a:r>
              <a:rPr lang="en-US" altLang="vi-VN" sz="3000">
                <a:latin typeface="Times New Roman" panose="02020603050405020304" charset="0"/>
                <a:cs typeface="Times New Roman" panose="02020603050405020304" charset="0"/>
              </a:rPr>
              <a:t>:</a:t>
            </a:r>
            <a:r>
              <a:rPr lang="vi-VN" altLang="x-none" sz="3000">
                <a:latin typeface="Times New Roman" panose="02020603050405020304" charset="0"/>
                <a:cs typeface="Times New Roman" panose="02020603050405020304" charset="0"/>
              </a:rPr>
              <a:t>  Dữ liệu không bị thay đổi tự do trong chương trình như lập trình cấu trúc. Khi thay đổi cấu trúc dữ liệu của một đối tượng </a:t>
            </a:r>
            <a:r>
              <a:rPr lang="en-US" altLang="vi-VN" sz="3000">
                <a:latin typeface="Times New Roman" panose="02020603050405020304" charset="0"/>
                <a:cs typeface="Times New Roman" panose="02020603050405020304" charset="0"/>
              </a:rPr>
              <a:t>chỉ cần thay đổi một thành phần.</a:t>
            </a:r>
            <a:r>
              <a:rPr lang="vi-VN" altLang="x-none" sz="3000">
                <a:latin typeface="Times New Roman" panose="02020603050405020304" charset="0"/>
                <a:cs typeface="Times New Roman" panose="02020603050405020304" charset="0"/>
              </a:rPr>
              <a:t>Phù hợp các phần mềm phức tạp, lớn</a:t>
            </a:r>
            <a:r>
              <a:rPr lang="en-US" altLang="vi-VN" sz="3000">
                <a:latin typeface="Times New Roman" panose="02020603050405020304" charset="0"/>
                <a:cs typeface="Times New Roman" panose="02020603050405020304" charset="0"/>
              </a:rPr>
              <a:t>.</a:t>
            </a:r>
            <a:r>
              <a:rPr lang="vi-VN" altLang="vi-VN" sz="3000">
                <a:latin typeface="Times New Roman" panose="02020603050405020304" charset="0"/>
                <a:cs typeface="Times New Roman" panose="02020603050405020304" charset="0"/>
              </a:rPr>
              <a:t> </a:t>
            </a:r>
            <a:r>
              <a:rPr lang="en-US" altLang="vi-VN" sz="3000">
                <a:latin typeface="Times New Roman" panose="02020603050405020304" charset="0"/>
                <a:cs typeface="Times New Roman" panose="02020603050405020304" charset="0"/>
              </a:rPr>
              <a:t>D</a:t>
            </a:r>
            <a:r>
              <a:rPr lang="vi-VN" altLang="x-none" sz="3000">
                <a:latin typeface="Times New Roman" panose="02020603050405020304" charset="0"/>
                <a:cs typeface="Times New Roman" panose="02020603050405020304" charset="0"/>
              </a:rPr>
              <a:t>ễ học, năng suất, đơn giản, dễ bảo trì, dễ mở rộng</a:t>
            </a:r>
            <a:r>
              <a:rPr lang="vi-VN" altLang="x-none" sz="3000">
                <a:latin typeface="Times New Roman" panose="02020603050405020304" charset="0"/>
                <a:ea typeface="Times New Roman" panose="02020603050405020304" charset="0"/>
              </a:rPr>
              <a:t>…</a:t>
            </a:r>
            <a:endParaRPr lang="vi-VN" altLang="x-none" sz="3000">
              <a:latin typeface="Times New Roman" panose="02020603050405020304" charset="0"/>
              <a:cs typeface="Times New Roman" panose="02020603050405020304" charset="0"/>
            </a:endParaRPr>
          </a:p>
        </p:txBody>
      </p:sp>
      <p:sp>
        <p:nvSpPr>
          <p:cNvPr id="29" name="TextBox 28">
            <a:extLst>
              <a:ext uri="{FF2B5EF4-FFF2-40B4-BE49-F238E27FC236}">
                <a16:creationId xmlns:a16="http://schemas.microsoft.com/office/drawing/2014/main" id="{B12C2EF3-55BF-49AE-B1B5-CAD21CCB9D69}"/>
              </a:ext>
            </a:extLst>
          </p:cNvPr>
          <p:cNvSpPr txBox="1"/>
          <p:nvPr/>
        </p:nvSpPr>
        <p:spPr bwMode="auto">
          <a:xfrm>
            <a:off x="11061290" y="19058327"/>
            <a:ext cx="11545407" cy="1274607"/>
          </a:xfrm>
          <a:prstGeom prst="rect">
            <a:avLst/>
          </a:prstGeom>
          <a:solidFill>
            <a:schemeClr val="bg1"/>
          </a:solidFill>
          <a:ln w="12700">
            <a:solidFill>
              <a:schemeClr val="bg1"/>
            </a:solidFill>
          </a:ln>
          <a:effectLst/>
        </p:spPr>
        <p:txBody>
          <a:bodyPr wrap="square" lIns="173940" tIns="173940" rIns="173940" bIns="173940" rtlCol="0" anchor="t">
            <a:spAutoFit/>
          </a:bodyPr>
          <a:lstStyle/>
          <a:p>
            <a:pPr marL="457200" indent="-457200">
              <a:buFont typeface="Wingdings" panose="05000000000000000000"/>
              <a:buChar char="v"/>
            </a:pPr>
            <a:r>
              <a:rPr lang="en-US" sz="3000" i="1">
                <a:latin typeface="Calibri" panose="020F0502020204030204" pitchFamily="34" charset="0"/>
                <a:cs typeface="Calibri" panose="020F0502020204030204"/>
              </a:rPr>
              <a:t>Đặc tả một số tình huống hoạt động chính của chương trình quản lý mua bán linh kiện.</a:t>
            </a:r>
            <a:endParaRPr lang="en-US" sz="3000">
              <a:latin typeface="Calibri" panose="020F0502020204030204" pitchFamily="34" charset="0"/>
              <a:cs typeface="Calibri" panose="020F0502020204030204"/>
            </a:endParaRPr>
          </a:p>
        </p:txBody>
      </p:sp>
      <p:pic>
        <p:nvPicPr>
          <p:cNvPr id="43" name="Picture 42">
            <a:extLst>
              <a:ext uri="{FF2B5EF4-FFF2-40B4-BE49-F238E27FC236}">
                <a16:creationId xmlns:a16="http://schemas.microsoft.com/office/drawing/2014/main" id="{A6058837-B2B8-45C7-AF95-290CD61C801A}"/>
              </a:ext>
            </a:extLst>
          </p:cNvPr>
          <p:cNvPicPr>
            <a:picLocks noChangeAspect="1"/>
          </p:cNvPicPr>
          <p:nvPr/>
        </p:nvPicPr>
        <p:blipFill>
          <a:blip r:embed="rId10"/>
          <a:stretch>
            <a:fillRect/>
          </a:stretch>
        </p:blipFill>
        <p:spPr>
          <a:xfrm>
            <a:off x="883732" y="29963628"/>
            <a:ext cx="10683717" cy="9566189"/>
          </a:xfrm>
          <a:prstGeom prst="rect">
            <a:avLst/>
          </a:prstGeom>
        </p:spPr>
      </p:pic>
      <p:pic>
        <p:nvPicPr>
          <p:cNvPr id="44" name="Picture 43">
            <a:extLst>
              <a:ext uri="{FF2B5EF4-FFF2-40B4-BE49-F238E27FC236}">
                <a16:creationId xmlns:a16="http://schemas.microsoft.com/office/drawing/2014/main" id="{4465B9E0-11DD-43A1-9EC9-337E4B522886}"/>
              </a:ext>
            </a:extLst>
          </p:cNvPr>
          <p:cNvPicPr>
            <a:picLocks noChangeAspect="1"/>
          </p:cNvPicPr>
          <p:nvPr/>
        </p:nvPicPr>
        <p:blipFill>
          <a:blip r:embed="rId11"/>
          <a:stretch>
            <a:fillRect/>
          </a:stretch>
        </p:blipFill>
        <p:spPr>
          <a:xfrm>
            <a:off x="13194731" y="36120297"/>
            <a:ext cx="8389257" cy="3743325"/>
          </a:xfrm>
          <a:prstGeom prst="rect">
            <a:avLst/>
          </a:prstGeom>
        </p:spPr>
      </p:pic>
      <p:pic>
        <p:nvPicPr>
          <p:cNvPr id="52" name="Picture 51">
            <a:extLst>
              <a:ext uri="{FF2B5EF4-FFF2-40B4-BE49-F238E27FC236}">
                <a16:creationId xmlns:a16="http://schemas.microsoft.com/office/drawing/2014/main" id="{3C07A464-BBF0-433B-81F8-B1B14CCC99C6}"/>
              </a:ext>
            </a:extLst>
          </p:cNvPr>
          <p:cNvPicPr>
            <a:picLocks noChangeAspect="1"/>
          </p:cNvPicPr>
          <p:nvPr/>
        </p:nvPicPr>
        <p:blipFill>
          <a:blip r:embed="rId12"/>
          <a:stretch>
            <a:fillRect/>
          </a:stretch>
        </p:blipFill>
        <p:spPr>
          <a:xfrm>
            <a:off x="23784245" y="7113568"/>
            <a:ext cx="5400000" cy="3568381"/>
          </a:xfrm>
          <a:prstGeom prst="rect">
            <a:avLst/>
          </a:prstGeom>
        </p:spPr>
      </p:pic>
      <p:pic>
        <p:nvPicPr>
          <p:cNvPr id="62" name="Picture 61">
            <a:extLst>
              <a:ext uri="{FF2B5EF4-FFF2-40B4-BE49-F238E27FC236}">
                <a16:creationId xmlns:a16="http://schemas.microsoft.com/office/drawing/2014/main" id="{B3491AA2-D8DF-40FC-884E-D5C956ACCCB8}"/>
              </a:ext>
            </a:extLst>
          </p:cNvPr>
          <p:cNvPicPr>
            <a:picLocks noChangeAspect="1"/>
          </p:cNvPicPr>
          <p:nvPr/>
        </p:nvPicPr>
        <p:blipFill>
          <a:blip r:embed="rId13"/>
          <a:stretch>
            <a:fillRect/>
          </a:stretch>
        </p:blipFill>
        <p:spPr>
          <a:xfrm>
            <a:off x="23799585" y="11224199"/>
            <a:ext cx="5400000" cy="3658521"/>
          </a:xfrm>
          <a:prstGeom prst="rect">
            <a:avLst/>
          </a:prstGeom>
        </p:spPr>
      </p:pic>
      <p:pic>
        <p:nvPicPr>
          <p:cNvPr id="63" name="Picture 62">
            <a:extLst>
              <a:ext uri="{FF2B5EF4-FFF2-40B4-BE49-F238E27FC236}">
                <a16:creationId xmlns:a16="http://schemas.microsoft.com/office/drawing/2014/main" id="{17597A81-9A98-4DD5-8060-0D41DE64FAA6}"/>
              </a:ext>
            </a:extLst>
          </p:cNvPr>
          <p:cNvPicPr>
            <a:picLocks noChangeAspect="1"/>
          </p:cNvPicPr>
          <p:nvPr/>
        </p:nvPicPr>
        <p:blipFill>
          <a:blip r:embed="rId14"/>
          <a:stretch>
            <a:fillRect/>
          </a:stretch>
        </p:blipFill>
        <p:spPr>
          <a:xfrm>
            <a:off x="23784245" y="15493671"/>
            <a:ext cx="5415340" cy="3797219"/>
          </a:xfrm>
          <a:prstGeom prst="rect">
            <a:avLst/>
          </a:prstGeom>
        </p:spPr>
      </p:pic>
      <p:pic>
        <p:nvPicPr>
          <p:cNvPr id="7232" name="Picture 7231">
            <a:extLst>
              <a:ext uri="{FF2B5EF4-FFF2-40B4-BE49-F238E27FC236}">
                <a16:creationId xmlns:a16="http://schemas.microsoft.com/office/drawing/2014/main" id="{AA7EB48F-5A6E-47B1-B87A-CE31D35D0F88}"/>
              </a:ext>
            </a:extLst>
          </p:cNvPr>
          <p:cNvPicPr>
            <a:picLocks noChangeAspect="1"/>
          </p:cNvPicPr>
          <p:nvPr/>
        </p:nvPicPr>
        <p:blipFill>
          <a:blip r:embed="rId15"/>
          <a:stretch>
            <a:fillRect/>
          </a:stretch>
        </p:blipFill>
        <p:spPr>
          <a:xfrm>
            <a:off x="23784245" y="19914174"/>
            <a:ext cx="5400000" cy="3817964"/>
          </a:xfrm>
          <a:prstGeom prst="rect">
            <a:avLst/>
          </a:prstGeom>
        </p:spPr>
      </p:pic>
      <p:pic>
        <p:nvPicPr>
          <p:cNvPr id="7234" name="Picture 7233">
            <a:extLst>
              <a:ext uri="{FF2B5EF4-FFF2-40B4-BE49-F238E27FC236}">
                <a16:creationId xmlns:a16="http://schemas.microsoft.com/office/drawing/2014/main" id="{B97FA148-2E4B-4DE0-8385-63358235B450}"/>
              </a:ext>
            </a:extLst>
          </p:cNvPr>
          <p:cNvPicPr>
            <a:picLocks noChangeAspect="1"/>
          </p:cNvPicPr>
          <p:nvPr/>
        </p:nvPicPr>
        <p:blipFill>
          <a:blip r:embed="rId16"/>
          <a:stretch>
            <a:fillRect/>
          </a:stretch>
        </p:blipFill>
        <p:spPr>
          <a:xfrm>
            <a:off x="23760586" y="28752526"/>
            <a:ext cx="5400000" cy="4087568"/>
          </a:xfrm>
          <a:prstGeom prst="rect">
            <a:avLst/>
          </a:prstGeom>
        </p:spPr>
      </p:pic>
      <p:sp>
        <p:nvSpPr>
          <p:cNvPr id="70" name="Text Box 180">
            <a:extLst>
              <a:ext uri="{FF2B5EF4-FFF2-40B4-BE49-F238E27FC236}">
                <a16:creationId xmlns:a16="http://schemas.microsoft.com/office/drawing/2014/main" id="{69B26BF9-32AA-40E8-BD26-961856A4A791}"/>
              </a:ext>
            </a:extLst>
          </p:cNvPr>
          <p:cNvSpPr txBox="1">
            <a:spLocks noChangeArrowheads="1"/>
          </p:cNvSpPr>
          <p:nvPr/>
        </p:nvSpPr>
        <p:spPr bwMode="auto">
          <a:xfrm>
            <a:off x="23995480" y="32866321"/>
            <a:ext cx="4992870"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nchor="t">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400" b="1" i="1" err="1">
                <a:latin typeface="Calibri" panose="020F0502020204030204" pitchFamily="34" charset="0"/>
              </a:rPr>
              <a:t>Hình</a:t>
            </a:r>
            <a:r>
              <a:rPr lang="en-US" sz="2400" b="1" i="1">
                <a:latin typeface="Calibri" panose="020F0502020204030204" pitchFamily="34" charset="0"/>
              </a:rPr>
              <a:t> 1</a:t>
            </a:r>
            <a:r>
              <a:rPr lang="vi-VN" sz="2400" b="1" i="1">
                <a:latin typeface="Calibri" panose="020F0502020204030204" pitchFamily="34" charset="0"/>
              </a:rPr>
              <a:t>3</a:t>
            </a:r>
            <a:r>
              <a:rPr lang="en-US" sz="2400" b="1" i="1">
                <a:latin typeface="Calibri" panose="020F0502020204030204" pitchFamily="34" charset="0"/>
              </a:rPr>
              <a:t>.</a:t>
            </a:r>
            <a:r>
              <a:rPr lang="vi-VN" sz="2400" b="1" i="1">
                <a:latin typeface="Calibri" panose="020F0502020204030204" pitchFamily="34" charset="0"/>
              </a:rPr>
              <a:t> </a:t>
            </a:r>
            <a:r>
              <a:rPr lang="en-US" sz="2400" b="1" i="1">
                <a:latin typeface="Times New Roman" panose="02020603050405020304" charset="0"/>
                <a:cs typeface="Times New Roman" panose="02020603050405020304" charset="0"/>
              </a:rPr>
              <a:t>Giao diện </a:t>
            </a:r>
            <a:r>
              <a:rPr lang="vi-VN" sz="2400" b="1" i="1">
                <a:latin typeface="Times New Roman" panose="02020603050405020304" charset="0"/>
                <a:cs typeface="Times New Roman" panose="02020603050405020304" charset="0"/>
              </a:rPr>
              <a:t>thống kê</a:t>
            </a:r>
            <a:endParaRPr lang="en-US" sz="2400" b="1" i="1"/>
          </a:p>
        </p:txBody>
      </p:sp>
      <p:pic>
        <p:nvPicPr>
          <p:cNvPr id="7235" name="Picture 7234">
            <a:extLst>
              <a:ext uri="{FF2B5EF4-FFF2-40B4-BE49-F238E27FC236}">
                <a16:creationId xmlns:a16="http://schemas.microsoft.com/office/drawing/2014/main" id="{BCCF2F86-8698-46B5-9F8D-3FF90BA83315}"/>
              </a:ext>
            </a:extLst>
          </p:cNvPr>
          <p:cNvPicPr>
            <a:picLocks noChangeAspect="1"/>
          </p:cNvPicPr>
          <p:nvPr/>
        </p:nvPicPr>
        <p:blipFill>
          <a:blip r:embed="rId17"/>
          <a:stretch>
            <a:fillRect/>
          </a:stretch>
        </p:blipFill>
        <p:spPr>
          <a:xfrm>
            <a:off x="23795492" y="24232695"/>
            <a:ext cx="5400000" cy="389722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solidFill>
          <a:schemeClr val="bg1"/>
        </a:solidFill>
        <a:ln w="12700">
          <a:solidFill>
            <a:schemeClr val="bg1"/>
          </a:solidFill>
        </a:ln>
        <a:effectLst/>
      </a:spPr>
      <a:bodyPr wrap="square" lIns="173940" tIns="173940" rIns="173940" bIns="173940" anchor="t">
        <a:spAutoFit/>
      </a:bodyPr>
      <a:lstStyle>
        <a:defPPr marL="457200" indent="-457200" algn="l" eaLnBrk="1" hangingPunct="1">
          <a:buFont typeface="Wingdings" panose="05000000000000000000"/>
          <a:buChar char="v"/>
          <a:defRPr sz="3000" err="1">
            <a:latin typeface="Calibri" panose="020F0502020204030204" pitchFamily="34" charset="0"/>
            <a:cs typeface="Calibri" panose="020F0502020204030204"/>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798</Words>
  <Application>Microsoft Office PowerPoint</Application>
  <PresentationFormat>Custom</PresentationFormat>
  <Paragraphs>165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Times New Roman</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printing_x000d__x000d__x000d__x000d__x000d_
www.genigraphics.com_x000d__x000d__x000d__x000d__x000d_
1-800-790-4001</dc:description>
  <cp:lastModifiedBy>tctuyen1998@gmail.com</cp:lastModifiedBy>
  <cp:revision>329</cp:revision>
  <cp:lastPrinted>2013-02-12T02:21:00Z</cp:lastPrinted>
  <dcterms:created xsi:type="dcterms:W3CDTF">2013-02-10T21:14:00Z</dcterms:created>
  <dcterms:modified xsi:type="dcterms:W3CDTF">2018-10-26T13:57:10Z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1033-10.2.0.7516</vt:lpwstr>
  </property>
</Properties>
</file>