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Click to move the slide</a:t>
            </a:r>
          </a:p>
        </p:txBody>
      </p:sp>
      <p:sp>
        <p:nvSpPr>
          <p:cNvPr id="79"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80"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81"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82"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83" name="PlaceHolder 6"/>
          <p:cNvSpPr>
            <a:spLocks noGrp="1"/>
          </p:cNvSpPr>
          <p:nvPr>
            <p:ph type="sldNum"/>
          </p:nvPr>
        </p:nvSpPr>
        <p:spPr>
          <a:xfrm>
            <a:off x="4278960" y="10157400"/>
            <a:ext cx="3280680" cy="534240"/>
          </a:xfrm>
          <a:prstGeom prst="rect">
            <a:avLst/>
          </a:prstGeom>
        </p:spPr>
        <p:txBody>
          <a:bodyPr lIns="0" tIns="0" rIns="0" bIns="0" anchor="b"/>
          <a:lstStyle/>
          <a:p>
            <a:pPr algn="r"/>
            <a:fld id="{7DEC5FCB-E025-4C7F-8790-D6AA17F11B35}"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noRot="1" noChangeAspect="1"/>
          </p:cNvSpPr>
          <p:nvPr>
            <p:ph type="sldImg"/>
          </p:nvPr>
        </p:nvSpPr>
        <p:spPr>
          <a:xfrm>
            <a:off x="1485900" y="900113"/>
            <a:ext cx="4587875" cy="3440112"/>
          </a:xfrm>
          <a:prstGeom prst="rect">
            <a:avLst/>
          </a:prstGeom>
        </p:spPr>
      </p:sp>
      <p:sp>
        <p:nvSpPr>
          <p:cNvPr id="196" name="PlaceHolder 2"/>
          <p:cNvSpPr>
            <a:spLocks noGrp="1"/>
          </p:cNvSpPr>
          <p:nvPr>
            <p:ph type="body"/>
          </p:nvPr>
        </p:nvSpPr>
        <p:spPr>
          <a:xfrm>
            <a:off x="720000" y="4680000"/>
            <a:ext cx="6119280" cy="5039280"/>
          </a:xfrm>
          <a:prstGeom prst="rect">
            <a:avLst/>
          </a:prstGeom>
        </p:spPr>
        <p:txBody>
          <a:bodyPr lIns="0" tIns="0" rIns="0" bIns="0"/>
          <a:lstStyle/>
          <a:p>
            <a:endParaRPr lang="en-US" sz="2000" b="0" strike="noStrike" spc="-1">
              <a:latin typeface="Arial"/>
            </a:endParaRPr>
          </a:p>
        </p:txBody>
      </p:sp>
      <p:sp>
        <p:nvSpPr>
          <p:cNvPr id="197" name="CustomShape 3"/>
          <p:cNvSpPr/>
          <p:nvPr/>
        </p:nvSpPr>
        <p:spPr>
          <a:xfrm>
            <a:off x="4279320" y="10157400"/>
            <a:ext cx="327960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FDF46FB3-3862-48E4-85CF-42ED31FFF1B2}" type="slidenum">
              <a:rPr lang="en-US" sz="1400" b="0" strike="noStrike" spc="-1">
                <a:latin typeface="Arial"/>
                <a:ea typeface="DejaVu Sans"/>
              </a:rPr>
              <a:t>21</a:t>
            </a:fld>
            <a:endParaRPr lang="en-US" sz="14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3200" b="0" strike="noStrike" spc="-1">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3200" b="0" strike="noStrike" spc="-1">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48"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52"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53"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
        <p:nvSpPr>
          <p:cNvPr id="54"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67"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69"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
        <p:nvSpPr>
          <p:cNvPr id="70"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72"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3200" b="0" strike="noStrike" spc="-1">
              <a:latin typeface="Arial"/>
            </a:endParaRPr>
          </a:p>
        </p:txBody>
      </p:sp>
      <p:sp>
        <p:nvSpPr>
          <p:cNvPr id="73"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3200" b="0" strike="noStrike" spc="-1">
              <a:latin typeface="Arial"/>
            </a:endParaRPr>
          </a:p>
        </p:txBody>
      </p:sp>
      <p:sp>
        <p:nvSpPr>
          <p:cNvPr id="74"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3200" b="0" strike="noStrike" spc="-1">
              <a:latin typeface="Arial"/>
            </a:endParaRPr>
          </a:p>
        </p:txBody>
      </p:sp>
      <p:sp>
        <p:nvSpPr>
          <p:cNvPr id="75"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3200" b="0" strike="noStrike" spc="-1">
              <a:latin typeface="Arial"/>
            </a:endParaRPr>
          </a:p>
        </p:txBody>
      </p:sp>
      <p:sp>
        <p:nvSpPr>
          <p:cNvPr id="76"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3200" b="0" strike="noStrike" spc="-1">
              <a:latin typeface="Arial"/>
            </a:endParaRPr>
          </a:p>
        </p:txBody>
      </p:sp>
      <p:sp>
        <p:nvSpPr>
          <p:cNvPr id="77"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Hình ảnh 1"/>
          <p:cNvPicPr/>
          <p:nvPr/>
        </p:nvPicPr>
        <p:blipFill>
          <a:blip r:embed="rId14"/>
          <a:stretch/>
        </p:blipFill>
        <p:spPr>
          <a:xfrm>
            <a:off x="720" y="720"/>
            <a:ext cx="10078920" cy="7558920"/>
          </a:xfrm>
          <a:prstGeom prst="rect">
            <a:avLst/>
          </a:prstGeom>
          <a:ln>
            <a:noFill/>
          </a:ln>
        </p:spPr>
      </p:pic>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2"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1"/>
          <p:cNvPicPr/>
          <p:nvPr/>
        </p:nvPicPr>
        <p:blipFill>
          <a:blip r:embed="rId14"/>
          <a:stretch/>
        </p:blipFill>
        <p:spPr>
          <a:xfrm>
            <a:off x="720" y="720"/>
            <a:ext cx="10078920" cy="7558920"/>
          </a:xfrm>
          <a:prstGeom prst="rect">
            <a:avLst/>
          </a:prstGeom>
          <a:ln>
            <a:noFill/>
          </a:ln>
        </p:spPr>
      </p:pic>
      <p:sp>
        <p:nvSpPr>
          <p:cNvPr id="40"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1"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ocs.opencv.org/4.0.1/d2/de8/group__core__array.html#ga3460e9c9f37b563ab9dd550c4d8c4e7d"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zeliski.org/Book/" TargetMode="External"/><Relationship Id="rId2" Type="http://schemas.openxmlformats.org/officeDocument/2006/relationships/hyperlink" Target="https://www.learnopencv.com/alpha-blending-using-opencv-" TargetMode="External"/><Relationship Id="rId1" Type="http://schemas.openxmlformats.org/officeDocument/2006/relationships/slideLayout" Target="../slideLayouts/slideLayout1.xml"/><Relationship Id="rId4" Type="http://schemas.openxmlformats.org/officeDocument/2006/relationships/hyperlink" Target="http://www.thegooch.org/Publications/PDFs/ColorTransfer.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504000" y="304920"/>
            <a:ext cx="7199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dirty="0">
                <a:latin typeface="Arial"/>
              </a:rPr>
              <a:t>GIỚI THIỆU</a:t>
            </a:r>
            <a:endParaRPr lang="en-US" sz="3600" b="0" strike="noStrike" spc="-1" dirty="0">
              <a:latin typeface="Arial"/>
            </a:endParaRPr>
          </a:p>
        </p:txBody>
      </p:sp>
      <p:sp>
        <p:nvSpPr>
          <p:cNvPr id="85" name="CustomShape 2"/>
          <p:cNvSpPr/>
          <p:nvPr/>
        </p:nvSpPr>
        <p:spPr>
          <a:xfrm>
            <a:off x="504000" y="1800000"/>
            <a:ext cx="907128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417"/>
              </a:spcAft>
            </a:pPr>
            <a:endParaRPr lang="en-US" sz="1800" b="0" strike="noStrike" spc="-1">
              <a:latin typeface="Arial"/>
            </a:endParaRPr>
          </a:p>
          <a:p>
            <a:pPr>
              <a:lnSpc>
                <a:spcPct val="100000"/>
              </a:lnSpc>
              <a:spcAft>
                <a:spcPts val="1417"/>
              </a:spcAft>
            </a:pPr>
            <a:endParaRPr lang="en-US" sz="1800" b="0" strike="noStrike" spc="-1">
              <a:latin typeface="Arial"/>
            </a:endParaRPr>
          </a:p>
        </p:txBody>
      </p:sp>
      <p:sp>
        <p:nvSpPr>
          <p:cNvPr id="86" name="CustomShape 3"/>
          <p:cNvSpPr/>
          <p:nvPr/>
        </p:nvSpPr>
        <p:spPr>
          <a:xfrm>
            <a:off x="365760" y="5394960"/>
            <a:ext cx="4479840" cy="2090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nSpc>
                <a:spcPct val="100000"/>
              </a:lnSpc>
              <a:spcAft>
                <a:spcPts val="1417"/>
              </a:spcAft>
              <a:buClr>
                <a:srgbClr val="99CC66"/>
              </a:buClr>
              <a:buSzPct val="45000"/>
              <a:buFont typeface="Wingdings" charset="2"/>
              <a:buChar char=""/>
            </a:pPr>
            <a:r>
              <a:rPr lang="en-US" sz="2000" b="0" strike="noStrike" spc="-1">
                <a:latin typeface="Arial"/>
              </a:rPr>
              <a:t>GVHD: Ths Nguyễn Vinh Tiệp</a:t>
            </a:r>
          </a:p>
        </p:txBody>
      </p:sp>
      <p:sp>
        <p:nvSpPr>
          <p:cNvPr id="87" name="CustomShape 4"/>
          <p:cNvSpPr/>
          <p:nvPr/>
        </p:nvSpPr>
        <p:spPr>
          <a:xfrm>
            <a:off x="6675120" y="5212080"/>
            <a:ext cx="3931200" cy="2090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indent="-216000">
              <a:lnSpc>
                <a:spcPct val="100000"/>
              </a:lnSpc>
              <a:spcAft>
                <a:spcPts val="1417"/>
              </a:spcAft>
              <a:buClr>
                <a:srgbClr val="99CC66"/>
              </a:buClr>
              <a:buSzPct val="45000"/>
              <a:buFont typeface="Wingdings" charset="2"/>
              <a:buChar char=""/>
            </a:pPr>
            <a:r>
              <a:rPr lang="en-US" sz="2000" b="0" strike="noStrike" spc="-1" dirty="0" err="1">
                <a:latin typeface="Arial"/>
              </a:rPr>
              <a:t>Thành</a:t>
            </a:r>
            <a:r>
              <a:rPr lang="en-US" sz="2000" b="0" strike="noStrike" spc="-1" dirty="0">
                <a:latin typeface="Arial"/>
              </a:rPr>
              <a:t> </a:t>
            </a:r>
            <a:r>
              <a:rPr lang="en-US" sz="2000" b="0" strike="noStrike" spc="-1" dirty="0" err="1">
                <a:latin typeface="Arial"/>
              </a:rPr>
              <a:t>viên</a:t>
            </a:r>
            <a:r>
              <a:rPr lang="en-US" sz="2000" b="0" strike="noStrike" spc="-1" dirty="0">
                <a:latin typeface="Arial"/>
              </a:rPr>
              <a:t> 360:</a:t>
            </a:r>
          </a:p>
          <a:p>
            <a:pPr marL="216000" indent="-216000">
              <a:lnSpc>
                <a:spcPct val="100000"/>
              </a:lnSpc>
              <a:spcAft>
                <a:spcPts val="1417"/>
              </a:spcAft>
              <a:buClr>
                <a:srgbClr val="99CC66"/>
              </a:buClr>
              <a:buSzPct val="45000"/>
              <a:buFont typeface="Wingdings" charset="2"/>
              <a:buChar char=""/>
            </a:pPr>
            <a:r>
              <a:rPr lang="en-US" sz="2000" b="0" strike="noStrike" spc="-1" dirty="0" err="1">
                <a:latin typeface="Arial"/>
              </a:rPr>
              <a:t>Dương</a:t>
            </a:r>
            <a:r>
              <a:rPr lang="en-US" sz="2000" b="0" strike="noStrike" spc="-1" dirty="0">
                <a:latin typeface="Arial"/>
              </a:rPr>
              <a:t> </a:t>
            </a:r>
            <a:r>
              <a:rPr lang="en-US" sz="2000" b="0" strike="noStrike" spc="-1" dirty="0" err="1">
                <a:latin typeface="Arial"/>
              </a:rPr>
              <a:t>Chí</a:t>
            </a:r>
            <a:r>
              <a:rPr lang="en-US" sz="2000" b="0" strike="noStrike" spc="-1" dirty="0">
                <a:latin typeface="Arial"/>
              </a:rPr>
              <a:t> Vinh</a:t>
            </a:r>
          </a:p>
          <a:p>
            <a:pPr marL="216000" indent="-216000">
              <a:lnSpc>
                <a:spcPct val="100000"/>
              </a:lnSpc>
              <a:spcAft>
                <a:spcPts val="1417"/>
              </a:spcAft>
              <a:buClr>
                <a:srgbClr val="99CC66"/>
              </a:buClr>
              <a:buSzPct val="45000"/>
              <a:buFont typeface="Wingdings" charset="2"/>
              <a:buChar char=""/>
            </a:pPr>
            <a:r>
              <a:rPr lang="en-US" sz="2000" b="0" strike="noStrike" spc="-1" dirty="0" err="1">
                <a:latin typeface="Arial"/>
              </a:rPr>
              <a:t>Võ</a:t>
            </a:r>
            <a:r>
              <a:rPr lang="en-US" sz="2000" b="0" strike="noStrike" spc="-1" dirty="0">
                <a:latin typeface="Arial"/>
              </a:rPr>
              <a:t> </a:t>
            </a:r>
            <a:r>
              <a:rPr lang="en-US" sz="2000" b="0" strike="noStrike" spc="-1" dirty="0" err="1">
                <a:latin typeface="Arial"/>
              </a:rPr>
              <a:t>Thị</a:t>
            </a:r>
            <a:r>
              <a:rPr lang="en-US" sz="2000" b="0" strike="noStrike" spc="-1" dirty="0">
                <a:latin typeface="Arial"/>
              </a:rPr>
              <a:t> </a:t>
            </a:r>
            <a:r>
              <a:rPr lang="en-US" sz="2000" b="0" strike="noStrike" spc="-1" dirty="0" err="1">
                <a:latin typeface="Arial"/>
              </a:rPr>
              <a:t>Huyền</a:t>
            </a:r>
            <a:r>
              <a:rPr lang="en-US" sz="2000" b="0" strike="noStrike" spc="-1" dirty="0">
                <a:latin typeface="Arial"/>
              </a:rPr>
              <a:t> Trang</a:t>
            </a:r>
          </a:p>
          <a:p>
            <a:pPr marL="216000" indent="-216000">
              <a:lnSpc>
                <a:spcPct val="100000"/>
              </a:lnSpc>
              <a:spcAft>
                <a:spcPts val="1417"/>
              </a:spcAft>
              <a:buClr>
                <a:srgbClr val="99CC66"/>
              </a:buClr>
              <a:buSzPct val="45000"/>
              <a:buFont typeface="Wingdings" charset="2"/>
              <a:buChar char=""/>
            </a:pPr>
            <a:r>
              <a:rPr lang="en-US" sz="2000" b="0" strike="noStrike" spc="-1" dirty="0">
                <a:latin typeface="Arial"/>
              </a:rPr>
              <a:t>Lê </a:t>
            </a:r>
            <a:r>
              <a:rPr lang="en-US" sz="2000" b="0" strike="noStrike" spc="-1" dirty="0" err="1">
                <a:latin typeface="Arial"/>
              </a:rPr>
              <a:t>Nguyễn</a:t>
            </a:r>
            <a:r>
              <a:rPr lang="en-US" sz="2000" b="0" strike="noStrike" spc="-1" dirty="0">
                <a:latin typeface="Arial"/>
              </a:rPr>
              <a:t> </a:t>
            </a:r>
            <a:r>
              <a:rPr lang="en-US" sz="2000" b="0" strike="noStrike" spc="-1" dirty="0" err="1">
                <a:latin typeface="Arial"/>
              </a:rPr>
              <a:t>Kỳ</a:t>
            </a:r>
            <a:r>
              <a:rPr lang="en-US" sz="2000" b="0" strike="noStrike" spc="-1" dirty="0">
                <a:latin typeface="Arial"/>
              </a:rPr>
              <a:t> </a:t>
            </a:r>
            <a:r>
              <a:rPr lang="en-US" sz="2000" b="0" strike="noStrike" spc="-1" dirty="0" err="1">
                <a:latin typeface="Arial"/>
              </a:rPr>
              <a:t>Duyên</a:t>
            </a:r>
            <a:endParaRPr lang="en-US" sz="2000" b="0" strike="noStrike" spc="-1" dirty="0">
              <a:latin typeface="Arial"/>
            </a:endParaRPr>
          </a:p>
        </p:txBody>
      </p:sp>
      <p:sp>
        <p:nvSpPr>
          <p:cNvPr id="88" name="CustomShape 5"/>
          <p:cNvSpPr/>
          <p:nvPr/>
        </p:nvSpPr>
        <p:spPr>
          <a:xfrm>
            <a:off x="598320" y="2103480"/>
            <a:ext cx="8906760" cy="5028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spcAft>
                <a:spcPts val="1417"/>
              </a:spcAft>
            </a:pPr>
            <a:r>
              <a:rPr lang="en-US" sz="3500" b="0" strike="noStrike" spc="-1" dirty="0" err="1">
                <a:latin typeface="Times New Roman"/>
              </a:rPr>
              <a:t>Nhập</a:t>
            </a:r>
            <a:r>
              <a:rPr lang="en-US" sz="3500" b="0" strike="noStrike" spc="-1" dirty="0">
                <a:latin typeface="Times New Roman"/>
              </a:rPr>
              <a:t> </a:t>
            </a:r>
            <a:r>
              <a:rPr lang="en-US" sz="3500" b="0" strike="noStrike" spc="-1" dirty="0" err="1">
                <a:latin typeface="Times New Roman"/>
              </a:rPr>
              <a:t>môn</a:t>
            </a:r>
            <a:r>
              <a:rPr lang="en-US" sz="3500" b="0" strike="noStrike" spc="-1" dirty="0">
                <a:latin typeface="Times New Roman"/>
              </a:rPr>
              <a:t> </a:t>
            </a:r>
            <a:r>
              <a:rPr lang="en-US" sz="3500" b="0" strike="noStrike" spc="-1" dirty="0" err="1">
                <a:latin typeface="Times New Roman"/>
              </a:rPr>
              <a:t>thị</a:t>
            </a:r>
            <a:r>
              <a:rPr lang="en-US" sz="3500" b="0" strike="noStrike" spc="-1" dirty="0">
                <a:latin typeface="Times New Roman"/>
              </a:rPr>
              <a:t> </a:t>
            </a:r>
            <a:r>
              <a:rPr lang="en-US" sz="3500" b="0" strike="noStrike" spc="-1" dirty="0" err="1">
                <a:latin typeface="Times New Roman"/>
              </a:rPr>
              <a:t>giác</a:t>
            </a:r>
            <a:r>
              <a:rPr lang="en-US" sz="3500" b="0" strike="noStrike" spc="-1" dirty="0">
                <a:latin typeface="Times New Roman"/>
              </a:rPr>
              <a:t> </a:t>
            </a:r>
            <a:r>
              <a:rPr lang="en-US" sz="3500" b="0" strike="noStrike" spc="-1" dirty="0" err="1">
                <a:latin typeface="Times New Roman"/>
              </a:rPr>
              <a:t>máy</a:t>
            </a:r>
            <a:r>
              <a:rPr lang="en-US" sz="3500" b="0" strike="noStrike" spc="-1" dirty="0">
                <a:latin typeface="Times New Roman"/>
              </a:rPr>
              <a:t> </a:t>
            </a:r>
            <a:r>
              <a:rPr lang="en-US" sz="3500" b="0" strike="noStrike" spc="-1" dirty="0" err="1">
                <a:latin typeface="Times New Roman"/>
              </a:rPr>
              <a:t>tính</a:t>
            </a:r>
            <a:endParaRPr lang="en-US" sz="3500" b="0" strike="noStrike" spc="-1" dirty="0">
              <a:latin typeface="Arial"/>
            </a:endParaRPr>
          </a:p>
          <a:p>
            <a:pPr algn="ctr">
              <a:lnSpc>
                <a:spcPct val="100000"/>
              </a:lnSpc>
              <a:spcAft>
                <a:spcPts val="1417"/>
              </a:spcAft>
            </a:pPr>
            <a:r>
              <a:rPr lang="en-US" sz="3500" b="0" strike="noStrike" spc="-1" dirty="0">
                <a:latin typeface="Arial"/>
              </a:rPr>
              <a:t>CAMERA360</a:t>
            </a:r>
          </a:p>
        </p:txBody>
      </p:sp>
      <p:pic>
        <p:nvPicPr>
          <p:cNvPr id="89" name="Hình ảnh 6"/>
          <p:cNvPicPr/>
          <p:nvPr/>
        </p:nvPicPr>
        <p:blipFill>
          <a:blip r:embed="rId2"/>
          <a:stretch/>
        </p:blipFill>
        <p:spPr>
          <a:xfrm>
            <a:off x="4480560" y="3612240"/>
            <a:ext cx="1462320" cy="1462320"/>
          </a:xfrm>
          <a:prstGeom prst="rect">
            <a:avLst/>
          </a:prstGeom>
          <a:ln>
            <a:noFill/>
          </a:ln>
        </p:spPr>
      </p:pic>
      <p:pic>
        <p:nvPicPr>
          <p:cNvPr id="90" name="Hình ảnh 7"/>
          <p:cNvPicPr/>
          <p:nvPr/>
        </p:nvPicPr>
        <p:blipFill>
          <a:blip r:embed="rId3"/>
          <a:stretch/>
        </p:blipFill>
        <p:spPr>
          <a:xfrm>
            <a:off x="558720" y="1554480"/>
            <a:ext cx="773280" cy="639720"/>
          </a:xfrm>
          <a:prstGeom prst="rect">
            <a:avLst/>
          </a:prstGeom>
          <a:ln>
            <a:noFill/>
          </a:ln>
        </p:spPr>
      </p:pic>
      <p:sp>
        <p:nvSpPr>
          <p:cNvPr id="91" name="TextShape 6"/>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1</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504000" y="304920"/>
            <a:ext cx="7199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a:latin typeface="Arial"/>
              </a:rPr>
              <a:t>Kỹ thuật</a:t>
            </a:r>
            <a:endParaRPr lang="en-US" sz="3600" b="0" strike="noStrike" spc="-1">
              <a:latin typeface="Arial"/>
            </a:endParaRPr>
          </a:p>
        </p:txBody>
      </p:sp>
      <p:sp>
        <p:nvSpPr>
          <p:cNvPr id="125" name="CustomShape 2"/>
          <p:cNvSpPr/>
          <p:nvPr/>
        </p:nvSpPr>
        <p:spPr>
          <a:xfrm>
            <a:off x="392040" y="1569960"/>
            <a:ext cx="9183240" cy="5485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gn="ctr">
              <a:lnSpc>
                <a:spcPct val="100000"/>
              </a:lnSpc>
              <a:spcAft>
                <a:spcPts val="1417"/>
              </a:spcAft>
            </a:pPr>
            <a:r>
              <a:rPr lang="en-US" sz="2800" b="1" strike="noStrike" spc="-1">
                <a:latin typeface="Arial"/>
              </a:rPr>
              <a:t>Bộ lọc hình ảnh</a:t>
            </a:r>
            <a:endParaRPr lang="en-US" sz="2800" b="0" strike="noStrike" spc="-1">
              <a:latin typeface="Arial"/>
            </a:endParaRPr>
          </a:p>
          <a:p>
            <a:pPr marL="864000" lvl="1" indent="-323280">
              <a:lnSpc>
                <a:spcPct val="100000"/>
              </a:lnSpc>
              <a:spcAft>
                <a:spcPts val="1134"/>
              </a:spcAft>
              <a:buClr>
                <a:srgbClr val="99CC66"/>
              </a:buClr>
              <a:buSzPct val="75000"/>
              <a:buFont typeface="StarSymbol"/>
              <a:buChar char="-"/>
            </a:pPr>
            <a:r>
              <a:rPr lang="en-US" sz="2400" b="0" strike="noStrike" spc="-1">
                <a:solidFill>
                  <a:srgbClr val="376092"/>
                </a:solidFill>
                <a:latin typeface="Arial"/>
              </a:rPr>
              <a:t>Bộ lọc đảo ngược hình ảnh</a:t>
            </a:r>
            <a:endParaRPr lang="en-US" sz="2400" b="0" strike="noStrike" spc="-1">
              <a:latin typeface="Arial"/>
            </a:endParaRPr>
          </a:p>
          <a:p>
            <a:pPr>
              <a:lnSpc>
                <a:spcPct val="100000"/>
              </a:lnSpc>
            </a:pPr>
            <a:endParaRPr lang="en-US" sz="2400" b="0" strike="noStrike" spc="-1">
              <a:latin typeface="Arial"/>
            </a:endParaRPr>
          </a:p>
        </p:txBody>
      </p:sp>
      <p:pic>
        <p:nvPicPr>
          <p:cNvPr id="126" name="Picture 2"/>
          <p:cNvPicPr/>
          <p:nvPr/>
        </p:nvPicPr>
        <p:blipFill>
          <a:blip r:embed="rId2"/>
          <a:stretch/>
        </p:blipFill>
        <p:spPr>
          <a:xfrm>
            <a:off x="2572920" y="2834640"/>
            <a:ext cx="5142960" cy="4221000"/>
          </a:xfrm>
          <a:prstGeom prst="rect">
            <a:avLst/>
          </a:prstGeom>
          <a:ln>
            <a:noFill/>
          </a:ln>
        </p:spPr>
      </p:pic>
      <p:sp>
        <p:nvSpPr>
          <p:cNvPr id="127" name="TextShape 3"/>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10</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504000" y="304920"/>
            <a:ext cx="7199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a:latin typeface="Arial"/>
              </a:rPr>
              <a:t>Kỹ thuật</a:t>
            </a:r>
            <a:endParaRPr lang="en-US" sz="3600" b="0" strike="noStrike" spc="-1">
              <a:latin typeface="Arial"/>
            </a:endParaRPr>
          </a:p>
        </p:txBody>
      </p:sp>
      <p:sp>
        <p:nvSpPr>
          <p:cNvPr id="129" name="CustomShape 2"/>
          <p:cNvSpPr/>
          <p:nvPr/>
        </p:nvSpPr>
        <p:spPr>
          <a:xfrm>
            <a:off x="468360" y="1800000"/>
            <a:ext cx="9106920" cy="5179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40000">
              <a:lnSpc>
                <a:spcPct val="100000"/>
              </a:lnSpc>
              <a:spcAft>
                <a:spcPts val="1134"/>
              </a:spcAft>
            </a:pPr>
            <a:r>
              <a:rPr lang="en-US" sz="2400" b="0" strike="noStrike" spc="-1">
                <a:solidFill>
                  <a:srgbClr val="376092"/>
                </a:solidFill>
                <a:latin typeface="Arial"/>
              </a:rPr>
              <a:t>Bộ lọc sepia (Hay còn gọi là bộ lọc nâu đỏ):</a:t>
            </a:r>
            <a:endParaRPr lang="en-US" sz="2400" b="0" strike="noStrike" spc="-1">
              <a:latin typeface="Arial"/>
            </a:endParaRPr>
          </a:p>
          <a:p>
            <a:pPr marL="864000" lvl="1" indent="-323280">
              <a:lnSpc>
                <a:spcPct val="100000"/>
              </a:lnSpc>
              <a:spcAft>
                <a:spcPts val="1134"/>
              </a:spcAft>
              <a:buClr>
                <a:srgbClr val="99CC66"/>
              </a:buClr>
              <a:buSzPct val="75000"/>
              <a:buFont typeface="StarSymbol"/>
              <a:buChar char="-"/>
            </a:pPr>
            <a:r>
              <a:rPr lang="en-US" sz="2400" b="0" strike="noStrike" spc="-1">
                <a:solidFill>
                  <a:srgbClr val="000000"/>
                </a:solidFill>
                <a:latin typeface="Arial"/>
              </a:rPr>
              <a:t>+B1: Lấy giá trị RGB.</a:t>
            </a:r>
            <a:endParaRPr lang="en-US" sz="2400" b="0" strike="noStrike" spc="-1">
              <a:latin typeface="Arial"/>
            </a:endParaRPr>
          </a:p>
          <a:p>
            <a:pPr marL="864000" lvl="1" indent="-323280">
              <a:lnSpc>
                <a:spcPct val="100000"/>
              </a:lnSpc>
              <a:spcAft>
                <a:spcPts val="1134"/>
              </a:spcAft>
              <a:buClr>
                <a:srgbClr val="99CC66"/>
              </a:buClr>
              <a:buSzPct val="75000"/>
              <a:buFont typeface="StarSymbol"/>
              <a:buChar char="-"/>
            </a:pPr>
            <a:r>
              <a:rPr lang="en-US" sz="2400" b="0" strike="noStrike" spc="-1">
                <a:solidFill>
                  <a:srgbClr val="000000"/>
                </a:solidFill>
                <a:latin typeface="Arial"/>
              </a:rPr>
              <a:t>+B2: Tính giá trị RGB mới theo công thức:</a:t>
            </a:r>
            <a:endParaRPr lang="en-US" sz="2400" b="0" strike="noStrike" spc="-1">
              <a:latin typeface="Arial"/>
            </a:endParaRPr>
          </a:p>
          <a:p>
            <a:pPr marL="864000" lvl="1" indent="-323280">
              <a:lnSpc>
                <a:spcPct val="100000"/>
              </a:lnSpc>
              <a:spcAft>
                <a:spcPts val="1134"/>
              </a:spcAft>
              <a:buClr>
                <a:srgbClr val="99CC66"/>
              </a:buClr>
              <a:buSzPct val="75000"/>
              <a:buFont typeface="StarSymbol"/>
              <a:buChar char="-"/>
            </a:pPr>
            <a:r>
              <a:rPr lang="en-US" sz="2400" b="0" strike="noStrike" spc="-1">
                <a:solidFill>
                  <a:srgbClr val="000000"/>
                </a:solidFill>
                <a:latin typeface="Arial"/>
              </a:rPr>
              <a:t>tr = 0,393R + 0,769G + 0,189B </a:t>
            </a:r>
            <a:endParaRPr lang="en-US" sz="2400" b="0" strike="noStrike" spc="-1">
              <a:latin typeface="Arial"/>
            </a:endParaRPr>
          </a:p>
          <a:p>
            <a:pPr marL="864000" lvl="1" indent="-323280">
              <a:lnSpc>
                <a:spcPct val="100000"/>
              </a:lnSpc>
              <a:spcAft>
                <a:spcPts val="1134"/>
              </a:spcAft>
              <a:buClr>
                <a:srgbClr val="99CC66"/>
              </a:buClr>
              <a:buSzPct val="75000"/>
              <a:buFont typeface="StarSymbol"/>
              <a:buChar char="-"/>
            </a:pPr>
            <a:r>
              <a:rPr lang="en-US" sz="2400" b="0" strike="noStrike" spc="-1">
                <a:solidFill>
                  <a:srgbClr val="000000"/>
                </a:solidFill>
                <a:latin typeface="Arial"/>
              </a:rPr>
              <a:t>tg = 0,349R + 0,686G + 0,168B </a:t>
            </a:r>
            <a:endParaRPr lang="en-US" sz="2400" b="0" strike="noStrike" spc="-1">
              <a:latin typeface="Arial"/>
            </a:endParaRPr>
          </a:p>
          <a:p>
            <a:pPr marL="864000" lvl="1" indent="-323280">
              <a:lnSpc>
                <a:spcPct val="100000"/>
              </a:lnSpc>
              <a:spcAft>
                <a:spcPts val="1134"/>
              </a:spcAft>
              <a:buClr>
                <a:srgbClr val="99CC66"/>
              </a:buClr>
              <a:buSzPct val="75000"/>
              <a:buFont typeface="StarSymbol"/>
              <a:buChar char="-"/>
            </a:pPr>
            <a:r>
              <a:rPr lang="en-US" sz="2400" b="0" strike="noStrike" spc="-1">
                <a:solidFill>
                  <a:srgbClr val="000000"/>
                </a:solidFill>
                <a:latin typeface="Arial"/>
              </a:rPr>
              <a:t>tb = 0,272R + 0,534G + 0,31B</a:t>
            </a:r>
            <a:endParaRPr lang="en-US" sz="2400" b="0" strike="noStrike" spc="-1">
              <a:latin typeface="Arial"/>
            </a:endParaRPr>
          </a:p>
          <a:p>
            <a:pPr marL="864000" lvl="1" indent="-323280">
              <a:lnSpc>
                <a:spcPct val="100000"/>
              </a:lnSpc>
              <a:spcAft>
                <a:spcPts val="1134"/>
              </a:spcAft>
              <a:buClr>
                <a:srgbClr val="99CC66"/>
              </a:buClr>
              <a:buSzPct val="75000"/>
              <a:buFont typeface="StarSymbol"/>
              <a:buChar char="-"/>
            </a:pPr>
            <a:r>
              <a:rPr lang="en-US" sz="2400" b="0" strike="noStrike" spc="-1">
                <a:solidFill>
                  <a:srgbClr val="000000"/>
                </a:solidFill>
                <a:latin typeface="Arial"/>
              </a:rPr>
              <a:t>+B3: Đặt lại giá trị RGB mới theo điều kiện sau:</a:t>
            </a:r>
            <a:endParaRPr lang="en-US" sz="2400" b="0" strike="noStrike" spc="-1">
              <a:latin typeface="Arial"/>
            </a:endParaRPr>
          </a:p>
          <a:p>
            <a:pPr marL="864000" lvl="1" indent="-323280">
              <a:lnSpc>
                <a:spcPct val="100000"/>
              </a:lnSpc>
              <a:spcAft>
                <a:spcPts val="1134"/>
              </a:spcAft>
              <a:buClr>
                <a:srgbClr val="99CC66"/>
              </a:buClr>
              <a:buSzPct val="75000"/>
              <a:buFont typeface="StarSymbol"/>
              <a:buChar char="-"/>
            </a:pPr>
            <a:r>
              <a:rPr lang="en-US" sz="2400" b="0" strike="noStrike" spc="-1">
                <a:solidFill>
                  <a:srgbClr val="000000"/>
                </a:solidFill>
                <a:latin typeface="Arial"/>
              </a:rPr>
              <a:t>Nếu tr&gt; 255 thì r = 255 nếu không thì r = tr </a:t>
            </a:r>
            <a:endParaRPr lang="en-US" sz="2400" b="0" strike="noStrike" spc="-1">
              <a:latin typeface="Arial"/>
            </a:endParaRPr>
          </a:p>
          <a:p>
            <a:pPr marL="864000" lvl="1" indent="-323280">
              <a:lnSpc>
                <a:spcPct val="100000"/>
              </a:lnSpc>
              <a:spcAft>
                <a:spcPts val="1134"/>
              </a:spcAft>
              <a:buClr>
                <a:srgbClr val="99CC66"/>
              </a:buClr>
              <a:buSzPct val="75000"/>
              <a:buFont typeface="StarSymbol"/>
              <a:buChar char="-"/>
            </a:pPr>
            <a:r>
              <a:rPr lang="en-US" sz="2400" b="0" strike="noStrike" spc="-1">
                <a:solidFill>
                  <a:srgbClr val="000000"/>
                </a:solidFill>
                <a:latin typeface="Arial"/>
              </a:rPr>
              <a:t>Nếu tg&gt; 255 thì g = 255 nếu không thì g= tg </a:t>
            </a:r>
            <a:endParaRPr lang="en-US" sz="2400" b="0" strike="noStrike" spc="-1">
              <a:latin typeface="Arial"/>
            </a:endParaRPr>
          </a:p>
          <a:p>
            <a:pPr marL="864000" lvl="1" indent="-323280">
              <a:lnSpc>
                <a:spcPct val="100000"/>
              </a:lnSpc>
              <a:spcAft>
                <a:spcPts val="1134"/>
              </a:spcAft>
              <a:buClr>
                <a:srgbClr val="99CC66"/>
              </a:buClr>
              <a:buSzPct val="75000"/>
              <a:buFont typeface="StarSymbol"/>
              <a:buChar char="-"/>
            </a:pPr>
            <a:r>
              <a:rPr lang="en-US" sz="2400" b="0" strike="noStrike" spc="-1">
                <a:solidFill>
                  <a:srgbClr val="000000"/>
                </a:solidFill>
                <a:latin typeface="Arial"/>
              </a:rPr>
              <a:t>Nếu tb&gt; 255 thì b = 255 nếu không thì b= tb</a:t>
            </a:r>
            <a:endParaRPr lang="en-US" sz="2400" b="0" strike="noStrike" spc="-1">
              <a:latin typeface="Arial"/>
            </a:endParaRPr>
          </a:p>
        </p:txBody>
      </p:sp>
      <p:sp>
        <p:nvSpPr>
          <p:cNvPr id="130" name="TextShape 3"/>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11</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504000" y="304920"/>
            <a:ext cx="7199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a:latin typeface="Arial"/>
              </a:rPr>
              <a:t>Kỹ thuật</a:t>
            </a:r>
            <a:endParaRPr lang="en-US" sz="3600" b="0" strike="noStrike" spc="-1">
              <a:latin typeface="Arial"/>
            </a:endParaRPr>
          </a:p>
        </p:txBody>
      </p:sp>
      <p:sp>
        <p:nvSpPr>
          <p:cNvPr id="132" name="CustomShape 2"/>
          <p:cNvSpPr/>
          <p:nvPr/>
        </p:nvSpPr>
        <p:spPr>
          <a:xfrm>
            <a:off x="316080" y="1800000"/>
            <a:ext cx="9259200" cy="5255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864000" lvl="1" indent="-323280">
              <a:lnSpc>
                <a:spcPct val="100000"/>
              </a:lnSpc>
              <a:spcAft>
                <a:spcPts val="1134"/>
              </a:spcAft>
              <a:buClr>
                <a:srgbClr val="99CC66"/>
              </a:buClr>
              <a:buSzPct val="75000"/>
              <a:buFont typeface="StarSymbol"/>
              <a:buChar char="-"/>
            </a:pPr>
            <a:r>
              <a:rPr lang="en-US" sz="2400" b="0" strike="noStrike" spc="-1">
                <a:solidFill>
                  <a:srgbClr val="376092"/>
                </a:solidFill>
                <a:latin typeface="Arial"/>
              </a:rPr>
              <a:t>Bộ lọc sepia:</a:t>
            </a:r>
            <a:endParaRPr lang="en-US" sz="2400" b="0" strike="noStrike" spc="-1">
              <a:latin typeface="Arial"/>
            </a:endParaRPr>
          </a:p>
          <a:p>
            <a:pPr>
              <a:lnSpc>
                <a:spcPct val="100000"/>
              </a:lnSpc>
            </a:pPr>
            <a:endParaRPr lang="en-US" sz="2400" b="0" strike="noStrike" spc="-1">
              <a:latin typeface="Arial"/>
            </a:endParaRPr>
          </a:p>
        </p:txBody>
      </p:sp>
      <p:pic>
        <p:nvPicPr>
          <p:cNvPr id="133" name="Picture 2"/>
          <p:cNvPicPr/>
          <p:nvPr/>
        </p:nvPicPr>
        <p:blipFill>
          <a:blip r:embed="rId2"/>
          <a:stretch/>
        </p:blipFill>
        <p:spPr>
          <a:xfrm>
            <a:off x="2309247" y="2665708"/>
            <a:ext cx="5160935" cy="4249910"/>
          </a:xfrm>
          <a:prstGeom prst="rect">
            <a:avLst/>
          </a:prstGeom>
          <a:ln>
            <a:noFill/>
          </a:ln>
        </p:spPr>
      </p:pic>
      <p:sp>
        <p:nvSpPr>
          <p:cNvPr id="134" name="TextShape 3"/>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12</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504000" y="304920"/>
            <a:ext cx="7199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a:latin typeface="Arial"/>
              </a:rPr>
              <a:t>Bộ lọc hình ảnh</a:t>
            </a:r>
            <a:endParaRPr lang="en-US" sz="3600" b="0" strike="noStrike" spc="-1">
              <a:latin typeface="Arial"/>
            </a:endParaRPr>
          </a:p>
        </p:txBody>
      </p:sp>
      <p:sp>
        <p:nvSpPr>
          <p:cNvPr id="136" name="CustomShape 2"/>
          <p:cNvSpPr/>
          <p:nvPr/>
        </p:nvSpPr>
        <p:spPr>
          <a:xfrm>
            <a:off x="504000" y="1800000"/>
            <a:ext cx="9071280" cy="5331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40000">
              <a:lnSpc>
                <a:spcPct val="100000"/>
              </a:lnSpc>
              <a:spcAft>
                <a:spcPts val="1134"/>
              </a:spcAft>
            </a:pPr>
            <a:r>
              <a:rPr lang="en-US" sz="2400" b="0" strike="noStrike" spc="-1">
                <a:solidFill>
                  <a:srgbClr val="376092"/>
                </a:solidFill>
                <a:latin typeface="Arial"/>
              </a:rPr>
              <a:t>Bộ lọc nét chân dung:</a:t>
            </a:r>
            <a:endParaRPr lang="en-US" sz="2400" b="0" strike="noStrike" spc="-1">
              <a:latin typeface="Arial"/>
            </a:endParaRPr>
          </a:p>
          <a:p>
            <a:pPr marL="540000">
              <a:lnSpc>
                <a:spcPct val="100000"/>
              </a:lnSpc>
              <a:spcAft>
                <a:spcPts val="1134"/>
              </a:spcAft>
            </a:pPr>
            <a:r>
              <a:rPr lang="en-US" sz="2400" b="0" strike="noStrike" spc="-1">
                <a:solidFill>
                  <a:srgbClr val="000000"/>
                </a:solidFill>
                <a:latin typeface="Arial"/>
              </a:rPr>
              <a:t>Nguyên tắc: Vẽ một hình tròn tại vị trí trung tâm. Sau đó sử dụng ộ lọc Gaussian Blur làm mờ các vùng xung quanh.</a:t>
            </a:r>
            <a:endParaRPr lang="en-US" sz="2400" b="0" strike="noStrike" spc="-1">
              <a:latin typeface="Arial"/>
            </a:endParaRPr>
          </a:p>
          <a:p>
            <a:pPr marL="540000">
              <a:lnSpc>
                <a:spcPct val="100000"/>
              </a:lnSpc>
              <a:spcAft>
                <a:spcPts val="1134"/>
              </a:spcAft>
            </a:pPr>
            <a:r>
              <a:rPr lang="en-US" sz="2400" b="0" strike="noStrike" spc="-1">
                <a:solidFill>
                  <a:srgbClr val="000000"/>
                </a:solidFill>
                <a:latin typeface="Arial"/>
              </a:rPr>
              <a:t>Ta có phương trình hàm Gaussian:</a:t>
            </a:r>
            <a:endParaRPr lang="en-US" sz="2400" b="0" strike="noStrike" spc="-1">
              <a:latin typeface="Arial"/>
            </a:endParaRPr>
          </a:p>
          <a:p>
            <a:pPr marL="540000">
              <a:lnSpc>
                <a:spcPct val="100000"/>
              </a:lnSpc>
              <a:spcAft>
                <a:spcPts val="1134"/>
              </a:spcAft>
            </a:pPr>
            <a:endParaRPr lang="en-US" sz="2400" b="0" strike="noStrike" spc="-1">
              <a:latin typeface="Arial"/>
            </a:endParaRPr>
          </a:p>
          <a:p>
            <a:pPr marL="540000">
              <a:lnSpc>
                <a:spcPct val="100000"/>
              </a:lnSpc>
              <a:spcAft>
                <a:spcPts val="1134"/>
              </a:spcAft>
            </a:pPr>
            <a:endParaRPr lang="en-US" sz="2400" b="0" strike="noStrike" spc="-1">
              <a:latin typeface="Arial"/>
            </a:endParaRPr>
          </a:p>
          <a:p>
            <a:pPr marL="540000">
              <a:lnSpc>
                <a:spcPct val="100000"/>
              </a:lnSpc>
            </a:pPr>
            <a:endParaRPr lang="en-US" sz="2400" b="0" strike="noStrike" spc="-1">
              <a:latin typeface="Arial"/>
            </a:endParaRPr>
          </a:p>
        </p:txBody>
      </p:sp>
      <p:pic>
        <p:nvPicPr>
          <p:cNvPr id="137" name="Picture 2"/>
          <p:cNvPicPr/>
          <p:nvPr/>
        </p:nvPicPr>
        <p:blipFill>
          <a:blip r:embed="rId2"/>
          <a:stretch/>
        </p:blipFill>
        <p:spPr>
          <a:xfrm>
            <a:off x="3059280" y="4465800"/>
            <a:ext cx="3609360" cy="2333520"/>
          </a:xfrm>
          <a:prstGeom prst="rect">
            <a:avLst/>
          </a:prstGeom>
          <a:ln>
            <a:noFill/>
          </a:ln>
        </p:spPr>
      </p:pic>
      <p:sp>
        <p:nvSpPr>
          <p:cNvPr id="138" name="TextShape 3"/>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13</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504000" y="304920"/>
            <a:ext cx="7199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a:latin typeface="Arial"/>
              </a:rPr>
              <a:t>Bộ lọc hình ảnh</a:t>
            </a:r>
            <a:endParaRPr lang="en-US" sz="3600" b="0" strike="noStrike" spc="-1">
              <a:latin typeface="Arial"/>
            </a:endParaRPr>
          </a:p>
        </p:txBody>
      </p:sp>
      <p:sp>
        <p:nvSpPr>
          <p:cNvPr id="140" name="CustomShape 2"/>
          <p:cNvSpPr/>
          <p:nvPr/>
        </p:nvSpPr>
        <p:spPr>
          <a:xfrm>
            <a:off x="504000" y="1800000"/>
            <a:ext cx="9071280" cy="5484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40000">
              <a:lnSpc>
                <a:spcPct val="100000"/>
              </a:lnSpc>
              <a:spcAft>
                <a:spcPts val="1134"/>
              </a:spcAft>
            </a:pPr>
            <a:r>
              <a:rPr lang="en-US" sz="2400" b="0" strike="noStrike" spc="-1">
                <a:solidFill>
                  <a:srgbClr val="376092"/>
                </a:solidFill>
                <a:latin typeface="Arial"/>
              </a:rPr>
              <a:t>Bộ lọc nét chân dung:</a:t>
            </a:r>
            <a:endParaRPr lang="en-US" sz="2400" b="0" strike="noStrike" spc="-1">
              <a:latin typeface="Arial"/>
            </a:endParaRPr>
          </a:p>
          <a:p>
            <a:pPr marL="540000">
              <a:lnSpc>
                <a:spcPct val="100000"/>
              </a:lnSpc>
            </a:pPr>
            <a:endParaRPr lang="en-US" sz="2400" b="0" strike="noStrike" spc="-1">
              <a:latin typeface="Arial"/>
            </a:endParaRPr>
          </a:p>
        </p:txBody>
      </p:sp>
      <p:pic>
        <p:nvPicPr>
          <p:cNvPr id="141" name="Picture 2"/>
          <p:cNvPicPr/>
          <p:nvPr/>
        </p:nvPicPr>
        <p:blipFill>
          <a:blip r:embed="rId2"/>
          <a:stretch/>
        </p:blipFill>
        <p:spPr>
          <a:xfrm>
            <a:off x="2169360" y="2525760"/>
            <a:ext cx="5512680" cy="4446000"/>
          </a:xfrm>
          <a:prstGeom prst="rect">
            <a:avLst/>
          </a:prstGeom>
          <a:ln>
            <a:noFill/>
          </a:ln>
        </p:spPr>
      </p:pic>
      <p:sp>
        <p:nvSpPr>
          <p:cNvPr id="142" name="TextShape 3"/>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14</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504000" y="537480"/>
            <a:ext cx="765972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a:solidFill>
                  <a:srgbClr val="0D0D0D"/>
                </a:solidFill>
                <a:latin typeface="Times New Roman"/>
              </a:rPr>
              <a:t>Một số bộ lọc mở rộng:</a:t>
            </a:r>
            <a:br/>
            <a:endParaRPr lang="en-US" sz="3600" b="0" strike="noStrike" spc="-1">
              <a:latin typeface="Arial"/>
            </a:endParaRPr>
          </a:p>
        </p:txBody>
      </p:sp>
      <p:sp>
        <p:nvSpPr>
          <p:cNvPr id="144" name="CustomShape 2"/>
          <p:cNvSpPr/>
          <p:nvPr/>
        </p:nvSpPr>
        <p:spPr>
          <a:xfrm>
            <a:off x="392040" y="1800000"/>
            <a:ext cx="9183240" cy="5408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40000">
              <a:lnSpc>
                <a:spcPct val="100000"/>
              </a:lnSpc>
              <a:spcAft>
                <a:spcPts val="1134"/>
              </a:spcAft>
            </a:pPr>
            <a:r>
              <a:rPr lang="en-US" sz="2400" b="0" strike="noStrike" spc="-1">
                <a:solidFill>
                  <a:srgbClr val="000000"/>
                </a:solidFill>
                <a:latin typeface="Times New Roman"/>
              </a:rPr>
              <a:t>Nâng cấp từ bộ lọc sepia: Thay đổi thang màu R</a:t>
            </a:r>
            <a:endParaRPr lang="en-US" sz="2400" b="0" strike="noStrike" spc="-1">
              <a:latin typeface="Arial"/>
            </a:endParaRPr>
          </a:p>
          <a:p>
            <a:pPr marL="540000">
              <a:lnSpc>
                <a:spcPct val="100000"/>
              </a:lnSpc>
              <a:spcAft>
                <a:spcPts val="1134"/>
              </a:spcAft>
            </a:pPr>
            <a:endParaRPr lang="en-US" sz="2400" b="0" strike="noStrike" spc="-1">
              <a:latin typeface="Arial"/>
            </a:endParaRPr>
          </a:p>
          <a:p>
            <a:pPr marL="540000">
              <a:lnSpc>
                <a:spcPct val="100000"/>
              </a:lnSpc>
            </a:pPr>
            <a:endParaRPr lang="en-US" sz="2400" b="0" strike="noStrike" spc="-1">
              <a:latin typeface="Arial"/>
            </a:endParaRPr>
          </a:p>
        </p:txBody>
      </p:sp>
      <p:pic>
        <p:nvPicPr>
          <p:cNvPr id="145" name="Picture 2"/>
          <p:cNvPicPr/>
          <p:nvPr/>
        </p:nvPicPr>
        <p:blipFill>
          <a:blip r:embed="rId2"/>
          <a:stretch/>
        </p:blipFill>
        <p:spPr>
          <a:xfrm>
            <a:off x="2144880" y="2560680"/>
            <a:ext cx="5637960" cy="4503600"/>
          </a:xfrm>
          <a:prstGeom prst="rect">
            <a:avLst/>
          </a:prstGeom>
          <a:ln>
            <a:noFill/>
          </a:ln>
        </p:spPr>
      </p:pic>
      <p:sp>
        <p:nvSpPr>
          <p:cNvPr id="146" name="TextShape 3"/>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15</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392040" y="1800000"/>
            <a:ext cx="9183240" cy="5408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40000">
              <a:lnSpc>
                <a:spcPct val="100000"/>
              </a:lnSpc>
              <a:spcAft>
                <a:spcPts val="1134"/>
              </a:spcAft>
            </a:pPr>
            <a:endParaRPr lang="en-US" sz="1800" b="0" strike="noStrike" spc="-1">
              <a:latin typeface="Arial"/>
            </a:endParaRPr>
          </a:p>
          <a:p>
            <a:pPr marL="540000">
              <a:lnSpc>
                <a:spcPct val="100000"/>
              </a:lnSpc>
            </a:pPr>
            <a:endParaRPr lang="en-US" sz="1800" b="0" strike="noStrike" spc="-1">
              <a:latin typeface="Arial"/>
            </a:endParaRPr>
          </a:p>
        </p:txBody>
      </p:sp>
      <p:pic>
        <p:nvPicPr>
          <p:cNvPr id="148" name="Picture 2"/>
          <p:cNvPicPr/>
          <p:nvPr/>
        </p:nvPicPr>
        <p:blipFill>
          <a:blip r:embed="rId2"/>
          <a:stretch/>
        </p:blipFill>
        <p:spPr>
          <a:xfrm>
            <a:off x="2068560" y="2027160"/>
            <a:ext cx="6095160" cy="4833720"/>
          </a:xfrm>
          <a:prstGeom prst="rect">
            <a:avLst/>
          </a:prstGeom>
          <a:ln>
            <a:noFill/>
          </a:ln>
        </p:spPr>
      </p:pic>
      <p:sp>
        <p:nvSpPr>
          <p:cNvPr id="149" name="CustomShape 2"/>
          <p:cNvSpPr/>
          <p:nvPr/>
        </p:nvSpPr>
        <p:spPr>
          <a:xfrm>
            <a:off x="504000" y="619200"/>
            <a:ext cx="7659720" cy="1097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a:solidFill>
                  <a:srgbClr val="0D0D0D"/>
                </a:solidFill>
                <a:latin typeface="Times New Roman"/>
                <a:ea typeface="DejaVu Sans"/>
              </a:rPr>
              <a:t>Một số bộ lọc mở rộng:</a:t>
            </a:r>
            <a:br/>
            <a:endParaRPr lang="en-US" sz="3600" b="0" strike="noStrike" spc="-1">
              <a:latin typeface="Arial"/>
            </a:endParaRPr>
          </a:p>
        </p:txBody>
      </p:sp>
      <p:sp>
        <p:nvSpPr>
          <p:cNvPr id="150" name="TextShape 3"/>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16</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656280" y="713520"/>
            <a:ext cx="8421840" cy="549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a:solidFill>
                  <a:srgbClr val="000000"/>
                </a:solidFill>
                <a:latin typeface="Arial"/>
                <a:ea typeface="DejaVu Sans"/>
              </a:rPr>
              <a:t>TĂNG ĐỘ TƯƠNG PHẢN VÀ ĐỘ SÁNG</a:t>
            </a:r>
            <a:endParaRPr lang="en-US" sz="3600" b="0" strike="noStrike" spc="-1">
              <a:latin typeface="Arial"/>
            </a:endParaRPr>
          </a:p>
        </p:txBody>
      </p:sp>
      <p:pic>
        <p:nvPicPr>
          <p:cNvPr id="152" name="Hình ảnh 3"/>
          <p:cNvPicPr/>
          <p:nvPr/>
        </p:nvPicPr>
        <p:blipFill>
          <a:blip r:embed="rId2"/>
          <a:stretch/>
        </p:blipFill>
        <p:spPr>
          <a:xfrm>
            <a:off x="3059280" y="1536480"/>
            <a:ext cx="3562200" cy="1022400"/>
          </a:xfrm>
          <a:prstGeom prst="rect">
            <a:avLst/>
          </a:prstGeom>
          <a:ln>
            <a:noFill/>
          </a:ln>
        </p:spPr>
      </p:pic>
      <p:sp>
        <p:nvSpPr>
          <p:cNvPr id="153" name="CustomShape 2"/>
          <p:cNvSpPr/>
          <p:nvPr/>
        </p:nvSpPr>
        <p:spPr>
          <a:xfrm>
            <a:off x="610560" y="2947320"/>
            <a:ext cx="8858880" cy="4102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nSpc>
                <a:spcPct val="100000"/>
              </a:lnSpc>
              <a:spcAft>
                <a:spcPts val="1417"/>
              </a:spcAft>
              <a:buClr>
                <a:srgbClr val="99CC66"/>
              </a:buClr>
              <a:buSzPct val="45000"/>
              <a:buFont typeface="Wingdings" charset="2"/>
              <a:buChar char=""/>
            </a:pPr>
            <a:r>
              <a:rPr lang="en-US" sz="2400" b="0" strike="noStrike" spc="-1">
                <a:solidFill>
                  <a:srgbClr val="000000"/>
                </a:solidFill>
                <a:latin typeface="Arial"/>
                <a:ea typeface="DejaVu Sans"/>
              </a:rPr>
              <a:t>Quy trình thường được sử dụng là nhân và cộng với hằng số</a:t>
            </a:r>
            <a:endParaRPr lang="en-US" sz="2400" b="0" strike="noStrike" spc="-1">
              <a:latin typeface="Arial"/>
            </a:endParaRPr>
          </a:p>
          <a:p>
            <a:pPr marL="432000" indent="-323280">
              <a:lnSpc>
                <a:spcPct val="100000"/>
              </a:lnSpc>
              <a:spcAft>
                <a:spcPts val="1417"/>
              </a:spcAft>
              <a:buClr>
                <a:srgbClr val="99CC66"/>
              </a:buClr>
              <a:buSzPct val="45000"/>
              <a:buFont typeface="Wingdings" charset="2"/>
              <a:buChar char=""/>
            </a:pPr>
            <a:r>
              <a:rPr lang="en-US" sz="2400" b="0" strike="noStrike" spc="-1">
                <a:solidFill>
                  <a:srgbClr val="000000"/>
                </a:solidFill>
                <a:latin typeface="Arial"/>
                <a:ea typeface="DejaVu Sans"/>
              </a:rPr>
              <a:t>Tham số </a:t>
            </a:r>
            <a:r>
              <a:rPr lang="en-US" sz="2600" b="0" strike="noStrike" spc="-1">
                <a:solidFill>
                  <a:srgbClr val="000000"/>
                </a:solidFill>
                <a:latin typeface="Arial"/>
                <a:ea typeface="DejaVu Sans"/>
              </a:rPr>
              <a:t>α &gt; 0 và β được gọi là tham số độ tăng (contrast) và độ lệch (brightness)</a:t>
            </a:r>
            <a:endParaRPr lang="en-US" sz="2600" b="0" strike="noStrike" spc="-1">
              <a:latin typeface="Arial"/>
            </a:endParaRPr>
          </a:p>
          <a:p>
            <a:pPr marL="432000" indent="-323280">
              <a:lnSpc>
                <a:spcPct val="100000"/>
              </a:lnSpc>
              <a:spcAft>
                <a:spcPts val="1417"/>
              </a:spcAft>
              <a:buClr>
                <a:srgbClr val="99CC66"/>
              </a:buClr>
              <a:buSzPct val="45000"/>
              <a:buFont typeface="Wingdings" charset="2"/>
              <a:buChar char=""/>
            </a:pPr>
            <a:r>
              <a:rPr lang="en-US" sz="2400" b="0" strike="noStrike" spc="-1">
                <a:solidFill>
                  <a:srgbClr val="000000"/>
                </a:solidFill>
                <a:latin typeface="Arial"/>
                <a:ea typeface="DejaVu Sans"/>
              </a:rPr>
              <a:t>f(x) là pixels ảnh nguồn, g(x) là pixels ảnh đầu ra: </a:t>
            </a:r>
            <a:endParaRPr lang="en-US" sz="2400" b="0" strike="noStrike" spc="-1">
              <a:latin typeface="Arial"/>
            </a:endParaRPr>
          </a:p>
          <a:p>
            <a:pPr marL="432000" indent="-323280">
              <a:lnSpc>
                <a:spcPct val="100000"/>
              </a:lnSpc>
              <a:spcAft>
                <a:spcPts val="1417"/>
              </a:spcAft>
              <a:buClr>
                <a:srgbClr val="99CC66"/>
              </a:buClr>
              <a:buSzPct val="45000"/>
              <a:buFont typeface="Wingdings" charset="2"/>
              <a:buChar char=""/>
            </a:pPr>
            <a:r>
              <a:rPr lang="en-US" sz="2600" b="0" strike="noStrike" spc="-1">
                <a:solidFill>
                  <a:srgbClr val="000000"/>
                </a:solidFill>
                <a:latin typeface="Arial"/>
                <a:ea typeface="DejaVu Sans"/>
              </a:rPr>
              <a:t>                           g(i,j) = α*f(i,j) + β</a:t>
            </a:r>
            <a:endParaRPr lang="en-US" sz="2600" b="0" strike="noStrike" spc="-1">
              <a:latin typeface="Arial"/>
            </a:endParaRPr>
          </a:p>
          <a:p>
            <a:pPr marL="432000" indent="-323280">
              <a:lnSpc>
                <a:spcPct val="100000"/>
              </a:lnSpc>
              <a:spcAft>
                <a:spcPts val="1417"/>
              </a:spcAft>
              <a:buClr>
                <a:srgbClr val="99CC66"/>
              </a:buClr>
              <a:buSzPct val="45000"/>
              <a:buFont typeface="Wingdings" charset="2"/>
              <a:buChar char=""/>
            </a:pPr>
            <a:r>
              <a:rPr lang="en-US" sz="2400" b="0" strike="noStrike" spc="-1">
                <a:solidFill>
                  <a:srgbClr val="000000"/>
                </a:solidFill>
                <a:latin typeface="Arial"/>
                <a:ea typeface="DejaVu Sans"/>
              </a:rPr>
              <a:t>Trong đó i và j thể hiện pixel nằm ở hàng thứ i và cột thứ j.</a:t>
            </a:r>
            <a:br/>
            <a:r>
              <a:rPr lang="en-US" sz="2400" b="0" strike="noStrike" spc="-1">
                <a:solidFill>
                  <a:srgbClr val="000000"/>
                </a:solidFill>
                <a:latin typeface="Arial"/>
                <a:ea typeface="DejaVu Sans"/>
              </a:rPr>
              <a:t> </a:t>
            </a:r>
            <a:endParaRPr lang="en-US" sz="2400" b="0" strike="noStrike" spc="-1">
              <a:latin typeface="Arial"/>
            </a:endParaRPr>
          </a:p>
          <a:p>
            <a:pPr>
              <a:lnSpc>
                <a:spcPct val="100000"/>
              </a:lnSpc>
              <a:spcAft>
                <a:spcPts val="1417"/>
              </a:spcAft>
            </a:pPr>
            <a:endParaRPr lang="en-US" sz="2400" b="0" strike="noStrike" spc="-1">
              <a:latin typeface="Arial"/>
            </a:endParaRPr>
          </a:p>
          <a:p>
            <a:pPr>
              <a:lnSpc>
                <a:spcPct val="100000"/>
              </a:lnSpc>
              <a:spcAft>
                <a:spcPts val="1417"/>
              </a:spcAft>
            </a:pPr>
            <a:endParaRPr lang="en-US" sz="2400" b="0" strike="noStrike" spc="-1">
              <a:latin typeface="Arial"/>
            </a:endParaRPr>
          </a:p>
        </p:txBody>
      </p:sp>
      <p:sp>
        <p:nvSpPr>
          <p:cNvPr id="154" name="TextShape 3"/>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17</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610560" y="1874880"/>
            <a:ext cx="8858880" cy="1607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nSpc>
                <a:spcPct val="100000"/>
              </a:lnSpc>
              <a:spcAft>
                <a:spcPts val="1417"/>
              </a:spcAft>
              <a:buClr>
                <a:srgbClr val="99CC66"/>
              </a:buClr>
              <a:buSzPct val="45000"/>
              <a:buFont typeface="Wingdings" charset="2"/>
              <a:buChar char=""/>
            </a:pPr>
            <a:r>
              <a:rPr lang="en-US" sz="2400" b="0" strike="noStrike" spc="-1">
                <a:solidFill>
                  <a:srgbClr val="000000"/>
                </a:solidFill>
                <a:latin typeface="Arial"/>
                <a:ea typeface="DejaVu Sans"/>
              </a:rPr>
              <a:t>Thay vì sử dụng các vòng lặp for để truy cập từng pixel, chúng ta có thể chỉ cần sử dụng lệnh này (opencv) :</a:t>
            </a:r>
            <a:endParaRPr lang="en-US" sz="2400" b="0" strike="noStrike" spc="-1">
              <a:latin typeface="Arial"/>
            </a:endParaRPr>
          </a:p>
          <a:p>
            <a:pPr marL="432000" indent="-323280">
              <a:lnSpc>
                <a:spcPct val="100000"/>
              </a:lnSpc>
              <a:spcAft>
                <a:spcPts val="1417"/>
              </a:spcAft>
              <a:buClr>
                <a:srgbClr val="99CC66"/>
              </a:buClr>
              <a:buSzPct val="45000"/>
              <a:buFont typeface="Wingdings" charset="2"/>
              <a:buChar char=""/>
            </a:pPr>
            <a:r>
              <a:rPr lang="en-US" sz="2600" b="0" u="sng" strike="noStrike" spc="-1">
                <a:solidFill>
                  <a:srgbClr val="0000FF"/>
                </a:solidFill>
                <a:uFillTx/>
                <a:latin typeface="Arial"/>
                <a:ea typeface="DejaVu Sans"/>
                <a:hlinkClick r:id="rId2"/>
              </a:rPr>
              <a:t>cv.convertScaleAbs</a:t>
            </a:r>
            <a:endParaRPr lang="en-US" sz="2600" b="0" strike="noStrike" spc="-1">
              <a:latin typeface="Arial"/>
            </a:endParaRPr>
          </a:p>
          <a:p>
            <a:pPr>
              <a:lnSpc>
                <a:spcPct val="100000"/>
              </a:lnSpc>
              <a:spcAft>
                <a:spcPts val="1417"/>
              </a:spcAft>
            </a:pPr>
            <a:endParaRPr lang="en-US" sz="2600" b="0" strike="noStrike" spc="-1">
              <a:latin typeface="Arial"/>
            </a:endParaRPr>
          </a:p>
          <a:p>
            <a:pPr marL="432000" indent="-323280">
              <a:lnSpc>
                <a:spcPct val="100000"/>
              </a:lnSpc>
              <a:spcAft>
                <a:spcPts val="1417"/>
              </a:spcAft>
              <a:buClr>
                <a:srgbClr val="99CC66"/>
              </a:buClr>
              <a:buSzPct val="45000"/>
              <a:buFont typeface="Wingdings" charset="2"/>
              <a:buChar char=""/>
            </a:pPr>
            <a:r>
              <a:rPr lang="en-US" sz="2400" b="0" strike="noStrike" spc="-1">
                <a:solidFill>
                  <a:srgbClr val="000000"/>
                </a:solidFill>
                <a:latin typeface="Arial"/>
                <a:ea typeface="DejaVu Sans"/>
              </a:rPr>
              <a:t>  </a:t>
            </a:r>
            <a:endParaRPr lang="en-US" sz="2400" b="0" strike="noStrike" spc="-1">
              <a:latin typeface="Arial"/>
            </a:endParaRPr>
          </a:p>
        </p:txBody>
      </p:sp>
      <p:sp>
        <p:nvSpPr>
          <p:cNvPr id="156" name="CustomShape 2"/>
          <p:cNvSpPr/>
          <p:nvPr/>
        </p:nvSpPr>
        <p:spPr>
          <a:xfrm>
            <a:off x="656280" y="713520"/>
            <a:ext cx="8421840" cy="549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a:solidFill>
                  <a:srgbClr val="000000"/>
                </a:solidFill>
                <a:latin typeface="Times New Roman"/>
                <a:ea typeface="DejaVu Sans"/>
              </a:rPr>
              <a:t>TĂNG ĐỘ TƯƠNG PHẢN VÀ ĐỘ SÁNG</a:t>
            </a:r>
            <a:endParaRPr lang="en-US" sz="3600" b="0" strike="noStrike" spc="-1">
              <a:latin typeface="Arial"/>
            </a:endParaRPr>
          </a:p>
        </p:txBody>
      </p:sp>
      <p:pic>
        <p:nvPicPr>
          <p:cNvPr id="157" name="Hình ảnh 4"/>
          <p:cNvPicPr/>
          <p:nvPr/>
        </p:nvPicPr>
        <p:blipFill>
          <a:blip r:embed="rId3"/>
          <a:stretch/>
        </p:blipFill>
        <p:spPr>
          <a:xfrm>
            <a:off x="610560" y="3578400"/>
            <a:ext cx="8858880" cy="3288240"/>
          </a:xfrm>
          <a:prstGeom prst="rect">
            <a:avLst/>
          </a:prstGeom>
          <a:ln>
            <a:noFill/>
          </a:ln>
        </p:spPr>
      </p:pic>
      <p:sp>
        <p:nvSpPr>
          <p:cNvPr id="158" name="TextShape 3"/>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18</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620640" y="685440"/>
            <a:ext cx="8305200" cy="549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a:solidFill>
                  <a:srgbClr val="000000"/>
                </a:solidFill>
                <a:latin typeface="Times New Roman"/>
                <a:ea typeface="DejaVu Sans"/>
              </a:rPr>
              <a:t>Thay đổi màu sắc của ảnh</a:t>
            </a:r>
            <a:endParaRPr lang="en-US" sz="3600" b="0" strike="noStrike" spc="-1">
              <a:latin typeface="Arial"/>
            </a:endParaRPr>
          </a:p>
        </p:txBody>
      </p:sp>
      <p:sp>
        <p:nvSpPr>
          <p:cNvPr id="160" name="CustomShape 2"/>
          <p:cNvSpPr/>
          <p:nvPr/>
        </p:nvSpPr>
        <p:spPr>
          <a:xfrm>
            <a:off x="468360" y="1951200"/>
            <a:ext cx="914328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Times New Roman"/>
                <a:ea typeface="DejaVu Sans"/>
              </a:rPr>
              <a:t>Kỹ thuật: Bằng cách sử dụng không gian màu L * a * b * và độ lệch chuẩn và trung bình của từng kênh L *, a * và b *, màu sắc có thể được chuyển giữa hai hình ảnh .</a:t>
            </a:r>
            <a:endParaRPr lang="en-US" sz="2400" b="0" strike="noStrike" spc="-1">
              <a:latin typeface="Arial"/>
            </a:endParaRPr>
          </a:p>
        </p:txBody>
      </p:sp>
      <p:pic>
        <p:nvPicPr>
          <p:cNvPr id="161" name="Hình ảnh 3"/>
          <p:cNvPicPr/>
          <p:nvPr/>
        </p:nvPicPr>
        <p:blipFill>
          <a:blip r:embed="rId2"/>
          <a:stretch/>
        </p:blipFill>
        <p:spPr>
          <a:xfrm>
            <a:off x="887400" y="3475080"/>
            <a:ext cx="8305200" cy="3625560"/>
          </a:xfrm>
          <a:prstGeom prst="rect">
            <a:avLst/>
          </a:prstGeom>
          <a:ln>
            <a:noFill/>
          </a:ln>
        </p:spPr>
      </p:pic>
      <p:sp>
        <p:nvSpPr>
          <p:cNvPr id="162" name="TextShape 3"/>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19</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504000" y="304920"/>
            <a:ext cx="7199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a:latin typeface="Arial"/>
              </a:rPr>
              <a:t>CAMERA 360 ( Team 360)</a:t>
            </a:r>
            <a:endParaRPr lang="en-US" sz="3600" b="0" strike="noStrike" spc="-1">
              <a:latin typeface="Arial"/>
            </a:endParaRPr>
          </a:p>
        </p:txBody>
      </p:sp>
      <p:sp>
        <p:nvSpPr>
          <p:cNvPr id="93" name="CustomShape 2"/>
          <p:cNvSpPr/>
          <p:nvPr/>
        </p:nvSpPr>
        <p:spPr>
          <a:xfrm>
            <a:off x="1364400" y="2103120"/>
            <a:ext cx="763776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417"/>
              </a:spcAft>
            </a:pPr>
            <a:r>
              <a:rPr lang="en-US" sz="2400" b="0" strike="noStrike" spc="-1">
                <a:latin typeface="Arial"/>
              </a:rPr>
              <a:t>Input: Một tấm ảnh hay video</a:t>
            </a:r>
          </a:p>
          <a:p>
            <a:pPr>
              <a:lnSpc>
                <a:spcPct val="100000"/>
              </a:lnSpc>
              <a:spcAft>
                <a:spcPts val="1417"/>
              </a:spcAft>
            </a:pPr>
            <a:r>
              <a:rPr lang="en-US" sz="2400" b="0" strike="noStrike" spc="-1">
                <a:latin typeface="Arial"/>
              </a:rPr>
              <a:t>Output: Ảnh đã qua chỉnh sửa</a:t>
            </a:r>
          </a:p>
          <a:p>
            <a:pPr>
              <a:lnSpc>
                <a:spcPct val="100000"/>
              </a:lnSpc>
              <a:spcAft>
                <a:spcPts val="1417"/>
              </a:spcAft>
            </a:pPr>
            <a:endParaRPr lang="en-US" sz="2400" b="0" strike="noStrike" spc="-1">
              <a:latin typeface="Arial"/>
            </a:endParaRPr>
          </a:p>
          <a:p>
            <a:pPr>
              <a:lnSpc>
                <a:spcPct val="100000"/>
              </a:lnSpc>
              <a:spcAft>
                <a:spcPts val="1417"/>
              </a:spcAft>
            </a:pPr>
            <a:r>
              <a:rPr lang="en-US" sz="2400" b="0" strike="noStrike" spc="-1">
                <a:latin typeface="Arial"/>
              </a:rPr>
              <a:t>Chức năng:</a:t>
            </a:r>
          </a:p>
          <a:p>
            <a:pPr>
              <a:lnSpc>
                <a:spcPct val="100000"/>
              </a:lnSpc>
              <a:spcAft>
                <a:spcPts val="1417"/>
              </a:spcAft>
            </a:pPr>
            <a:r>
              <a:rPr lang="en-US" sz="2400" b="0" strike="noStrike" spc="-1">
                <a:latin typeface="Arial"/>
              </a:rPr>
              <a:t>     Thay đổi màu</a:t>
            </a:r>
          </a:p>
          <a:p>
            <a:pPr>
              <a:lnSpc>
                <a:spcPct val="100000"/>
              </a:lnSpc>
              <a:spcAft>
                <a:spcPts val="1417"/>
              </a:spcAft>
            </a:pPr>
            <a:r>
              <a:rPr lang="en-US" sz="2400" b="0" strike="noStrike" spc="-1">
                <a:latin typeface="Arial"/>
              </a:rPr>
              <a:t>     Bộ lọc hình ảnh</a:t>
            </a:r>
          </a:p>
          <a:p>
            <a:pPr>
              <a:lnSpc>
                <a:spcPct val="100000"/>
              </a:lnSpc>
              <a:spcAft>
                <a:spcPts val="1417"/>
              </a:spcAft>
            </a:pPr>
            <a:r>
              <a:rPr lang="en-US" sz="2400" b="0" strike="noStrike" spc="-1">
                <a:latin typeface="Arial"/>
              </a:rPr>
              <a:t>     Gắn hình ảnh</a:t>
            </a:r>
          </a:p>
          <a:p>
            <a:pPr>
              <a:lnSpc>
                <a:spcPct val="100000"/>
              </a:lnSpc>
              <a:spcAft>
                <a:spcPts val="1417"/>
              </a:spcAft>
            </a:pPr>
            <a:r>
              <a:rPr lang="en-US" sz="2400" b="0" strike="noStrike" spc="-1">
                <a:latin typeface="Arial"/>
              </a:rPr>
              <a:t>     Cắt hình</a:t>
            </a:r>
          </a:p>
          <a:p>
            <a:pPr>
              <a:lnSpc>
                <a:spcPct val="100000"/>
              </a:lnSpc>
              <a:spcAft>
                <a:spcPts val="1417"/>
              </a:spcAft>
            </a:pPr>
            <a:r>
              <a:rPr lang="en-US" sz="2400" b="0" strike="noStrike" spc="-1">
                <a:latin typeface="Arial"/>
              </a:rPr>
              <a:t>	</a:t>
            </a:r>
          </a:p>
          <a:p>
            <a:pPr>
              <a:lnSpc>
                <a:spcPct val="100000"/>
              </a:lnSpc>
              <a:spcAft>
                <a:spcPts val="1417"/>
              </a:spcAft>
            </a:pPr>
            <a:endParaRPr lang="en-US" sz="2400" b="0" strike="noStrike" spc="-1">
              <a:latin typeface="Arial"/>
            </a:endParaRPr>
          </a:p>
        </p:txBody>
      </p:sp>
      <p:sp>
        <p:nvSpPr>
          <p:cNvPr id="94" name="TextShape 3"/>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2</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Picture 2"/>
          <p:cNvPicPr/>
          <p:nvPr/>
        </p:nvPicPr>
        <p:blipFill>
          <a:blip r:embed="rId2"/>
          <a:stretch/>
        </p:blipFill>
        <p:spPr>
          <a:xfrm>
            <a:off x="2297160" y="1478880"/>
            <a:ext cx="5379120" cy="5591520"/>
          </a:xfrm>
          <a:prstGeom prst="rect">
            <a:avLst/>
          </a:prstGeom>
          <a:ln>
            <a:noFill/>
          </a:ln>
        </p:spPr>
      </p:pic>
      <p:sp>
        <p:nvSpPr>
          <p:cNvPr id="164" name="CustomShape 1"/>
          <p:cNvSpPr/>
          <p:nvPr/>
        </p:nvSpPr>
        <p:spPr>
          <a:xfrm>
            <a:off x="620640" y="685440"/>
            <a:ext cx="8305200" cy="549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0" strike="noStrike" spc="-1">
                <a:solidFill>
                  <a:srgbClr val="000000"/>
                </a:solidFill>
                <a:latin typeface="Arial"/>
                <a:ea typeface="DejaVu Sans"/>
              </a:rPr>
              <a:t>CIE-LAB</a:t>
            </a:r>
            <a:endParaRPr lang="en-US" sz="3600" b="0" strike="noStrike" spc="-1">
              <a:latin typeface="Arial"/>
            </a:endParaRPr>
          </a:p>
        </p:txBody>
      </p:sp>
      <p:sp>
        <p:nvSpPr>
          <p:cNvPr id="165" name="TextShape 2"/>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20</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620640" y="685440"/>
            <a:ext cx="8305200" cy="549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a:solidFill>
                  <a:srgbClr val="000000"/>
                </a:solidFill>
                <a:latin typeface="Arial"/>
                <a:ea typeface="DejaVu Sans"/>
              </a:rPr>
              <a:t>CIE-LAB</a:t>
            </a:r>
            <a:endParaRPr lang="en-US" sz="3600" b="0" strike="noStrike" spc="-1">
              <a:latin typeface="Arial"/>
            </a:endParaRPr>
          </a:p>
        </p:txBody>
      </p:sp>
      <p:sp>
        <p:nvSpPr>
          <p:cNvPr id="167" name="CustomShape 2"/>
          <p:cNvSpPr/>
          <p:nvPr/>
        </p:nvSpPr>
        <p:spPr>
          <a:xfrm>
            <a:off x="468360" y="1798560"/>
            <a:ext cx="8858880" cy="4266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nSpc>
                <a:spcPct val="100000"/>
              </a:lnSpc>
              <a:spcAft>
                <a:spcPts val="1417"/>
              </a:spcAft>
              <a:buClr>
                <a:srgbClr val="99CC66"/>
              </a:buClr>
              <a:buSzPct val="45000"/>
              <a:buFont typeface="Wingdings" charset="2"/>
              <a:buChar char=""/>
            </a:pPr>
            <a:r>
              <a:rPr lang="en-US" sz="2400" b="0" strike="noStrike" spc="-1">
                <a:solidFill>
                  <a:srgbClr val="000000"/>
                </a:solidFill>
                <a:latin typeface="Times New Roman"/>
                <a:ea typeface="DejaVu Sans"/>
              </a:rPr>
              <a:t>CIELAB biểu diễn các giá trị trên 3 trục: L*, a*, và  b* (CIE L*a*b* Space.) </a:t>
            </a:r>
            <a:endParaRPr lang="en-US" sz="2400" b="0" strike="noStrike" spc="-1">
              <a:latin typeface="Arial"/>
            </a:endParaRPr>
          </a:p>
          <a:p>
            <a:pPr marL="432000" indent="-323280">
              <a:lnSpc>
                <a:spcPct val="100000"/>
              </a:lnSpc>
              <a:spcAft>
                <a:spcPts val="1417"/>
              </a:spcAft>
              <a:buClr>
                <a:srgbClr val="99CC66"/>
              </a:buClr>
              <a:buSzPct val="45000"/>
              <a:buFont typeface="Wingdings" charset="2"/>
              <a:buChar char=""/>
            </a:pPr>
            <a:r>
              <a:rPr lang="en-US" sz="2400" b="0" strike="noStrike" spc="-1">
                <a:solidFill>
                  <a:srgbClr val="000000"/>
                </a:solidFill>
                <a:latin typeface="Times New Roman"/>
                <a:ea typeface="DejaVu Sans"/>
              </a:rPr>
              <a:t>Trục đứng trung tâm biểu diễn độ sáng L* với các giá trị chạy từ 0 (black) tới 100 (white). a* chạy từ xanh lục (green) đến đỏ và b* chạy từ xanh dương (blue) tới vàng.</a:t>
            </a:r>
            <a:endParaRPr lang="en-US" sz="2400" b="0" strike="noStrike" spc="-1">
              <a:latin typeface="Arial"/>
            </a:endParaRPr>
          </a:p>
          <a:p>
            <a:pPr marL="432000" indent="-323280">
              <a:lnSpc>
                <a:spcPct val="100000"/>
              </a:lnSpc>
              <a:spcAft>
                <a:spcPts val="1417"/>
              </a:spcAft>
              <a:buClr>
                <a:srgbClr val="99CC66"/>
              </a:buClr>
              <a:buSzPct val="45000"/>
              <a:buFont typeface="Wingdings" charset="2"/>
              <a:buChar char=""/>
            </a:pPr>
            <a:r>
              <a:rPr lang="en-US" sz="2400" b="0" strike="noStrike" spc="-1">
                <a:solidFill>
                  <a:srgbClr val="000000"/>
                </a:solidFill>
                <a:latin typeface="Times New Roman"/>
                <a:ea typeface="DejaVu Sans"/>
              </a:rPr>
              <a:t>L * a * b * đồng nhất về nhận thức, một thay đổi nhỏ trong một lượng giá trị màu cũng sẽ tạo ra sự thay đổi tương đối quan trọng về màu sắc =&gt;  tốt hơn rất nhiều so với không gian màu RGB tiêu chuẩn</a:t>
            </a:r>
            <a:endParaRPr lang="en-US" sz="2400" b="0" strike="noStrike" spc="-1">
              <a:latin typeface="Arial"/>
            </a:endParaRPr>
          </a:p>
          <a:p>
            <a:pPr>
              <a:lnSpc>
                <a:spcPct val="100000"/>
              </a:lnSpc>
              <a:spcAft>
                <a:spcPts val="1417"/>
              </a:spcAft>
            </a:pPr>
            <a:endParaRPr lang="en-US" sz="2400" b="0" strike="noStrike" spc="-1">
              <a:latin typeface="Arial"/>
            </a:endParaRPr>
          </a:p>
        </p:txBody>
      </p:sp>
      <p:sp>
        <p:nvSpPr>
          <p:cNvPr id="168" name="TextShape 3"/>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21</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 name="Hình ảnh 1"/>
          <p:cNvPicPr/>
          <p:nvPr/>
        </p:nvPicPr>
        <p:blipFill>
          <a:blip r:embed="rId2"/>
          <a:stretch/>
        </p:blipFill>
        <p:spPr>
          <a:xfrm>
            <a:off x="392040" y="2027160"/>
            <a:ext cx="4114080" cy="2349000"/>
          </a:xfrm>
          <a:prstGeom prst="rect">
            <a:avLst/>
          </a:prstGeom>
          <a:ln>
            <a:noFill/>
          </a:ln>
        </p:spPr>
      </p:pic>
      <p:pic>
        <p:nvPicPr>
          <p:cNvPr id="170" name="Hình ảnh 2"/>
          <p:cNvPicPr/>
          <p:nvPr/>
        </p:nvPicPr>
        <p:blipFill>
          <a:blip r:embed="rId3"/>
          <a:stretch/>
        </p:blipFill>
        <p:spPr>
          <a:xfrm>
            <a:off x="5573880" y="1874880"/>
            <a:ext cx="3771360" cy="2494800"/>
          </a:xfrm>
          <a:prstGeom prst="rect">
            <a:avLst/>
          </a:prstGeom>
          <a:ln>
            <a:noFill/>
          </a:ln>
        </p:spPr>
      </p:pic>
      <p:pic>
        <p:nvPicPr>
          <p:cNvPr id="171" name="Hình ảnh 3"/>
          <p:cNvPicPr/>
          <p:nvPr/>
        </p:nvPicPr>
        <p:blipFill>
          <a:blip r:embed="rId4"/>
          <a:stretch/>
        </p:blipFill>
        <p:spPr>
          <a:xfrm>
            <a:off x="2906640" y="4633560"/>
            <a:ext cx="4342680" cy="2498400"/>
          </a:xfrm>
          <a:prstGeom prst="rect">
            <a:avLst/>
          </a:prstGeom>
          <a:ln>
            <a:noFill/>
          </a:ln>
        </p:spPr>
      </p:pic>
      <p:sp>
        <p:nvSpPr>
          <p:cNvPr id="172" name="CustomShape 1"/>
          <p:cNvSpPr/>
          <p:nvPr/>
        </p:nvSpPr>
        <p:spPr>
          <a:xfrm>
            <a:off x="620640" y="685440"/>
            <a:ext cx="8305200" cy="549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a:solidFill>
                  <a:srgbClr val="000000"/>
                </a:solidFill>
                <a:latin typeface="Times New Roman"/>
                <a:ea typeface="DejaVu Sans"/>
              </a:rPr>
              <a:t>Color transfer</a:t>
            </a:r>
            <a:endParaRPr lang="en-US" sz="3600" b="0" strike="noStrike" spc="-1">
              <a:latin typeface="Arial"/>
            </a:endParaRPr>
          </a:p>
        </p:txBody>
      </p:sp>
      <p:sp>
        <p:nvSpPr>
          <p:cNvPr id="173" name="TextShape 2"/>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22</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620640" y="685440"/>
            <a:ext cx="8305200" cy="549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a:solidFill>
                  <a:srgbClr val="000000"/>
                </a:solidFill>
                <a:latin typeface="Times New Roman"/>
                <a:ea typeface="DejaVu Sans"/>
              </a:rPr>
              <a:t>Thống kê và chỉnh màu</a:t>
            </a:r>
            <a:endParaRPr lang="en-US" sz="3600" b="0" strike="noStrike" spc="-1">
              <a:latin typeface="Arial"/>
            </a:endParaRPr>
          </a:p>
        </p:txBody>
      </p:sp>
      <p:sp>
        <p:nvSpPr>
          <p:cNvPr id="175" name="CustomShape 2"/>
          <p:cNvSpPr/>
          <p:nvPr/>
        </p:nvSpPr>
        <p:spPr>
          <a:xfrm>
            <a:off x="468360" y="1798560"/>
            <a:ext cx="8858880" cy="1447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nSpc>
                <a:spcPct val="100000"/>
              </a:lnSpc>
              <a:spcAft>
                <a:spcPts val="1417"/>
              </a:spcAft>
              <a:buClr>
                <a:srgbClr val="99CC66"/>
              </a:buClr>
              <a:buSzPct val="45000"/>
              <a:buFont typeface="Wingdings" charset="2"/>
              <a:buChar char=""/>
            </a:pPr>
            <a:r>
              <a:rPr lang="en-US" sz="2400" b="0" strike="noStrike" spc="-1">
                <a:solidFill>
                  <a:srgbClr val="000000"/>
                </a:solidFill>
                <a:latin typeface="Times New Roman"/>
                <a:ea typeface="DejaVu Sans"/>
              </a:rPr>
              <a:t> Dựa vào độ lệch trung bình và độ lệch chuẩn dọc theo ba trục. Vì vậy, ta tính toán các biện pháp này cho cả hình ảnh nguồn và đích. </a:t>
            </a:r>
            <a:endParaRPr lang="en-US" sz="2400" b="0" strike="noStrike" spc="-1">
              <a:latin typeface="Arial"/>
            </a:endParaRPr>
          </a:p>
          <a:p>
            <a:pPr marL="432000" indent="-323280">
              <a:lnSpc>
                <a:spcPct val="100000"/>
              </a:lnSpc>
              <a:spcAft>
                <a:spcPts val="1417"/>
              </a:spcAft>
              <a:buClr>
                <a:srgbClr val="99CC66"/>
              </a:buClr>
              <a:buSzPct val="45000"/>
              <a:buFont typeface="Wingdings" charset="2"/>
              <a:buChar char=""/>
            </a:pPr>
            <a:r>
              <a:rPr lang="en-US" sz="2400" b="0" strike="noStrike" spc="-1">
                <a:solidFill>
                  <a:srgbClr val="000000"/>
                </a:solidFill>
                <a:latin typeface="Times New Roman"/>
                <a:ea typeface="DejaVu Sans"/>
              </a:rPr>
              <a:t>Đầu tiên, ta trừ giá trị trung bình từ các điểm dữ liệu:</a:t>
            </a:r>
            <a:endParaRPr lang="en-US" sz="2400" b="0" strike="noStrike" spc="-1">
              <a:latin typeface="Arial"/>
            </a:endParaRPr>
          </a:p>
          <a:p>
            <a:pPr>
              <a:lnSpc>
                <a:spcPct val="100000"/>
              </a:lnSpc>
              <a:spcAft>
                <a:spcPts val="1417"/>
              </a:spcAft>
            </a:pPr>
            <a:endParaRPr lang="en-US" sz="2400" b="0" strike="noStrike" spc="-1">
              <a:latin typeface="Arial"/>
            </a:endParaRPr>
          </a:p>
        </p:txBody>
      </p:sp>
      <p:pic>
        <p:nvPicPr>
          <p:cNvPr id="176" name="Hình ảnh 4"/>
          <p:cNvPicPr/>
          <p:nvPr/>
        </p:nvPicPr>
        <p:blipFill>
          <a:blip r:embed="rId2"/>
          <a:stretch/>
        </p:blipFill>
        <p:spPr>
          <a:xfrm>
            <a:off x="3523680" y="3551400"/>
            <a:ext cx="2499480" cy="2522160"/>
          </a:xfrm>
          <a:prstGeom prst="rect">
            <a:avLst/>
          </a:prstGeom>
          <a:ln>
            <a:noFill/>
          </a:ln>
        </p:spPr>
      </p:pic>
      <p:sp>
        <p:nvSpPr>
          <p:cNvPr id="177" name="TextShape 3"/>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23</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468360" y="2027160"/>
            <a:ext cx="8858880" cy="1218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nSpc>
                <a:spcPct val="100000"/>
              </a:lnSpc>
              <a:spcAft>
                <a:spcPts val="1417"/>
              </a:spcAft>
              <a:buClr>
                <a:srgbClr val="99CC66"/>
              </a:buClr>
              <a:buSzPct val="45000"/>
              <a:buFont typeface="Wingdings" charset="2"/>
              <a:buChar char=""/>
            </a:pPr>
            <a:r>
              <a:rPr lang="en-US" sz="2400" b="0" strike="noStrike" spc="-1">
                <a:solidFill>
                  <a:srgbClr val="000000"/>
                </a:solidFill>
                <a:latin typeface="Times New Roman"/>
                <a:ea typeface="DejaVu Sans"/>
              </a:rPr>
              <a:t>Sau đó, chia tỷ lệ các điểm dữ liệu bao gồm hình ảnh tổng hợp theo các yếu tố được xác định bởi độ lệch chuẩn tương ứng:</a:t>
            </a:r>
            <a:endParaRPr lang="en-US" sz="2400" b="0" strike="noStrike" spc="-1">
              <a:latin typeface="Arial"/>
            </a:endParaRPr>
          </a:p>
        </p:txBody>
      </p:sp>
      <p:sp>
        <p:nvSpPr>
          <p:cNvPr id="179" name="CustomShape 2"/>
          <p:cNvSpPr/>
          <p:nvPr/>
        </p:nvSpPr>
        <p:spPr>
          <a:xfrm>
            <a:off x="620640" y="685440"/>
            <a:ext cx="8305200" cy="549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a:solidFill>
                  <a:srgbClr val="000000"/>
                </a:solidFill>
                <a:latin typeface="Times New Roman"/>
                <a:ea typeface="DejaVu Sans"/>
              </a:rPr>
              <a:t>Thống kê và chỉnh màu</a:t>
            </a:r>
            <a:endParaRPr lang="en-US" sz="3600" b="0" strike="noStrike" spc="-1">
              <a:latin typeface="Arial"/>
            </a:endParaRPr>
          </a:p>
        </p:txBody>
      </p:sp>
      <p:pic>
        <p:nvPicPr>
          <p:cNvPr id="180" name="Hình ảnh 4"/>
          <p:cNvPicPr/>
          <p:nvPr/>
        </p:nvPicPr>
        <p:blipFill>
          <a:blip r:embed="rId2"/>
          <a:stretch/>
        </p:blipFill>
        <p:spPr>
          <a:xfrm>
            <a:off x="3211560" y="3341160"/>
            <a:ext cx="2848320" cy="3531600"/>
          </a:xfrm>
          <a:prstGeom prst="rect">
            <a:avLst/>
          </a:prstGeom>
          <a:ln>
            <a:noFill/>
          </a:ln>
        </p:spPr>
      </p:pic>
      <p:sp>
        <p:nvSpPr>
          <p:cNvPr id="181" name="TextShape 3"/>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24</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620640" y="685440"/>
            <a:ext cx="8305200" cy="549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a:solidFill>
                  <a:srgbClr val="000000"/>
                </a:solidFill>
                <a:latin typeface="Times New Roman"/>
                <a:ea typeface="DejaVu Sans"/>
              </a:rPr>
              <a:t>Thống kê và chỉnh màu</a:t>
            </a:r>
            <a:endParaRPr lang="en-US" sz="3600" b="0" strike="noStrike" spc="-1">
              <a:latin typeface="Arial"/>
            </a:endParaRPr>
          </a:p>
        </p:txBody>
      </p:sp>
      <p:sp>
        <p:nvSpPr>
          <p:cNvPr id="183" name="CustomShape 2"/>
          <p:cNvSpPr/>
          <p:nvPr/>
        </p:nvSpPr>
        <p:spPr>
          <a:xfrm>
            <a:off x="468360" y="2332080"/>
            <a:ext cx="8858880" cy="4266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nSpc>
                <a:spcPct val="100000"/>
              </a:lnSpc>
              <a:spcAft>
                <a:spcPts val="1417"/>
              </a:spcAft>
              <a:buClr>
                <a:srgbClr val="99CC66"/>
              </a:buClr>
              <a:buSzPct val="45000"/>
              <a:buFont typeface="Wingdings" charset="2"/>
              <a:buChar char=""/>
            </a:pPr>
            <a:r>
              <a:rPr lang="en-US" sz="2400" b="0" strike="noStrike" spc="-1">
                <a:solidFill>
                  <a:srgbClr val="000000"/>
                </a:solidFill>
                <a:latin typeface="Times New Roman"/>
                <a:ea typeface="DejaVu Sans"/>
              </a:rPr>
              <a:t>Sau khi chuyển đổi, các điểm dữ liệu kết quả có độ lệch chuẩn phù hợp với ảnh. Tiếp theo, ta cộng với độ lệch trung bình tách ra từ ảnh.</a:t>
            </a:r>
            <a:endParaRPr lang="en-US" sz="2400" b="0" strike="noStrike" spc="-1">
              <a:latin typeface="Arial"/>
            </a:endParaRPr>
          </a:p>
          <a:p>
            <a:pPr marL="432000" indent="-323280">
              <a:lnSpc>
                <a:spcPct val="100000"/>
              </a:lnSpc>
              <a:spcAft>
                <a:spcPts val="1417"/>
              </a:spcAft>
              <a:buClr>
                <a:srgbClr val="99CC66"/>
              </a:buClr>
              <a:buSzPct val="45000"/>
              <a:buFont typeface="Wingdings" charset="2"/>
              <a:buChar char=""/>
            </a:pPr>
            <a:r>
              <a:rPr lang="en-US" sz="2400" b="0" strike="noStrike" spc="-1">
                <a:solidFill>
                  <a:srgbClr val="000000"/>
                </a:solidFill>
                <a:latin typeface="Times New Roman"/>
                <a:ea typeface="DejaVu Sans"/>
              </a:rPr>
              <a:t> Cuối cùng, chuyển đổi kết quả trở lại RGB.</a:t>
            </a:r>
            <a:endParaRPr lang="en-US" sz="2400" b="0" strike="noStrike" spc="-1">
              <a:latin typeface="Arial"/>
            </a:endParaRPr>
          </a:p>
          <a:p>
            <a:pPr marL="432000" indent="-323280">
              <a:lnSpc>
                <a:spcPct val="100000"/>
              </a:lnSpc>
              <a:spcAft>
                <a:spcPts val="1417"/>
              </a:spcAft>
              <a:buClr>
                <a:srgbClr val="99CC66"/>
              </a:buClr>
              <a:buSzPct val="45000"/>
              <a:buFont typeface="Wingdings" charset="2"/>
              <a:buChar char=""/>
            </a:pPr>
            <a:r>
              <a:rPr lang="en-US" sz="2400" b="0" strike="noStrike" spc="-1">
                <a:solidFill>
                  <a:srgbClr val="000000"/>
                </a:solidFill>
                <a:latin typeface="Times New Roman"/>
                <a:ea typeface="DejaVu Sans"/>
              </a:rPr>
              <a:t> Chất lượng kết quả phụ thuộc vào sự tương đồng trong thành phần của 2 ảnh!</a:t>
            </a:r>
            <a:endParaRPr lang="en-US" sz="2400" b="0" strike="noStrike" spc="-1">
              <a:latin typeface="Arial"/>
            </a:endParaRPr>
          </a:p>
        </p:txBody>
      </p:sp>
      <p:sp>
        <p:nvSpPr>
          <p:cNvPr id="184" name="TextShape 3"/>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25</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392040" y="1798560"/>
            <a:ext cx="9371880" cy="4383720"/>
          </a:xfrm>
          <a:prstGeom prst="rect">
            <a:avLst/>
          </a:prstGeom>
          <a:noFill/>
          <a:ln>
            <a:noFill/>
          </a:ln>
        </p:spPr>
        <p:style>
          <a:lnRef idx="0">
            <a:scrgbClr r="0" g="0" b="0"/>
          </a:lnRef>
          <a:fillRef idx="0">
            <a:scrgbClr r="0" g="0" b="0"/>
          </a:fillRef>
          <a:effectRef idx="0">
            <a:scrgbClr r="0" g="0" b="0"/>
          </a:effectRef>
          <a:fontRef idx="minor"/>
        </p:style>
      </p:sp>
      <p:sp>
        <p:nvSpPr>
          <p:cNvPr id="186" name="CustomShape 2"/>
          <p:cNvSpPr/>
          <p:nvPr/>
        </p:nvSpPr>
        <p:spPr>
          <a:xfrm>
            <a:off x="504000" y="1800000"/>
            <a:ext cx="907128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gn="ctr">
              <a:lnSpc>
                <a:spcPct val="100000"/>
              </a:lnSpc>
              <a:spcAft>
                <a:spcPts val="1417"/>
              </a:spcAft>
            </a:pPr>
            <a:endParaRPr lang="en-US" sz="1800" b="0" strike="noStrike" spc="-1" dirty="0">
              <a:latin typeface="Arial"/>
            </a:endParaRPr>
          </a:p>
          <a:p>
            <a:pPr marL="864000" lvl="1" indent="-323280">
              <a:lnSpc>
                <a:spcPct val="100000"/>
              </a:lnSpc>
              <a:spcAft>
                <a:spcPts val="1134"/>
              </a:spcAft>
              <a:buClr>
                <a:srgbClr val="99CC66"/>
              </a:buClr>
              <a:buSzPct val="75000"/>
              <a:buFont typeface="StarSymbol"/>
              <a:buChar char="-"/>
            </a:pPr>
            <a:r>
              <a:rPr lang="en-US" sz="2400" b="0" strike="noStrike" spc="-1" dirty="0" err="1">
                <a:solidFill>
                  <a:srgbClr val="000000"/>
                </a:solidFill>
                <a:latin typeface="Arial"/>
                <a:ea typeface="DejaVu Sans"/>
              </a:rPr>
              <a:t>Gắn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hình</a:t>
            </a:r>
            <a:r>
              <a:rPr lang="en-US" sz="2400" b="0" strike="noStrike" spc="-1" dirty="0">
                <a:solidFill>
                  <a:srgbClr val="000000"/>
                </a:solidFill>
                <a:latin typeface="Arial"/>
                <a:ea typeface="DejaVu Sans"/>
              </a:rPr>
              <a:t>:</a:t>
            </a:r>
            <a:endParaRPr lang="en-US" sz="2400" b="0" strike="noStrike" spc="-1" dirty="0">
              <a:latin typeface="Arial"/>
            </a:endParaRPr>
          </a:p>
          <a:p>
            <a:pPr>
              <a:lnSpc>
                <a:spcPct val="100000"/>
              </a:lnSpc>
              <a:spcAft>
                <a:spcPts val="1134"/>
              </a:spcAft>
            </a:pPr>
            <a:r>
              <a:rPr lang="en-US" sz="2400" b="0" strike="noStrike" spc="-1" dirty="0">
                <a:solidFill>
                  <a:srgbClr val="000000"/>
                </a:solidFill>
                <a:latin typeface="Arial"/>
                <a:ea typeface="DejaVu Sans"/>
              </a:rPr>
              <a:t>	https://pyblog.xyz/opencv-thug-life-filter-haar-cascade/</a:t>
            </a:r>
            <a:endParaRPr lang="en-US" sz="2400" b="0" strike="noStrike" spc="-1" dirty="0">
              <a:latin typeface="Arial"/>
            </a:endParaRPr>
          </a:p>
          <a:p>
            <a:pPr>
              <a:lnSpc>
                <a:spcPct val="100000"/>
              </a:lnSpc>
              <a:spcAft>
                <a:spcPts val="1134"/>
              </a:spcAft>
            </a:pPr>
            <a:r>
              <a:rPr lang="en-US" sz="2400" b="0" strike="noStrike" spc="-1" dirty="0">
                <a:solidFill>
                  <a:srgbClr val="000000"/>
                </a:solidFill>
                <a:latin typeface="Arial"/>
                <a:ea typeface="DejaVu Sans"/>
              </a:rPr>
              <a:t>	</a:t>
            </a:r>
            <a:r>
              <a:rPr lang="en-US" sz="2400" b="0" u="sng" strike="noStrike" spc="-1" dirty="0">
                <a:solidFill>
                  <a:srgbClr val="0000FF"/>
                </a:solidFill>
                <a:uFillTx/>
                <a:latin typeface="Arial"/>
                <a:ea typeface="DejaVu Sans"/>
                <a:hlinkClick r:id="rId2"/>
              </a:rPr>
              <a:t>https://www.learnopencv.com/alpha-blending-using-opencv-</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cpp</a:t>
            </a:r>
            <a:r>
              <a:rPr lang="en-US" sz="2400" b="0" strike="noStrike" spc="-1" dirty="0">
                <a:solidFill>
                  <a:srgbClr val="000000"/>
                </a:solidFill>
                <a:latin typeface="Arial"/>
                <a:ea typeface="DejaVu Sans"/>
              </a:rPr>
              <a:t>-python/</a:t>
            </a:r>
            <a:endParaRPr lang="en-US" sz="2400" b="0" strike="noStrike" spc="-1" dirty="0">
              <a:latin typeface="Arial"/>
            </a:endParaRPr>
          </a:p>
          <a:p>
            <a:pPr marL="864000" lvl="1" indent="-323280">
              <a:lnSpc>
                <a:spcPct val="100000"/>
              </a:lnSpc>
              <a:spcAft>
                <a:spcPts val="1134"/>
              </a:spcAft>
              <a:buClr>
                <a:srgbClr val="99CC66"/>
              </a:buClr>
              <a:buSzPct val="75000"/>
              <a:buFont typeface="StarSymbol"/>
              <a:buChar char="-"/>
            </a:pPr>
            <a:r>
              <a:rPr lang="en-US" sz="2400" b="0" strike="noStrike" spc="-1" dirty="0" err="1">
                <a:solidFill>
                  <a:srgbClr val="000000"/>
                </a:solidFill>
                <a:latin typeface="Arial"/>
                <a:ea typeface="DejaVu Sans"/>
              </a:rPr>
              <a:t>Thay</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đổi</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độ</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tương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phản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và</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độ</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sáng</a:t>
            </a:r>
            <a:r>
              <a:rPr lang="en-US" sz="2400" b="0" strike="noStrike" spc="-1" dirty="0">
                <a:solidFill>
                  <a:srgbClr val="000000"/>
                </a:solidFill>
                <a:latin typeface="Arial"/>
                <a:ea typeface="DejaVu Sans"/>
              </a:rPr>
              <a:t>: </a:t>
            </a:r>
            <a:r>
              <a:rPr lang="en-US" sz="2400" b="0" u="sng" strike="noStrike" spc="-1" dirty="0">
                <a:solidFill>
                  <a:srgbClr val="0000FF"/>
                </a:solidFill>
                <a:uFillTx/>
                <a:latin typeface="Arial"/>
                <a:ea typeface="DejaVu Sans"/>
                <a:hlinkClick r:id="rId3"/>
              </a:rPr>
              <a:t>Computer Vision: Algorithms and Applications</a:t>
            </a:r>
            <a:r>
              <a:rPr lang="en-US" sz="2400" b="0" strike="noStrike" spc="-1" dirty="0">
                <a:solidFill>
                  <a:srgbClr val="000000"/>
                </a:solidFill>
                <a:latin typeface="Arial"/>
                <a:ea typeface="DejaVu Sans"/>
              </a:rPr>
              <a:t> (Richard </a:t>
            </a:r>
            <a:r>
              <a:rPr lang="en-US" sz="2400" b="0" strike="noStrike" spc="-1" dirty="0" err="1">
                <a:solidFill>
                  <a:srgbClr val="000000"/>
                </a:solidFill>
                <a:latin typeface="Arial"/>
                <a:ea typeface="DejaVu Sans"/>
              </a:rPr>
              <a:t>Szeliski</a:t>
            </a:r>
            <a:r>
              <a:rPr lang="en-US" sz="2400" b="0" strike="noStrike" spc="-1" dirty="0">
                <a:solidFill>
                  <a:srgbClr val="000000"/>
                </a:solidFill>
                <a:latin typeface="Arial"/>
                <a:ea typeface="DejaVu Sans"/>
              </a:rPr>
              <a:t>)</a:t>
            </a:r>
            <a:endParaRPr lang="en-US" sz="2400" b="0" strike="noStrike" spc="-1" dirty="0">
              <a:latin typeface="Arial"/>
            </a:endParaRPr>
          </a:p>
          <a:p>
            <a:pPr marL="864000" lvl="1" indent="-323280">
              <a:lnSpc>
                <a:spcPct val="100000"/>
              </a:lnSpc>
              <a:spcAft>
                <a:spcPts val="1134"/>
              </a:spcAft>
              <a:buClr>
                <a:srgbClr val="99CC66"/>
              </a:buClr>
              <a:buSzPct val="75000"/>
              <a:buFont typeface="StarSymbol"/>
              <a:buChar char="-"/>
            </a:pPr>
            <a:r>
              <a:rPr lang="en-US" sz="2400" b="0" strike="noStrike" spc="-1" dirty="0" err="1">
                <a:solidFill>
                  <a:srgbClr val="000000"/>
                </a:solidFill>
                <a:latin typeface="Arial"/>
                <a:ea typeface="DejaVu Sans"/>
              </a:rPr>
              <a:t>Chuyển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màu</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giửa</a:t>
            </a:r>
            <a:r>
              <a:rPr lang="en-US" sz="2400" b="0" strike="noStrike" spc="-1" dirty="0">
                <a:solidFill>
                  <a:srgbClr val="000000"/>
                </a:solidFill>
                <a:latin typeface="Arial"/>
                <a:ea typeface="DejaVu Sans"/>
              </a:rPr>
              <a:t> 2 </a:t>
            </a:r>
            <a:r>
              <a:rPr lang="en-US" sz="2400" b="0" strike="noStrike" spc="-1" dirty="0" err="1">
                <a:solidFill>
                  <a:srgbClr val="000000"/>
                </a:solidFill>
                <a:latin typeface="Arial"/>
                <a:ea typeface="DejaVu Sans"/>
              </a:rPr>
              <a:t>ảnh</a:t>
            </a:r>
            <a:r>
              <a:rPr lang="en-US" sz="2400" b="0" strike="noStrike" spc="-1" dirty="0">
                <a:solidFill>
                  <a:srgbClr val="000000"/>
                </a:solidFill>
                <a:latin typeface="Arial"/>
                <a:ea typeface="DejaVu Sans"/>
              </a:rPr>
              <a:t>:  </a:t>
            </a:r>
            <a:r>
              <a:rPr lang="en-US" sz="2400" b="0" i="1" u="sng" strike="noStrike" spc="-1" dirty="0">
                <a:solidFill>
                  <a:srgbClr val="0000FF"/>
                </a:solidFill>
                <a:uFillTx/>
                <a:latin typeface="Arial"/>
                <a:ea typeface="DejaVu Sans"/>
                <a:hlinkClick r:id="rId4"/>
              </a:rPr>
              <a:t>Color Transfer between Images</a:t>
            </a:r>
            <a:r>
              <a:rPr lang="en-US" sz="2400" b="0" strike="noStrike" spc="-1" dirty="0">
                <a:solidFill>
                  <a:srgbClr val="000000"/>
                </a:solidFill>
                <a:latin typeface="Arial"/>
                <a:ea typeface="DejaVu Sans"/>
              </a:rPr>
              <a:t> (Reinhard et al, 2001, University of Utah)</a:t>
            </a:r>
            <a:endParaRPr lang="en-US" sz="2400" b="0" strike="noStrike" spc="-1" dirty="0">
              <a:latin typeface="Arial"/>
            </a:endParaRPr>
          </a:p>
          <a:p>
            <a:pPr>
              <a:lnSpc>
                <a:spcPct val="100000"/>
              </a:lnSpc>
              <a:spcAft>
                <a:spcPts val="1134"/>
              </a:spcAft>
            </a:pPr>
            <a:endParaRPr lang="en-US" sz="2400" b="0" strike="noStrike" spc="-1" dirty="0">
              <a:latin typeface="Arial"/>
            </a:endParaRPr>
          </a:p>
        </p:txBody>
      </p:sp>
      <p:sp>
        <p:nvSpPr>
          <p:cNvPr id="187" name="CustomShape 3"/>
          <p:cNvSpPr/>
          <p:nvPr/>
        </p:nvSpPr>
        <p:spPr>
          <a:xfrm>
            <a:off x="620640" y="685440"/>
            <a:ext cx="8305200" cy="549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a:solidFill>
                  <a:srgbClr val="000000"/>
                </a:solidFill>
                <a:latin typeface="Times New Roman"/>
                <a:ea typeface="DejaVu Sans"/>
              </a:rPr>
              <a:t>Nguồn tham khảo</a:t>
            </a:r>
            <a:endParaRPr lang="en-US" sz="3600" b="0" strike="noStrike" spc="-1">
              <a:latin typeface="Arial"/>
            </a:endParaRPr>
          </a:p>
        </p:txBody>
      </p:sp>
      <p:sp>
        <p:nvSpPr>
          <p:cNvPr id="188" name="TextShape 4"/>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26</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504000" y="304920"/>
            <a:ext cx="7199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a:latin typeface="Arial"/>
              </a:rPr>
              <a:t>Đánh giá</a:t>
            </a:r>
            <a:endParaRPr lang="en-US" sz="3600" b="0" strike="noStrike" spc="-1">
              <a:latin typeface="Arial"/>
            </a:endParaRPr>
          </a:p>
        </p:txBody>
      </p:sp>
      <p:sp>
        <p:nvSpPr>
          <p:cNvPr id="190" name="CustomShape 2"/>
          <p:cNvSpPr/>
          <p:nvPr/>
        </p:nvSpPr>
        <p:spPr>
          <a:xfrm>
            <a:off x="602280" y="1569960"/>
            <a:ext cx="8906760" cy="5485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417"/>
              </a:spcAft>
            </a:pPr>
            <a:r>
              <a:rPr lang="en-US" sz="2400" b="1" strike="noStrike" spc="-1">
                <a:latin typeface="Times New Roman"/>
              </a:rPr>
              <a:t>Hạn chế:</a:t>
            </a:r>
            <a:endParaRPr lang="en-US" sz="2400" b="0" strike="noStrike" spc="-1">
              <a:latin typeface="Arial"/>
            </a:endParaRPr>
          </a:p>
          <a:p>
            <a:pPr>
              <a:lnSpc>
                <a:spcPct val="100000"/>
              </a:lnSpc>
              <a:spcAft>
                <a:spcPts val="1417"/>
              </a:spcAft>
            </a:pPr>
            <a:r>
              <a:rPr lang="en-US" sz="2400" b="0" strike="noStrike" spc="-1">
                <a:latin typeface="Times New Roman"/>
              </a:rPr>
              <a:t>-  Gắn hình:</a:t>
            </a:r>
            <a:endParaRPr lang="en-US" sz="2400" b="0" strike="noStrike" spc="-1">
              <a:latin typeface="Arial"/>
            </a:endParaRPr>
          </a:p>
          <a:p>
            <a:pPr>
              <a:lnSpc>
                <a:spcPct val="100000"/>
              </a:lnSpc>
              <a:spcAft>
                <a:spcPts val="1417"/>
              </a:spcAft>
            </a:pPr>
            <a:r>
              <a:rPr lang="en-US" sz="2400" b="0" strike="noStrike" spc="-1">
                <a:latin typeface="Times New Roman"/>
              </a:rPr>
              <a:t>      Tốc độ xử lý còn hơi chậm</a:t>
            </a:r>
            <a:endParaRPr lang="en-US" sz="2400" b="0" strike="noStrike" spc="-1">
              <a:latin typeface="Arial"/>
            </a:endParaRPr>
          </a:p>
          <a:p>
            <a:pPr>
              <a:lnSpc>
                <a:spcPct val="100000"/>
              </a:lnSpc>
              <a:spcAft>
                <a:spcPts val="1417"/>
              </a:spcAft>
            </a:pPr>
            <a:r>
              <a:rPr lang="en-US" sz="2400" b="0" strike="noStrike" spc="-1">
                <a:latin typeface="Times New Roman"/>
              </a:rPr>
              <a:t>      Có những góc mà gắn hình ảnh không đúng hoặc không được</a:t>
            </a:r>
            <a:endParaRPr lang="en-US" sz="2400" b="0" strike="noStrike" spc="-1">
              <a:latin typeface="Arial"/>
            </a:endParaRPr>
          </a:p>
          <a:p>
            <a:pPr>
              <a:lnSpc>
                <a:spcPct val="100000"/>
              </a:lnSpc>
              <a:spcAft>
                <a:spcPts val="1417"/>
              </a:spcAft>
            </a:pPr>
            <a:r>
              <a:rPr lang="en-US" sz="2400" b="0" strike="noStrike" spc="-1">
                <a:latin typeface="Times New Roman"/>
              </a:rPr>
              <a:t>- Chuyển đổi màu sắc: </a:t>
            </a:r>
            <a:endParaRPr lang="en-US" sz="2400" b="0" strike="noStrike" spc="-1">
              <a:latin typeface="Arial"/>
            </a:endParaRPr>
          </a:p>
          <a:p>
            <a:pPr marL="343080" indent="-342360">
              <a:lnSpc>
                <a:spcPct val="100000"/>
              </a:lnSpc>
              <a:spcAft>
                <a:spcPts val="1417"/>
              </a:spcAft>
              <a:buClr>
                <a:srgbClr val="99CC66"/>
              </a:buClr>
              <a:buSzPct val="45000"/>
              <a:buFont typeface="StarSymbol"/>
              <a:buChar char="-"/>
            </a:pPr>
            <a:r>
              <a:rPr lang="en-US" sz="2400" b="0" strike="noStrike" spc="-1">
                <a:latin typeface="Times New Roman"/>
              </a:rPr>
              <a:t>Phụ thuộc vào thống kê màu toàn cục và do đó, những vùng lớn có giá trị cường độ pixel tương tự có thể ảnh hưởng đáng kể đến giá trị trung bình (và do đó chuyển màu tổng thể).</a:t>
            </a:r>
            <a:endParaRPr lang="en-US" sz="2400" b="0" strike="noStrike" spc="-1">
              <a:latin typeface="Arial"/>
            </a:endParaRPr>
          </a:p>
          <a:p>
            <a:pPr>
              <a:lnSpc>
                <a:spcPct val="100000"/>
              </a:lnSpc>
              <a:spcAft>
                <a:spcPts val="1417"/>
              </a:spcAft>
            </a:pPr>
            <a:r>
              <a:rPr lang="en-US" sz="2400" b="0" strike="noStrike" spc="-1">
                <a:latin typeface="Times New Roman"/>
              </a:rPr>
              <a:t>- Bộ lọc:</a:t>
            </a:r>
            <a:endParaRPr lang="en-US" sz="2400" b="0" strike="noStrike" spc="-1">
              <a:latin typeface="Arial"/>
            </a:endParaRPr>
          </a:p>
          <a:p>
            <a:pPr>
              <a:lnSpc>
                <a:spcPct val="100000"/>
              </a:lnSpc>
              <a:spcAft>
                <a:spcPts val="1417"/>
              </a:spcAft>
            </a:pPr>
            <a:r>
              <a:rPr lang="en-US" sz="2400" b="0" strike="noStrike" spc="-1">
                <a:latin typeface="Times New Roman"/>
              </a:rPr>
              <a:t>    Chưa đa dạng.</a:t>
            </a:r>
            <a:endParaRPr lang="en-US" sz="2400" b="0" strike="noStrike" spc="-1">
              <a:latin typeface="Arial"/>
            </a:endParaRPr>
          </a:p>
          <a:p>
            <a:pPr>
              <a:lnSpc>
                <a:spcPct val="100000"/>
              </a:lnSpc>
              <a:spcAft>
                <a:spcPts val="1417"/>
              </a:spcAft>
            </a:pPr>
            <a:endParaRPr lang="en-US" sz="2400" b="0" strike="noStrike" spc="-1">
              <a:latin typeface="Arial"/>
            </a:endParaRPr>
          </a:p>
          <a:p>
            <a:pPr>
              <a:lnSpc>
                <a:spcPct val="100000"/>
              </a:lnSpc>
              <a:spcAft>
                <a:spcPts val="1417"/>
              </a:spcAft>
            </a:pPr>
            <a:endParaRPr lang="en-US" sz="2400" b="0" strike="noStrike" spc="-1">
              <a:latin typeface="Arial"/>
            </a:endParaRPr>
          </a:p>
          <a:p>
            <a:pPr>
              <a:lnSpc>
                <a:spcPct val="100000"/>
              </a:lnSpc>
              <a:spcAft>
                <a:spcPts val="1417"/>
              </a:spcAft>
            </a:pPr>
            <a:endParaRPr lang="en-US" sz="2400" b="0" strike="noStrike" spc="-1">
              <a:latin typeface="Arial"/>
            </a:endParaRPr>
          </a:p>
          <a:p>
            <a:pPr>
              <a:lnSpc>
                <a:spcPct val="100000"/>
              </a:lnSpc>
              <a:spcAft>
                <a:spcPts val="1417"/>
              </a:spcAft>
            </a:pPr>
            <a:r>
              <a:rPr lang="en-US" sz="2400" b="0" strike="noStrike" spc="-1">
                <a:latin typeface="Times New Roman"/>
              </a:rPr>
              <a:t>	</a:t>
            </a:r>
            <a:endParaRPr lang="en-US" sz="2400" b="0" strike="noStrike" spc="-1">
              <a:latin typeface="Arial"/>
            </a:endParaRPr>
          </a:p>
          <a:p>
            <a:pPr>
              <a:lnSpc>
                <a:spcPct val="100000"/>
              </a:lnSpc>
              <a:spcAft>
                <a:spcPts val="1417"/>
              </a:spcAft>
            </a:pPr>
            <a:endParaRPr lang="en-US" sz="2400" b="0" strike="noStrike" spc="-1">
              <a:latin typeface="Arial"/>
            </a:endParaRPr>
          </a:p>
        </p:txBody>
      </p:sp>
      <p:sp>
        <p:nvSpPr>
          <p:cNvPr id="191" name="TextShape 3"/>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27</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504000" y="304920"/>
            <a:ext cx="7199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a:latin typeface="Arial"/>
              </a:rPr>
              <a:t>CAMERA 360</a:t>
            </a:r>
            <a:endParaRPr lang="en-US" sz="3600" b="0" strike="noStrike" spc="-1">
              <a:latin typeface="Arial"/>
            </a:endParaRPr>
          </a:p>
        </p:txBody>
      </p:sp>
      <p:sp>
        <p:nvSpPr>
          <p:cNvPr id="193" name="CustomShape 2"/>
          <p:cNvSpPr/>
          <p:nvPr/>
        </p:nvSpPr>
        <p:spPr>
          <a:xfrm>
            <a:off x="468360" y="3291840"/>
            <a:ext cx="8906760" cy="2468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spcAft>
                <a:spcPts val="1417"/>
              </a:spcAft>
            </a:pPr>
            <a:r>
              <a:rPr lang="en-US" sz="5000" b="0" strike="noStrike" spc="-1">
                <a:latin typeface="Arial"/>
              </a:rPr>
              <a:t>Chạy chương trình</a:t>
            </a:r>
          </a:p>
        </p:txBody>
      </p:sp>
      <p:sp>
        <p:nvSpPr>
          <p:cNvPr id="194" name="TextShape 3"/>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28</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504000" y="304920"/>
            <a:ext cx="7199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a:latin typeface="Arial"/>
              </a:rPr>
              <a:t>Kỹ thuật</a:t>
            </a:r>
            <a:endParaRPr lang="en-US" sz="3600" b="0" strike="noStrike" spc="-1">
              <a:latin typeface="Arial"/>
            </a:endParaRPr>
          </a:p>
        </p:txBody>
      </p:sp>
      <p:sp>
        <p:nvSpPr>
          <p:cNvPr id="96" name="CustomShape 2"/>
          <p:cNvSpPr/>
          <p:nvPr/>
        </p:nvSpPr>
        <p:spPr>
          <a:xfrm>
            <a:off x="602280" y="1798560"/>
            <a:ext cx="8906760" cy="5101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spcAft>
                <a:spcPts val="1417"/>
              </a:spcAft>
            </a:pPr>
            <a:r>
              <a:rPr lang="en-US" sz="2400" b="1" strike="noStrike" spc="-1">
                <a:latin typeface="Arial"/>
              </a:rPr>
              <a:t>GẮN HÌNH</a:t>
            </a:r>
            <a:endParaRPr lang="en-US" sz="2400" b="0" strike="noStrike" spc="-1">
              <a:latin typeface="Arial"/>
            </a:endParaRPr>
          </a:p>
          <a:p>
            <a:pPr>
              <a:lnSpc>
                <a:spcPct val="100000"/>
              </a:lnSpc>
              <a:spcAft>
                <a:spcPts val="1417"/>
              </a:spcAft>
            </a:pPr>
            <a:r>
              <a:rPr lang="en-US" sz="2400" b="0" strike="noStrike" spc="-1">
                <a:latin typeface="Arial"/>
              </a:rPr>
              <a:t>Thư viện: Opencv, pyqt5, Dlib, numpy, os, timeẢNH</a:t>
            </a:r>
          </a:p>
          <a:p>
            <a:pPr>
              <a:lnSpc>
                <a:spcPct val="100000"/>
              </a:lnSpc>
              <a:spcAft>
                <a:spcPts val="1417"/>
              </a:spcAft>
            </a:pPr>
            <a:endParaRPr lang="en-US" sz="2400" b="0" strike="noStrike" spc="-1">
              <a:latin typeface="Arial"/>
            </a:endParaRPr>
          </a:p>
          <a:p>
            <a:pPr>
              <a:lnSpc>
                <a:spcPct val="100000"/>
              </a:lnSpc>
              <a:spcAft>
                <a:spcPts val="1417"/>
              </a:spcAft>
            </a:pPr>
            <a:endParaRPr lang="en-US" sz="2400" b="0" strike="noStrike" spc="-1">
              <a:latin typeface="Arial"/>
            </a:endParaRPr>
          </a:p>
          <a:p>
            <a:pPr>
              <a:lnSpc>
                <a:spcPct val="100000"/>
              </a:lnSpc>
              <a:spcAft>
                <a:spcPts val="1417"/>
              </a:spcAft>
            </a:pPr>
            <a:endParaRPr lang="en-US" sz="2400" b="0" strike="noStrike" spc="-1">
              <a:latin typeface="Arial"/>
            </a:endParaRPr>
          </a:p>
        </p:txBody>
      </p:sp>
      <p:pic>
        <p:nvPicPr>
          <p:cNvPr id="97" name="Hình ảnh 3"/>
          <p:cNvPicPr/>
          <p:nvPr/>
        </p:nvPicPr>
        <p:blipFill>
          <a:blip r:embed="rId2"/>
          <a:stretch/>
        </p:blipFill>
        <p:spPr>
          <a:xfrm>
            <a:off x="504000" y="3400200"/>
            <a:ext cx="3856680" cy="3108240"/>
          </a:xfrm>
          <a:prstGeom prst="rect">
            <a:avLst/>
          </a:prstGeom>
          <a:ln>
            <a:noFill/>
          </a:ln>
        </p:spPr>
      </p:pic>
      <p:sp>
        <p:nvSpPr>
          <p:cNvPr id="98" name="CustomShape 3"/>
          <p:cNvSpPr/>
          <p:nvPr/>
        </p:nvSpPr>
        <p:spPr>
          <a:xfrm>
            <a:off x="4997520" y="3664080"/>
            <a:ext cx="4614120" cy="2829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417"/>
              </a:spcAft>
            </a:pPr>
            <a:r>
              <a:rPr lang="en-US" sz="2400" b="0" strike="noStrike" spc="-1">
                <a:latin typeface="Arial"/>
              </a:rPr>
              <a:t>B1: Nhận diện khuôn mặt</a:t>
            </a:r>
          </a:p>
          <a:p>
            <a:pPr>
              <a:lnSpc>
                <a:spcPct val="100000"/>
              </a:lnSpc>
              <a:spcAft>
                <a:spcPts val="1417"/>
              </a:spcAft>
            </a:pPr>
            <a:r>
              <a:rPr lang="en-US" sz="2400" b="0" strike="noStrike" spc="-1">
                <a:latin typeface="Arial"/>
              </a:rPr>
              <a:t>B2: Xác định vị trí cần gắn</a:t>
            </a:r>
          </a:p>
          <a:p>
            <a:pPr>
              <a:lnSpc>
                <a:spcPct val="100000"/>
              </a:lnSpc>
              <a:spcAft>
                <a:spcPts val="1417"/>
              </a:spcAft>
            </a:pPr>
            <a:r>
              <a:rPr lang="en-US" sz="2400" b="0" strike="noStrike" spc="-1">
                <a:latin typeface="Arial"/>
              </a:rPr>
              <a:t>B3: Thực hiện Alpha Blending</a:t>
            </a:r>
          </a:p>
          <a:p>
            <a:pPr>
              <a:lnSpc>
                <a:spcPct val="100000"/>
              </a:lnSpc>
              <a:spcAft>
                <a:spcPts val="1417"/>
              </a:spcAft>
            </a:pPr>
            <a:endParaRPr lang="en-US" sz="2400" b="0" strike="noStrike" spc="-1">
              <a:latin typeface="Arial"/>
            </a:endParaRPr>
          </a:p>
          <a:p>
            <a:pPr>
              <a:lnSpc>
                <a:spcPct val="100000"/>
              </a:lnSpc>
              <a:spcAft>
                <a:spcPts val="1417"/>
              </a:spcAft>
            </a:pPr>
            <a:endParaRPr lang="en-US" sz="2400" b="0" strike="noStrike" spc="-1">
              <a:latin typeface="Arial"/>
            </a:endParaRPr>
          </a:p>
          <a:p>
            <a:pPr>
              <a:lnSpc>
                <a:spcPct val="100000"/>
              </a:lnSpc>
              <a:spcAft>
                <a:spcPts val="1417"/>
              </a:spcAft>
            </a:pPr>
            <a:endParaRPr lang="en-US" sz="2400" b="0" strike="noStrike" spc="-1">
              <a:latin typeface="Arial"/>
            </a:endParaRPr>
          </a:p>
        </p:txBody>
      </p:sp>
      <p:sp>
        <p:nvSpPr>
          <p:cNvPr id="99" name="TextShape 4"/>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3</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504000" y="304920"/>
            <a:ext cx="7199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a:latin typeface="Arial"/>
              </a:rPr>
              <a:t>Kỹ thuật</a:t>
            </a:r>
            <a:endParaRPr lang="en-US" sz="3600" b="0" strike="noStrike" spc="-1">
              <a:latin typeface="Arial"/>
            </a:endParaRPr>
          </a:p>
        </p:txBody>
      </p:sp>
      <p:sp>
        <p:nvSpPr>
          <p:cNvPr id="101" name="CustomShape 2"/>
          <p:cNvSpPr/>
          <p:nvPr/>
        </p:nvSpPr>
        <p:spPr>
          <a:xfrm>
            <a:off x="504000" y="1800000"/>
            <a:ext cx="9071280" cy="5182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gn="ctr">
              <a:lnSpc>
                <a:spcPct val="100000"/>
              </a:lnSpc>
              <a:spcAft>
                <a:spcPts val="1417"/>
              </a:spcAft>
            </a:pPr>
            <a:r>
              <a:rPr lang="en-US" sz="2400" b="1" strike="noStrike" spc="-1">
                <a:latin typeface="Arial"/>
              </a:rPr>
              <a:t>Gắn hình</a:t>
            </a:r>
            <a:endParaRPr lang="en-US" sz="2400" b="0" strike="noStrike" spc="-1">
              <a:latin typeface="Arial"/>
            </a:endParaRPr>
          </a:p>
          <a:p>
            <a:pPr marL="432000" indent="-323280">
              <a:lnSpc>
                <a:spcPct val="100000"/>
              </a:lnSpc>
              <a:spcAft>
                <a:spcPts val="1417"/>
              </a:spcAft>
            </a:pPr>
            <a:r>
              <a:rPr lang="en-US" sz="2400" b="0" strike="noStrike" spc="-1">
                <a:latin typeface="Arial"/>
              </a:rPr>
              <a:t>Alpha Blending:</a:t>
            </a:r>
          </a:p>
          <a:p>
            <a:pPr marL="432000" indent="-323280">
              <a:lnSpc>
                <a:spcPct val="100000"/>
              </a:lnSpc>
              <a:spcAft>
                <a:spcPts val="1417"/>
              </a:spcAft>
              <a:buClr>
                <a:srgbClr val="99CC66"/>
              </a:buClr>
              <a:buSzPct val="45000"/>
              <a:buFont typeface="Wingdings" charset="2"/>
              <a:buChar char=""/>
            </a:pPr>
            <a:r>
              <a:rPr lang="en-US" sz="2400" b="0" strike="noStrike" spc="-1">
                <a:latin typeface="Arial"/>
              </a:rPr>
              <a:t>Công thức:</a:t>
            </a:r>
          </a:p>
          <a:p>
            <a:pPr>
              <a:lnSpc>
                <a:spcPct val="100000"/>
              </a:lnSpc>
              <a:spcAft>
                <a:spcPts val="1417"/>
              </a:spcAft>
            </a:pPr>
            <a:endParaRPr lang="en-US" sz="2400" b="0" strike="noStrike" spc="-1">
              <a:latin typeface="Arial"/>
            </a:endParaRPr>
          </a:p>
          <a:p>
            <a:pPr>
              <a:lnSpc>
                <a:spcPct val="100000"/>
              </a:lnSpc>
              <a:spcAft>
                <a:spcPts val="1417"/>
              </a:spcAft>
            </a:pPr>
            <a:endParaRPr lang="en-US" sz="2400" b="0" strike="noStrike" spc="-1">
              <a:latin typeface="Arial"/>
            </a:endParaRPr>
          </a:p>
          <a:p>
            <a:pPr marL="432000" indent="-323280">
              <a:lnSpc>
                <a:spcPct val="100000"/>
              </a:lnSpc>
              <a:spcAft>
                <a:spcPts val="1417"/>
              </a:spcAft>
              <a:buClr>
                <a:srgbClr val="99CC66"/>
              </a:buClr>
              <a:buSzPct val="45000"/>
              <a:buFont typeface="Wingdings" charset="2"/>
              <a:buChar char=""/>
            </a:pPr>
            <a:r>
              <a:rPr lang="en-US" sz="2400" b="0" strike="noStrike" spc="-1">
                <a:latin typeface="Arial"/>
              </a:rPr>
              <a:t>Alpha = 0: I sẽ lấy pixel của hình nền</a:t>
            </a:r>
          </a:p>
          <a:p>
            <a:pPr marL="432000" indent="-323280">
              <a:lnSpc>
                <a:spcPct val="100000"/>
              </a:lnSpc>
              <a:spcAft>
                <a:spcPts val="1417"/>
              </a:spcAft>
              <a:buClr>
                <a:srgbClr val="99CC66"/>
              </a:buClr>
              <a:buSzPct val="45000"/>
              <a:buFont typeface="Wingdings" charset="2"/>
              <a:buChar char=""/>
            </a:pPr>
            <a:r>
              <a:rPr lang="en-US" sz="2400" b="0" strike="noStrike" spc="-1">
                <a:latin typeface="Arial"/>
              </a:rPr>
              <a:t>Alpha = 1: I sẽ lấy pixel của hình gắn vào</a:t>
            </a:r>
          </a:p>
          <a:p>
            <a:pPr marL="432000" indent="-323280">
              <a:lnSpc>
                <a:spcPct val="100000"/>
              </a:lnSpc>
              <a:spcAft>
                <a:spcPts val="1417"/>
              </a:spcAft>
              <a:buClr>
                <a:srgbClr val="99CC66"/>
              </a:buClr>
              <a:buSzPct val="45000"/>
              <a:buFont typeface="Wingdings" charset="2"/>
              <a:buChar char=""/>
            </a:pPr>
            <a:r>
              <a:rPr lang="en-US" sz="2400" b="0" strike="noStrike" spc="-1">
                <a:latin typeface="Arial"/>
              </a:rPr>
              <a:t>0 &lt; Alpha &lt; 1: I sẽ là trộn của của hình nền và hình gắn vào</a:t>
            </a:r>
          </a:p>
          <a:p>
            <a:pPr marL="432000" indent="-323280">
              <a:lnSpc>
                <a:spcPct val="100000"/>
              </a:lnSpc>
              <a:spcAft>
                <a:spcPts val="1417"/>
              </a:spcAft>
              <a:buClr>
                <a:srgbClr val="99CC66"/>
              </a:buClr>
              <a:buSzPct val="45000"/>
              <a:buFont typeface="Wingdings" charset="2"/>
              <a:buChar char=""/>
            </a:pPr>
            <a:r>
              <a:rPr lang="en-US" sz="2400" b="0" strike="noStrike" spc="-1">
                <a:latin typeface="Arial"/>
              </a:rPr>
              <a:t>Note: Alpha sẽ là giá trị pixel của hình gắn vào chia cho 255</a:t>
            </a:r>
          </a:p>
        </p:txBody>
      </p:sp>
      <p:pic>
        <p:nvPicPr>
          <p:cNvPr id="102" name="Hình ảnh 3"/>
          <p:cNvPicPr/>
          <p:nvPr/>
        </p:nvPicPr>
        <p:blipFill>
          <a:blip r:embed="rId2"/>
          <a:stretch/>
        </p:blipFill>
        <p:spPr>
          <a:xfrm>
            <a:off x="731520" y="3484440"/>
            <a:ext cx="3720600" cy="812520"/>
          </a:xfrm>
          <a:prstGeom prst="rect">
            <a:avLst/>
          </a:prstGeom>
          <a:ln>
            <a:noFill/>
          </a:ln>
        </p:spPr>
      </p:pic>
      <p:sp>
        <p:nvSpPr>
          <p:cNvPr id="103" name="TextShape 3"/>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4</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504000" y="304920"/>
            <a:ext cx="7199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0" strike="noStrike" spc="-1">
                <a:latin typeface="Arial"/>
              </a:rPr>
              <a:t>Kỹ thuật</a:t>
            </a:r>
          </a:p>
        </p:txBody>
      </p:sp>
      <p:sp>
        <p:nvSpPr>
          <p:cNvPr id="105" name="CustomShape 2"/>
          <p:cNvSpPr/>
          <p:nvPr/>
        </p:nvSpPr>
        <p:spPr>
          <a:xfrm>
            <a:off x="504000" y="1800000"/>
            <a:ext cx="907128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gn="ctr">
              <a:lnSpc>
                <a:spcPct val="100000"/>
              </a:lnSpc>
              <a:spcAft>
                <a:spcPts val="1417"/>
              </a:spcAft>
            </a:pPr>
            <a:r>
              <a:rPr lang="en-US" sz="2400" b="1" strike="noStrike" spc="-1" dirty="0" err="1">
                <a:latin typeface="Arial"/>
              </a:rPr>
              <a:t>Gắn</a:t>
            </a:r>
            <a:r>
              <a:rPr lang="en-US" sz="2400" b="1" strike="noStrike" spc="-1" dirty="0">
                <a:latin typeface="Arial"/>
              </a:rPr>
              <a:t> </a:t>
            </a:r>
            <a:r>
              <a:rPr lang="en-US" sz="2400" b="1" strike="noStrike" spc="-1" dirty="0" err="1">
                <a:latin typeface="Arial"/>
              </a:rPr>
              <a:t>hình</a:t>
            </a:r>
            <a:endParaRPr lang="en-US" sz="2400" b="0" strike="noStrike" spc="-1" dirty="0">
              <a:latin typeface="Arial"/>
            </a:endParaRPr>
          </a:p>
          <a:p>
            <a:pPr marL="432000" indent="-323280">
              <a:lnSpc>
                <a:spcPct val="100000"/>
              </a:lnSpc>
              <a:spcAft>
                <a:spcPts val="1417"/>
              </a:spcAft>
            </a:pPr>
            <a:endParaRPr lang="en-US" sz="2400" b="0" strike="noStrike" spc="-1" dirty="0">
              <a:latin typeface="Arial"/>
            </a:endParaRPr>
          </a:p>
        </p:txBody>
      </p:sp>
      <p:pic>
        <p:nvPicPr>
          <p:cNvPr id="106" name="Hình ảnh 3"/>
          <p:cNvPicPr/>
          <p:nvPr/>
        </p:nvPicPr>
        <p:blipFill>
          <a:blip r:embed="rId2"/>
          <a:stretch/>
        </p:blipFill>
        <p:spPr>
          <a:xfrm>
            <a:off x="5577840" y="2377800"/>
            <a:ext cx="3839760" cy="4388040"/>
          </a:xfrm>
          <a:prstGeom prst="rect">
            <a:avLst/>
          </a:prstGeom>
          <a:ln>
            <a:noFill/>
          </a:ln>
        </p:spPr>
      </p:pic>
      <p:pic>
        <p:nvPicPr>
          <p:cNvPr id="107" name="Hình ảnh 4"/>
          <p:cNvPicPr/>
          <p:nvPr/>
        </p:nvPicPr>
        <p:blipFill>
          <a:blip r:embed="rId3"/>
          <a:stretch/>
        </p:blipFill>
        <p:spPr>
          <a:xfrm>
            <a:off x="504000" y="2377440"/>
            <a:ext cx="4067280" cy="4296960"/>
          </a:xfrm>
          <a:prstGeom prst="rect">
            <a:avLst/>
          </a:prstGeom>
          <a:ln>
            <a:noFill/>
          </a:ln>
        </p:spPr>
      </p:pic>
      <p:sp>
        <p:nvSpPr>
          <p:cNvPr id="108" name="TextShape 3"/>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5</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504000" y="304920"/>
            <a:ext cx="7199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0" strike="noStrike" spc="-1">
                <a:latin typeface="Arial"/>
              </a:rPr>
              <a:t>Kỹ thuật</a:t>
            </a:r>
          </a:p>
        </p:txBody>
      </p:sp>
      <p:sp>
        <p:nvSpPr>
          <p:cNvPr id="110" name="CustomShape 2"/>
          <p:cNvSpPr/>
          <p:nvPr/>
        </p:nvSpPr>
        <p:spPr>
          <a:xfrm>
            <a:off x="504000" y="1800000"/>
            <a:ext cx="907128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gn="ctr">
              <a:lnSpc>
                <a:spcPct val="100000"/>
              </a:lnSpc>
              <a:spcAft>
                <a:spcPts val="1417"/>
              </a:spcAft>
            </a:pPr>
            <a:r>
              <a:rPr lang="en-US" sz="2400" b="1" strike="noStrike" spc="-1">
                <a:latin typeface="Arial"/>
              </a:rPr>
              <a:t>Cắt hình</a:t>
            </a:r>
            <a:endParaRPr lang="en-US" sz="2400" b="0" strike="noStrike" spc="-1">
              <a:latin typeface="Arial"/>
            </a:endParaRPr>
          </a:p>
          <a:p>
            <a:pPr marL="432000" indent="-323280">
              <a:lnSpc>
                <a:spcPct val="100000"/>
              </a:lnSpc>
              <a:spcAft>
                <a:spcPts val="1417"/>
              </a:spcAft>
            </a:pPr>
            <a:r>
              <a:rPr lang="en-US" sz="2400" b="0" strike="noStrike" spc="-1">
                <a:latin typeface="Arial"/>
              </a:rPr>
              <a:t>Cắt hình:</a:t>
            </a:r>
          </a:p>
          <a:p>
            <a:pPr marL="432000" indent="-323280">
              <a:lnSpc>
                <a:spcPct val="100000"/>
              </a:lnSpc>
              <a:spcAft>
                <a:spcPts val="1417"/>
              </a:spcAft>
              <a:buClr>
                <a:srgbClr val="99CC66"/>
              </a:buClr>
              <a:buSzPct val="45000"/>
              <a:buFont typeface="Wingdings" charset="2"/>
              <a:buChar char=""/>
            </a:pPr>
            <a:r>
              <a:rPr lang="en-US" sz="2400" b="0" strike="noStrike" spc="-1">
                <a:latin typeface="Arial"/>
              </a:rPr>
              <a:t>Img = Img [ y1: y2, x1: x2]</a:t>
            </a:r>
          </a:p>
          <a:p>
            <a:pPr marL="432000" indent="-323280">
              <a:lnSpc>
                <a:spcPct val="100000"/>
              </a:lnSpc>
              <a:spcAft>
                <a:spcPts val="1417"/>
              </a:spcAft>
              <a:buClr>
                <a:srgbClr val="99CC66"/>
              </a:buClr>
              <a:buSzPct val="45000"/>
              <a:buFont typeface="Wingdings" charset="2"/>
              <a:buChar char=""/>
            </a:pPr>
            <a:r>
              <a:rPr lang="en-US" sz="2400" b="0" strike="noStrike" spc="-1">
                <a:latin typeface="Arial"/>
              </a:rPr>
              <a:t>Ở đây, mình chỉ thêm sự kiện nhấn chuột và tạo khung</a:t>
            </a:r>
          </a:p>
          <a:p>
            <a:pPr marL="432000" indent="-323280">
              <a:lnSpc>
                <a:spcPct val="100000"/>
              </a:lnSpc>
              <a:spcAft>
                <a:spcPts val="1417"/>
              </a:spcAft>
              <a:buClr>
                <a:srgbClr val="99CC66"/>
              </a:buClr>
              <a:buSzPct val="45000"/>
              <a:buFont typeface="Wingdings" charset="2"/>
              <a:buChar char=""/>
            </a:pPr>
            <a:r>
              <a:rPr lang="en-US" sz="2400" b="0" strike="noStrike" spc="-1">
                <a:latin typeface="Arial"/>
              </a:rPr>
              <a:t>Có 3 sự kiện chính:</a:t>
            </a:r>
          </a:p>
          <a:p>
            <a:pPr marL="432000" indent="-323280">
              <a:lnSpc>
                <a:spcPct val="100000"/>
              </a:lnSpc>
              <a:spcAft>
                <a:spcPts val="1417"/>
              </a:spcAft>
              <a:buClr>
                <a:srgbClr val="99CC66"/>
              </a:buClr>
              <a:buSzPct val="45000"/>
              <a:buFont typeface="Wingdings" charset="2"/>
              <a:buChar char=""/>
            </a:pPr>
            <a:r>
              <a:rPr lang="en-US" sz="2400" b="1" strike="noStrike" spc="-1">
                <a:latin typeface="Arial"/>
              </a:rPr>
              <a:t>    </a:t>
            </a:r>
            <a:r>
              <a:rPr lang="en-US" sz="2000" b="0" strike="noStrike" spc="-1">
                <a:latin typeface="Arial"/>
              </a:rPr>
              <a:t>cv2.EVENT_LBUTTONDOWN: nhấn chuột</a:t>
            </a:r>
          </a:p>
          <a:p>
            <a:pPr marL="432000" indent="-323280">
              <a:lnSpc>
                <a:spcPct val="100000"/>
              </a:lnSpc>
              <a:spcAft>
                <a:spcPts val="1417"/>
              </a:spcAft>
              <a:buClr>
                <a:srgbClr val="99CC66"/>
              </a:buClr>
              <a:buSzPct val="45000"/>
              <a:buFont typeface="Wingdings" charset="2"/>
              <a:buChar char=""/>
            </a:pPr>
            <a:r>
              <a:rPr lang="en-US" sz="2000" b="0" strike="noStrike" spc="-1">
                <a:latin typeface="Arial"/>
              </a:rPr>
              <a:t>     cv2.EVENT_MOUSEMOVE: chuột di chuyển</a:t>
            </a:r>
          </a:p>
          <a:p>
            <a:pPr marL="432000" indent="-323280">
              <a:lnSpc>
                <a:spcPct val="100000"/>
              </a:lnSpc>
              <a:spcAft>
                <a:spcPts val="1417"/>
              </a:spcAft>
              <a:buClr>
                <a:srgbClr val="99CC66"/>
              </a:buClr>
              <a:buSzPct val="45000"/>
              <a:buFont typeface="Wingdings" charset="2"/>
              <a:buChar char=""/>
            </a:pPr>
            <a:r>
              <a:rPr lang="en-US" sz="2000" b="0" strike="noStrike" spc="-1">
                <a:latin typeface="Arial"/>
              </a:rPr>
              <a:t>     cv2.EVENT_LBUTTONUP: thả chuột</a:t>
            </a:r>
          </a:p>
          <a:p>
            <a:pPr marL="864000" indent="-323280">
              <a:lnSpc>
                <a:spcPct val="100000"/>
              </a:lnSpc>
              <a:spcAft>
                <a:spcPts val="1134"/>
              </a:spcAft>
            </a:pPr>
            <a:endParaRPr lang="en-US" sz="2000" b="0" strike="noStrike" spc="-1">
              <a:latin typeface="Arial"/>
            </a:endParaRPr>
          </a:p>
        </p:txBody>
      </p:sp>
      <p:sp>
        <p:nvSpPr>
          <p:cNvPr id="111" name="TextShape 3"/>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6</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504000" y="304920"/>
            <a:ext cx="7199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0" strike="noStrike" spc="-1">
                <a:latin typeface="Arial"/>
              </a:rPr>
              <a:t>Kỹ thuật</a:t>
            </a:r>
          </a:p>
        </p:txBody>
      </p:sp>
      <p:sp>
        <p:nvSpPr>
          <p:cNvPr id="113" name="CustomShape 2"/>
          <p:cNvSpPr/>
          <p:nvPr/>
        </p:nvSpPr>
        <p:spPr>
          <a:xfrm>
            <a:off x="504000" y="1800000"/>
            <a:ext cx="907128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gn="ctr">
              <a:lnSpc>
                <a:spcPct val="100000"/>
              </a:lnSpc>
              <a:spcAft>
                <a:spcPts val="1417"/>
              </a:spcAft>
            </a:pPr>
            <a:r>
              <a:rPr lang="en-US" sz="2400" b="1" strike="noStrike" spc="-1">
                <a:latin typeface="Arial"/>
              </a:rPr>
              <a:t>Cắt hình</a:t>
            </a:r>
            <a:endParaRPr lang="en-US" sz="2400" b="0" strike="noStrike" spc="-1">
              <a:latin typeface="Arial"/>
            </a:endParaRPr>
          </a:p>
          <a:p>
            <a:pPr marL="432000" indent="-323280">
              <a:lnSpc>
                <a:spcPct val="100000"/>
              </a:lnSpc>
              <a:spcAft>
                <a:spcPts val="1417"/>
              </a:spcAft>
            </a:pPr>
            <a:endParaRPr lang="en-US" sz="2400" b="0" strike="noStrike" spc="-1">
              <a:latin typeface="Arial"/>
            </a:endParaRPr>
          </a:p>
          <a:p>
            <a:pPr marL="864000" indent="-323280">
              <a:lnSpc>
                <a:spcPct val="100000"/>
              </a:lnSpc>
              <a:spcAft>
                <a:spcPts val="1134"/>
              </a:spcAft>
            </a:pPr>
            <a:endParaRPr lang="en-US" sz="2400" b="0" strike="noStrike" spc="-1">
              <a:latin typeface="Arial"/>
            </a:endParaRPr>
          </a:p>
        </p:txBody>
      </p:sp>
      <p:pic>
        <p:nvPicPr>
          <p:cNvPr id="114" name="Hình ảnh 3"/>
          <p:cNvPicPr/>
          <p:nvPr/>
        </p:nvPicPr>
        <p:blipFill>
          <a:blip r:embed="rId2"/>
          <a:stretch/>
        </p:blipFill>
        <p:spPr>
          <a:xfrm>
            <a:off x="712800" y="3474720"/>
            <a:ext cx="3675600" cy="3008880"/>
          </a:xfrm>
          <a:prstGeom prst="rect">
            <a:avLst/>
          </a:prstGeom>
          <a:ln>
            <a:noFill/>
          </a:ln>
        </p:spPr>
      </p:pic>
      <p:pic>
        <p:nvPicPr>
          <p:cNvPr id="115" name="Hình ảnh 4"/>
          <p:cNvPicPr/>
          <p:nvPr/>
        </p:nvPicPr>
        <p:blipFill>
          <a:blip r:embed="rId3"/>
          <a:stretch/>
        </p:blipFill>
        <p:spPr>
          <a:xfrm>
            <a:off x="6109560" y="3979800"/>
            <a:ext cx="1570680" cy="1780200"/>
          </a:xfrm>
          <a:prstGeom prst="rect">
            <a:avLst/>
          </a:prstGeom>
          <a:ln>
            <a:noFill/>
          </a:ln>
        </p:spPr>
      </p:pic>
      <p:sp>
        <p:nvSpPr>
          <p:cNvPr id="116" name="CustomShape 3"/>
          <p:cNvSpPr/>
          <p:nvPr/>
        </p:nvSpPr>
        <p:spPr>
          <a:xfrm>
            <a:off x="4937760" y="4389120"/>
            <a:ext cx="913680" cy="1096560"/>
          </a:xfrm>
          <a:custGeom>
            <a:avLst/>
            <a:gdLst/>
            <a:ahLst/>
            <a:cxnLst/>
            <a:rect l="l" t="t" r="r" b="b"/>
            <a:pathLst>
              <a:path w="2541" h="3049">
                <a:moveTo>
                  <a:pt x="0" y="762"/>
                </a:moveTo>
                <a:lnTo>
                  <a:pt x="1905" y="762"/>
                </a:lnTo>
                <a:lnTo>
                  <a:pt x="1905" y="0"/>
                </a:lnTo>
                <a:lnTo>
                  <a:pt x="2540" y="1524"/>
                </a:lnTo>
                <a:lnTo>
                  <a:pt x="1905" y="3048"/>
                </a:lnTo>
                <a:lnTo>
                  <a:pt x="1905" y="2286"/>
                </a:lnTo>
                <a:lnTo>
                  <a:pt x="0" y="2286"/>
                </a:lnTo>
                <a:lnTo>
                  <a:pt x="0" y="762"/>
                </a:lnTo>
              </a:path>
            </a:pathLst>
          </a:custGeom>
          <a:solidFill>
            <a:srgbClr val="729FCF"/>
          </a:solidFill>
          <a:ln>
            <a:solidFill>
              <a:srgbClr val="3465AF"/>
            </a:solidFill>
          </a:ln>
        </p:spPr>
        <p:style>
          <a:lnRef idx="0">
            <a:scrgbClr r="0" g="0" b="0"/>
          </a:lnRef>
          <a:fillRef idx="0">
            <a:scrgbClr r="0" g="0" b="0"/>
          </a:fillRef>
          <a:effectRef idx="0">
            <a:scrgbClr r="0" g="0" b="0"/>
          </a:effectRef>
          <a:fontRef idx="minor"/>
        </p:style>
      </p:sp>
      <p:sp>
        <p:nvSpPr>
          <p:cNvPr id="117" name="TextShape 4"/>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7</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504000" y="304920"/>
            <a:ext cx="7199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0" strike="noStrike" spc="-1">
                <a:latin typeface="Arial"/>
              </a:rPr>
              <a:t>Kỹ thuật</a:t>
            </a:r>
          </a:p>
        </p:txBody>
      </p:sp>
      <p:sp>
        <p:nvSpPr>
          <p:cNvPr id="119" name="CustomShape 2"/>
          <p:cNvSpPr/>
          <p:nvPr/>
        </p:nvSpPr>
        <p:spPr>
          <a:xfrm>
            <a:off x="504000" y="1800000"/>
            <a:ext cx="907128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gn="ctr">
              <a:lnSpc>
                <a:spcPct val="100000"/>
              </a:lnSpc>
              <a:spcAft>
                <a:spcPts val="1417"/>
              </a:spcAft>
            </a:pPr>
            <a:r>
              <a:rPr lang="en-US" sz="2400" b="1" strike="noStrike" spc="-1">
                <a:latin typeface="Arial"/>
              </a:rPr>
              <a:t>Cắt hình</a:t>
            </a:r>
            <a:endParaRPr lang="en-US" sz="2400" b="0" strike="noStrike" spc="-1">
              <a:latin typeface="Arial"/>
            </a:endParaRPr>
          </a:p>
          <a:p>
            <a:pPr marL="432000" indent="-323280">
              <a:lnSpc>
                <a:spcPct val="100000"/>
              </a:lnSpc>
              <a:spcAft>
                <a:spcPts val="1417"/>
              </a:spcAft>
            </a:pPr>
            <a:r>
              <a:rPr lang="en-US" sz="2400" b="0" strike="noStrike" spc="-1">
                <a:latin typeface="Arial"/>
              </a:rPr>
              <a:t>Cắt hình:</a:t>
            </a:r>
          </a:p>
          <a:p>
            <a:pPr marL="432000" indent="-323280">
              <a:lnSpc>
                <a:spcPct val="100000"/>
              </a:lnSpc>
              <a:spcAft>
                <a:spcPts val="1417"/>
              </a:spcAft>
              <a:buClr>
                <a:srgbClr val="99CC66"/>
              </a:buClr>
              <a:buSzPct val="45000"/>
              <a:buFont typeface="Wingdings" charset="2"/>
              <a:buChar char=""/>
            </a:pPr>
            <a:r>
              <a:rPr lang="en-US" sz="2400" b="0" strike="noStrike" spc="-1">
                <a:latin typeface="Arial"/>
              </a:rPr>
              <a:t>Img = Img [ y1: y2, x1: x2]</a:t>
            </a:r>
          </a:p>
          <a:p>
            <a:pPr marL="432000" indent="-323280">
              <a:lnSpc>
                <a:spcPct val="100000"/>
              </a:lnSpc>
              <a:spcAft>
                <a:spcPts val="1417"/>
              </a:spcAft>
              <a:buClr>
                <a:srgbClr val="99CC66"/>
              </a:buClr>
              <a:buSzPct val="45000"/>
              <a:buFont typeface="Wingdings" charset="2"/>
              <a:buChar char=""/>
            </a:pPr>
            <a:r>
              <a:rPr lang="en-US" sz="2400" b="0" strike="noStrike" spc="-1">
                <a:latin typeface="Arial"/>
              </a:rPr>
              <a:t>Ở đây, mình chỉ thêm sự kiện nhấn chuột và tạo khung</a:t>
            </a:r>
          </a:p>
          <a:p>
            <a:pPr marL="432000" indent="-323280">
              <a:lnSpc>
                <a:spcPct val="100000"/>
              </a:lnSpc>
              <a:spcAft>
                <a:spcPts val="1417"/>
              </a:spcAft>
              <a:buClr>
                <a:srgbClr val="99CC66"/>
              </a:buClr>
              <a:buSzPct val="45000"/>
              <a:buFont typeface="Wingdings" charset="2"/>
              <a:buChar char=""/>
            </a:pPr>
            <a:r>
              <a:rPr lang="en-US" sz="2400" b="0" strike="noStrike" spc="-1">
                <a:latin typeface="Arial"/>
              </a:rPr>
              <a:t>Có 3 sự kiện chính:</a:t>
            </a:r>
          </a:p>
          <a:p>
            <a:pPr marL="432000" indent="-323280">
              <a:lnSpc>
                <a:spcPct val="100000"/>
              </a:lnSpc>
              <a:spcAft>
                <a:spcPts val="1417"/>
              </a:spcAft>
              <a:buClr>
                <a:srgbClr val="99CC66"/>
              </a:buClr>
              <a:buSzPct val="45000"/>
              <a:buFont typeface="Wingdings" charset="2"/>
              <a:buChar char=""/>
            </a:pPr>
            <a:r>
              <a:rPr lang="en-US" sz="2400" b="1" strike="noStrike" spc="-1">
                <a:latin typeface="Arial"/>
              </a:rPr>
              <a:t>    </a:t>
            </a:r>
            <a:r>
              <a:rPr lang="en-US" sz="2000" b="0" strike="noStrike" spc="-1">
                <a:latin typeface="Arial"/>
              </a:rPr>
              <a:t>cv2.EVENT_LBUTTONDOWN: nhấn chuột</a:t>
            </a:r>
          </a:p>
          <a:p>
            <a:pPr marL="432000" indent="-323280">
              <a:lnSpc>
                <a:spcPct val="100000"/>
              </a:lnSpc>
              <a:spcAft>
                <a:spcPts val="1417"/>
              </a:spcAft>
              <a:buClr>
                <a:srgbClr val="99CC66"/>
              </a:buClr>
              <a:buSzPct val="45000"/>
              <a:buFont typeface="Wingdings" charset="2"/>
              <a:buChar char=""/>
            </a:pPr>
            <a:r>
              <a:rPr lang="en-US" sz="2000" b="0" strike="noStrike" spc="-1">
                <a:latin typeface="Arial"/>
              </a:rPr>
              <a:t>     cv2.EVENT_MOUSEMOVE: chuột di chuyển</a:t>
            </a:r>
          </a:p>
          <a:p>
            <a:pPr marL="432000" indent="-323280">
              <a:lnSpc>
                <a:spcPct val="100000"/>
              </a:lnSpc>
              <a:spcAft>
                <a:spcPts val="1417"/>
              </a:spcAft>
              <a:buClr>
                <a:srgbClr val="99CC66"/>
              </a:buClr>
              <a:buSzPct val="45000"/>
              <a:buFont typeface="Wingdings" charset="2"/>
              <a:buChar char=""/>
            </a:pPr>
            <a:r>
              <a:rPr lang="en-US" sz="2000" b="0" strike="noStrike" spc="-1">
                <a:latin typeface="Arial"/>
              </a:rPr>
              <a:t>     cv2.EVENT_LBUTTONUP: thả chuột</a:t>
            </a:r>
          </a:p>
          <a:p>
            <a:pPr marL="864000" indent="-323280">
              <a:lnSpc>
                <a:spcPct val="100000"/>
              </a:lnSpc>
              <a:spcAft>
                <a:spcPts val="1134"/>
              </a:spcAft>
            </a:pPr>
            <a:endParaRPr lang="en-US" sz="2000" b="0" strike="noStrike" spc="-1">
              <a:latin typeface="Arial"/>
            </a:endParaRPr>
          </a:p>
        </p:txBody>
      </p:sp>
      <p:sp>
        <p:nvSpPr>
          <p:cNvPr id="120" name="TextShape 3"/>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8</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735840" y="304920"/>
            <a:ext cx="7199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a:latin typeface="Arial"/>
              </a:rPr>
              <a:t>Kỹ thuật</a:t>
            </a:r>
            <a:endParaRPr lang="en-US" sz="3600" b="0" strike="noStrike" spc="-1">
              <a:latin typeface="Arial"/>
            </a:endParaRPr>
          </a:p>
        </p:txBody>
      </p:sp>
      <p:sp>
        <p:nvSpPr>
          <p:cNvPr id="122" name="CustomShape 2"/>
          <p:cNvSpPr/>
          <p:nvPr/>
        </p:nvSpPr>
        <p:spPr>
          <a:xfrm>
            <a:off x="504000" y="1800000"/>
            <a:ext cx="907128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gn="ctr">
              <a:lnSpc>
                <a:spcPct val="100000"/>
              </a:lnSpc>
              <a:spcAft>
                <a:spcPts val="1417"/>
              </a:spcAft>
            </a:pPr>
            <a:r>
              <a:rPr lang="en-US" sz="3200" b="1" strike="noStrike" spc="-1" dirty="0" err="1">
                <a:latin typeface="Times New Roman"/>
              </a:rPr>
              <a:t>Bô</a:t>
            </a:r>
            <a:r>
              <a:rPr lang="en-US" sz="3200" b="1" strike="noStrike" spc="-1" dirty="0">
                <a:latin typeface="Times New Roman"/>
              </a:rPr>
              <a:t>̣ </a:t>
            </a:r>
            <a:r>
              <a:rPr lang="en-US" sz="3200" b="1" strike="noStrike" spc="-1" dirty="0" err="1">
                <a:latin typeface="Times New Roman"/>
              </a:rPr>
              <a:t>lọc</a:t>
            </a:r>
            <a:r>
              <a:rPr lang="en-US" sz="3200" b="1" strike="noStrike" spc="-1" dirty="0">
                <a:latin typeface="Times New Roman"/>
              </a:rPr>
              <a:t> </a:t>
            </a:r>
            <a:r>
              <a:rPr lang="en-US" sz="3200" b="1" strike="noStrike" spc="-1" dirty="0" err="1">
                <a:latin typeface="Times New Roman"/>
              </a:rPr>
              <a:t>hình</a:t>
            </a:r>
            <a:r>
              <a:rPr lang="en-US" sz="3200" b="1" strike="noStrike" spc="-1" dirty="0">
                <a:latin typeface="Times New Roman"/>
              </a:rPr>
              <a:t> </a:t>
            </a:r>
            <a:r>
              <a:rPr lang="en-US" sz="3200" b="1" strike="noStrike" spc="-1" dirty="0" err="1">
                <a:latin typeface="Times New Roman"/>
              </a:rPr>
              <a:t>ảnh</a:t>
            </a:r>
            <a:endParaRPr lang="en-US" sz="3200" b="0" strike="noStrike" spc="-1" dirty="0">
              <a:latin typeface="Arial"/>
            </a:endParaRPr>
          </a:p>
          <a:p>
            <a:pPr marL="432000" indent="-323280" algn="ctr">
              <a:lnSpc>
                <a:spcPct val="100000"/>
              </a:lnSpc>
              <a:spcAft>
                <a:spcPts val="1417"/>
              </a:spcAft>
            </a:pPr>
            <a:endParaRPr lang="en-US" sz="3200" b="0" strike="noStrike" spc="-1" dirty="0">
              <a:latin typeface="Arial"/>
            </a:endParaRPr>
          </a:p>
          <a:p>
            <a:pPr marL="864000" lvl="1" indent="-323280">
              <a:lnSpc>
                <a:spcPct val="100000"/>
              </a:lnSpc>
              <a:spcAft>
                <a:spcPts val="1134"/>
              </a:spcAft>
              <a:buClr>
                <a:srgbClr val="99CC66"/>
              </a:buClr>
              <a:buSzPct val="75000"/>
              <a:buFont typeface="Arial"/>
              <a:buChar char="•"/>
            </a:pPr>
            <a:r>
              <a:rPr lang="en-US" sz="2400" b="0" strike="noStrike" spc="-1" dirty="0" err="1">
                <a:latin typeface="Times New Roman"/>
              </a:rPr>
              <a:t>Một</a:t>
            </a:r>
            <a:r>
              <a:rPr lang="en-US" sz="2400" b="0" strike="noStrike" spc="-1" dirty="0">
                <a:latin typeface="Times New Roman"/>
              </a:rPr>
              <a:t> </a:t>
            </a:r>
            <a:r>
              <a:rPr lang="en-US" sz="2400" b="0" strike="noStrike" spc="-1" dirty="0" err="1">
                <a:latin typeface="Times New Roman"/>
              </a:rPr>
              <a:t>sô</a:t>
            </a:r>
            <a:r>
              <a:rPr lang="en-US" sz="2400" b="0" strike="noStrike" spc="-1" dirty="0">
                <a:latin typeface="Times New Roman"/>
              </a:rPr>
              <a:t>́ </a:t>
            </a:r>
            <a:r>
              <a:rPr lang="en-US" sz="2400" b="0" strike="noStrike" spc="-1" dirty="0" err="1">
                <a:latin typeface="Times New Roman"/>
              </a:rPr>
              <a:t>bô</a:t>
            </a:r>
            <a:r>
              <a:rPr lang="en-US" sz="2400" b="0" strike="noStrike" spc="-1" dirty="0">
                <a:latin typeface="Times New Roman"/>
              </a:rPr>
              <a:t>̣ </a:t>
            </a:r>
            <a:r>
              <a:rPr lang="en-US" sz="2400" b="0" strike="noStrike" spc="-1" dirty="0" err="1">
                <a:latin typeface="Times New Roman"/>
              </a:rPr>
              <a:t>lọc</a:t>
            </a:r>
            <a:r>
              <a:rPr lang="en-US" sz="2400" b="0" strike="noStrike" spc="-1" dirty="0">
                <a:latin typeface="Times New Roman"/>
              </a:rPr>
              <a:t> </a:t>
            </a:r>
            <a:r>
              <a:rPr lang="en-US" sz="2400" b="0" strike="noStrike" spc="-1" dirty="0" err="1">
                <a:latin typeface="Times New Roman"/>
              </a:rPr>
              <a:t>tiêu</a:t>
            </a:r>
            <a:r>
              <a:rPr lang="en-US" sz="2400" b="0" strike="noStrike" spc="-1" dirty="0">
                <a:latin typeface="Times New Roman"/>
              </a:rPr>
              <a:t> </a:t>
            </a:r>
            <a:r>
              <a:rPr lang="en-US" sz="2400" b="0" strike="noStrike" spc="-1" dirty="0" err="1">
                <a:latin typeface="Times New Roman"/>
              </a:rPr>
              <a:t>biểu</a:t>
            </a:r>
            <a:r>
              <a:rPr lang="en-US" sz="2400" b="0" strike="noStrike" spc="-1" dirty="0">
                <a:latin typeface="Times New Roman"/>
              </a:rPr>
              <a:t>:</a:t>
            </a:r>
            <a:endParaRPr lang="en-US" sz="2400" b="0" strike="noStrike" spc="-1" dirty="0">
              <a:latin typeface="Arial"/>
            </a:endParaRPr>
          </a:p>
          <a:p>
            <a:pPr marL="864000" lvl="1" indent="-323280">
              <a:lnSpc>
                <a:spcPct val="100000"/>
              </a:lnSpc>
              <a:spcAft>
                <a:spcPts val="1134"/>
              </a:spcAft>
              <a:buClr>
                <a:srgbClr val="99CC66"/>
              </a:buClr>
              <a:buSzPct val="75000"/>
              <a:buFont typeface="StarSymbol"/>
              <a:buChar char="-"/>
            </a:pPr>
            <a:r>
              <a:rPr lang="en-US" sz="2400" b="0" strike="noStrike" spc="-1" dirty="0" err="1">
                <a:latin typeface="Times New Roman"/>
              </a:rPr>
              <a:t>Bô</a:t>
            </a:r>
            <a:r>
              <a:rPr lang="en-US" sz="2400" b="0" strike="noStrike" spc="-1" dirty="0">
                <a:latin typeface="Times New Roman"/>
              </a:rPr>
              <a:t>̣ </a:t>
            </a:r>
            <a:r>
              <a:rPr lang="en-US" sz="2400" b="0" strike="noStrike" spc="-1" dirty="0" err="1">
                <a:latin typeface="Times New Roman"/>
              </a:rPr>
              <a:t>lọc</a:t>
            </a:r>
            <a:r>
              <a:rPr lang="en-US" sz="2400" b="0" strike="noStrike" spc="-1" dirty="0">
                <a:latin typeface="Times New Roman"/>
              </a:rPr>
              <a:t> </a:t>
            </a:r>
            <a:r>
              <a:rPr lang="en-US" sz="2400" b="0" strike="noStrike" spc="-1" dirty="0" err="1">
                <a:latin typeface="Times New Roman"/>
              </a:rPr>
              <a:t>đảo</a:t>
            </a:r>
            <a:r>
              <a:rPr lang="en-US" sz="2400" b="0" strike="noStrike" spc="-1" dirty="0">
                <a:latin typeface="Times New Roman"/>
              </a:rPr>
              <a:t> </a:t>
            </a:r>
            <a:r>
              <a:rPr lang="en-US" sz="2400" b="0" strike="noStrike" spc="-1" dirty="0" err="1">
                <a:latin typeface="Times New Roman"/>
              </a:rPr>
              <a:t>ngược</a:t>
            </a:r>
            <a:r>
              <a:rPr lang="en-US" sz="2400" b="0" strike="noStrike" spc="-1" dirty="0">
                <a:latin typeface="Times New Roman"/>
              </a:rPr>
              <a:t> </a:t>
            </a:r>
            <a:r>
              <a:rPr lang="en-US" sz="2400" b="0" strike="noStrike" spc="-1" dirty="0" err="1">
                <a:latin typeface="Times New Roman"/>
              </a:rPr>
              <a:t>hình</a:t>
            </a:r>
            <a:r>
              <a:rPr lang="en-US" sz="2400" b="0" strike="noStrike" spc="-1" dirty="0">
                <a:latin typeface="Times New Roman"/>
              </a:rPr>
              <a:t> </a:t>
            </a:r>
            <a:r>
              <a:rPr lang="en-US" sz="2400" b="0" strike="noStrike" spc="-1" dirty="0" err="1">
                <a:latin typeface="Times New Roman"/>
              </a:rPr>
              <a:t>ảnh</a:t>
            </a:r>
            <a:r>
              <a:rPr lang="en-US" sz="2400" b="0" strike="noStrike" spc="-1" dirty="0">
                <a:latin typeface="Times New Roman"/>
              </a:rPr>
              <a:t>:</a:t>
            </a:r>
            <a:endParaRPr lang="en-US" sz="2400" b="0" strike="noStrike" spc="-1" dirty="0">
              <a:latin typeface="Arial"/>
            </a:endParaRPr>
          </a:p>
          <a:p>
            <a:pPr marL="864000" lvl="1" indent="-323280">
              <a:lnSpc>
                <a:spcPct val="100000"/>
              </a:lnSpc>
              <a:spcAft>
                <a:spcPts val="1134"/>
              </a:spcAft>
              <a:buClr>
                <a:srgbClr val="99CC66"/>
              </a:buClr>
              <a:buSzPct val="75000"/>
              <a:buFont typeface="StarSymbol"/>
              <a:buChar char="-"/>
            </a:pPr>
            <a:r>
              <a:rPr lang="en-US" sz="2400" b="0" strike="noStrike" spc="-1" dirty="0" err="1">
                <a:latin typeface="Times New Roman"/>
              </a:rPr>
              <a:t>Nguyên</a:t>
            </a:r>
            <a:r>
              <a:rPr lang="en-US" sz="2400" b="0" strike="noStrike" spc="-1" dirty="0">
                <a:latin typeface="Times New Roman"/>
              </a:rPr>
              <a:t> </a:t>
            </a:r>
            <a:r>
              <a:rPr lang="en-US" sz="2400" b="0" strike="noStrike" spc="-1" dirty="0" err="1">
                <a:latin typeface="Times New Roman"/>
              </a:rPr>
              <a:t>ly</a:t>
            </a:r>
            <a:r>
              <a:rPr lang="en-US" sz="2400" b="0" strike="noStrike" spc="-1" dirty="0">
                <a:latin typeface="Times New Roman"/>
              </a:rPr>
              <a:t>́: </a:t>
            </a:r>
            <a:endParaRPr lang="en-US" sz="2400" b="0" strike="noStrike" spc="-1" dirty="0">
              <a:latin typeface="Arial"/>
            </a:endParaRPr>
          </a:p>
          <a:p>
            <a:pPr marL="540000">
              <a:lnSpc>
                <a:spcPct val="100000"/>
              </a:lnSpc>
              <a:spcAft>
                <a:spcPts val="1134"/>
              </a:spcAft>
            </a:pPr>
            <a:r>
              <a:rPr lang="en-US" sz="2400" b="0" strike="noStrike" spc="-1" dirty="0">
                <a:latin typeface="Times New Roman"/>
              </a:rPr>
              <a:t>        </a:t>
            </a:r>
            <a:r>
              <a:rPr lang="en-US" sz="2400" b="0" strike="noStrike" spc="-1" dirty="0" err="1">
                <a:latin typeface="Times New Roman"/>
              </a:rPr>
              <a:t>Đảo</a:t>
            </a:r>
            <a:r>
              <a:rPr lang="en-US" sz="2400" b="0" strike="noStrike" spc="-1" dirty="0">
                <a:latin typeface="Times New Roman"/>
              </a:rPr>
              <a:t> </a:t>
            </a:r>
            <a:r>
              <a:rPr lang="en-US" sz="2400" b="0" strike="noStrike" spc="-1" dirty="0" err="1">
                <a:latin typeface="Times New Roman"/>
              </a:rPr>
              <a:t>ngược</a:t>
            </a:r>
            <a:r>
              <a:rPr lang="en-US" sz="2400" b="0" strike="noStrike" spc="-1" dirty="0">
                <a:latin typeface="Times New Roman"/>
              </a:rPr>
              <a:t> </a:t>
            </a:r>
            <a:r>
              <a:rPr lang="en-US" sz="2400" b="0" strike="noStrike" spc="-1" dirty="0" err="1">
                <a:latin typeface="Times New Roman"/>
              </a:rPr>
              <a:t>mọi</a:t>
            </a:r>
            <a:r>
              <a:rPr lang="en-US" sz="2400" b="0" strike="noStrike" spc="-1" dirty="0">
                <a:latin typeface="Times New Roman"/>
              </a:rPr>
              <a:t> pixel </a:t>
            </a:r>
            <a:r>
              <a:rPr lang="en-US" sz="2400" b="0" strike="noStrike" spc="-1" dirty="0" err="1">
                <a:latin typeface="Times New Roman"/>
              </a:rPr>
              <a:t>của</a:t>
            </a:r>
            <a:r>
              <a:rPr lang="en-US" sz="2400" b="0" strike="noStrike" spc="-1" dirty="0">
                <a:latin typeface="Times New Roman"/>
              </a:rPr>
              <a:t> </a:t>
            </a:r>
            <a:r>
              <a:rPr lang="en-US" sz="2400" b="0" strike="noStrike" spc="-1" dirty="0" err="1">
                <a:latin typeface="Times New Roman"/>
              </a:rPr>
              <a:t>bức</a:t>
            </a:r>
            <a:r>
              <a:rPr lang="en-US" sz="2400" b="0" strike="noStrike" spc="-1" dirty="0">
                <a:latin typeface="Times New Roman"/>
              </a:rPr>
              <a:t> </a:t>
            </a:r>
            <a:r>
              <a:rPr lang="en-US" sz="2400" b="0" strike="noStrike" spc="-1" dirty="0" err="1">
                <a:latin typeface="Times New Roman"/>
              </a:rPr>
              <a:t>hình</a:t>
            </a:r>
            <a:r>
              <a:rPr lang="en-US" sz="2400" b="0" strike="noStrike" spc="-1" dirty="0">
                <a:latin typeface="Times New Roman"/>
              </a:rPr>
              <a:t>/video.</a:t>
            </a:r>
            <a:endParaRPr lang="en-US" sz="2400" b="0" strike="noStrike" spc="-1" dirty="0">
              <a:latin typeface="Arial"/>
            </a:endParaRPr>
          </a:p>
          <a:p>
            <a:pPr marL="540000">
              <a:lnSpc>
                <a:spcPct val="100000"/>
              </a:lnSpc>
            </a:pPr>
            <a:endParaRPr lang="en-US" sz="2400" b="0" strike="noStrike" spc="-1" dirty="0">
              <a:latin typeface="Arial"/>
            </a:endParaRPr>
          </a:p>
        </p:txBody>
      </p:sp>
      <p:sp>
        <p:nvSpPr>
          <p:cNvPr id="123" name="TextShape 3"/>
          <p:cNvSpPr txBox="1"/>
          <p:nvPr/>
        </p:nvSpPr>
        <p:spPr>
          <a:xfrm>
            <a:off x="7955280" y="1371600"/>
            <a:ext cx="731520" cy="346320"/>
          </a:xfrm>
          <a:prstGeom prst="rect">
            <a:avLst/>
          </a:prstGeom>
          <a:noFill/>
          <a:ln>
            <a:noFill/>
          </a:ln>
        </p:spPr>
        <p:txBody>
          <a:bodyPr lIns="90000" tIns="45000" rIns="90000" bIns="45000"/>
          <a:lstStyle/>
          <a:p>
            <a:r>
              <a:rPr lang="en-US" sz="1800" b="0" strike="noStrike" spc="-1">
                <a:latin typeface="Arial"/>
              </a:rPr>
              <a:t>9</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TotalTime>
  <Words>1162</Words>
  <Application>Microsoft Office PowerPoint</Application>
  <PresentationFormat>Tùy chỉnh</PresentationFormat>
  <Paragraphs>170</Paragraphs>
  <Slides>28</Slides>
  <Notes>1</Notes>
  <HiddenSlides>0</HiddenSlides>
  <MMClips>0</MMClips>
  <ScaleCrop>false</ScaleCrop>
  <HeadingPairs>
    <vt:vector size="6" baseType="variant">
      <vt:variant>
        <vt:lpstr>Phông được Dùng</vt:lpstr>
      </vt:variant>
      <vt:variant>
        <vt:i4>6</vt:i4>
      </vt:variant>
      <vt:variant>
        <vt:lpstr>Chủ đề</vt:lpstr>
      </vt:variant>
      <vt:variant>
        <vt:i4>2</vt:i4>
      </vt:variant>
      <vt:variant>
        <vt:lpstr>Tiêu đề Bản chiếu</vt:lpstr>
      </vt:variant>
      <vt:variant>
        <vt:i4>28</vt:i4>
      </vt:variant>
    </vt:vector>
  </HeadingPairs>
  <TitlesOfParts>
    <vt:vector size="36" baseType="lpstr">
      <vt:lpstr>Arial</vt:lpstr>
      <vt:lpstr>DejaVu Sans</vt:lpstr>
      <vt:lpstr>StarSymbol</vt:lpstr>
      <vt:lpstr>Symbol</vt:lpstr>
      <vt:lpstr>Times New Roman</vt:lpstr>
      <vt:lpstr>Wingdings</vt:lpstr>
      <vt:lpstr>Office Theme</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Inspiration</dc:title>
  <dc:subject/>
  <dc:creator>DUYEN-PC</dc:creator>
  <dc:description/>
  <cp:lastModifiedBy>Lu Lu</cp:lastModifiedBy>
  <cp:revision>133</cp:revision>
  <dcterms:created xsi:type="dcterms:W3CDTF">2019-05-28T07:27:38Z</dcterms:created>
  <dcterms:modified xsi:type="dcterms:W3CDTF">2019-06-10T15:07:49Z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19</vt:i4>
  </property>
  <property fmtid="{D5CDD505-2E9C-101B-9397-08002B2CF9AE}" pid="8" name="PresentationFormat">
    <vt:lpwstr>Tùy chỉnh</vt:lpwstr>
  </property>
  <property fmtid="{D5CDD505-2E9C-101B-9397-08002B2CF9AE}" pid="9" name="ScaleCrop">
    <vt:bool>false</vt:bool>
  </property>
  <property fmtid="{D5CDD505-2E9C-101B-9397-08002B2CF9AE}" pid="10" name="ShareDoc">
    <vt:bool>false</vt:bool>
  </property>
  <property fmtid="{D5CDD505-2E9C-101B-9397-08002B2CF9AE}" pid="11" name="Slides">
    <vt:i4>28</vt:i4>
  </property>
</Properties>
</file>