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76" r:id="rId2"/>
  </p:sldMasterIdLst>
  <p:notesMasterIdLst>
    <p:notesMasterId r:id="rId21"/>
  </p:notesMasterIdLst>
  <p:sldIdLst>
    <p:sldId id="256" r:id="rId3"/>
    <p:sldId id="257" r:id="rId4"/>
    <p:sldId id="258" r:id="rId5"/>
    <p:sldId id="263" r:id="rId6"/>
    <p:sldId id="264" r:id="rId7"/>
    <p:sldId id="278" r:id="rId8"/>
    <p:sldId id="265" r:id="rId9"/>
    <p:sldId id="266" r:id="rId10"/>
    <p:sldId id="267" r:id="rId11"/>
    <p:sldId id="268" r:id="rId12"/>
    <p:sldId id="277" r:id="rId13"/>
    <p:sldId id="269" r:id="rId14"/>
    <p:sldId id="270" r:id="rId15"/>
    <p:sldId id="272" r:id="rId16"/>
    <p:sldId id="273" r:id="rId17"/>
    <p:sldId id="276"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527CD0-0492-492B-ACCE-AA2BE86C0411}">
          <p14:sldIdLst>
            <p14:sldId id="256"/>
            <p14:sldId id="257"/>
            <p14:sldId id="258"/>
            <p14:sldId id="263"/>
            <p14:sldId id="264"/>
            <p14:sldId id="278"/>
            <p14:sldId id="265"/>
            <p14:sldId id="266"/>
            <p14:sldId id="267"/>
            <p14:sldId id="268"/>
            <p14:sldId id="277"/>
            <p14:sldId id="269"/>
            <p14:sldId id="270"/>
            <p14:sldId id="272"/>
            <p14:sldId id="273"/>
            <p14:sldId id="276"/>
            <p14:sldId id="274"/>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66371" autoAdjust="0"/>
  </p:normalViewPr>
  <p:slideViewPr>
    <p:cSldViewPr snapToGrid="0">
      <p:cViewPr varScale="1">
        <p:scale>
          <a:sx n="76" d="100"/>
          <a:sy n="76" d="100"/>
        </p:scale>
        <p:origin x="1632" y="84"/>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E1351B-4B79-4D48-8F5E-455F7AD945A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EB205F-FC18-44EF-B4D7-07083A382D6D}">
      <dgm:prSet phldrT="[Text]"/>
      <dgm:spPr/>
      <dgm:t>
        <a:bodyPr/>
        <a:lstStyle/>
        <a:p>
          <a:r>
            <a:rPr lang="en-US" b="1" dirty="0" smtClean="0"/>
            <a:t>CSS</a:t>
          </a:r>
          <a:endParaRPr lang="en-US" dirty="0"/>
        </a:p>
      </dgm:t>
    </dgm:pt>
    <dgm:pt modelId="{D4C6F2B3-566C-488E-AC05-F7BDFB6B7331}" type="parTrans" cxnId="{554D4833-0D13-4D4C-92BF-76D83AECFDE6}">
      <dgm:prSet/>
      <dgm:spPr/>
      <dgm:t>
        <a:bodyPr/>
        <a:lstStyle/>
        <a:p>
          <a:endParaRPr lang="en-US"/>
        </a:p>
      </dgm:t>
    </dgm:pt>
    <dgm:pt modelId="{2BF717F9-FCD3-4CE3-A0A5-83D104AFB328}" type="sibTrans" cxnId="{554D4833-0D13-4D4C-92BF-76D83AECFDE6}">
      <dgm:prSet/>
      <dgm:spPr/>
      <dgm:t>
        <a:bodyPr/>
        <a:lstStyle/>
        <a:p>
          <a:endParaRPr lang="en-US"/>
        </a:p>
      </dgm:t>
    </dgm:pt>
    <dgm:pt modelId="{AEABCDDF-3180-4C76-A7CB-FC0B6AF0719A}" type="pres">
      <dgm:prSet presAssocID="{4EE1351B-4B79-4D48-8F5E-455F7AD945A8}" presName="linear" presStyleCnt="0">
        <dgm:presLayoutVars>
          <dgm:animLvl val="lvl"/>
          <dgm:resizeHandles val="exact"/>
        </dgm:presLayoutVars>
      </dgm:prSet>
      <dgm:spPr/>
      <dgm:t>
        <a:bodyPr/>
        <a:lstStyle/>
        <a:p>
          <a:endParaRPr lang="en-US"/>
        </a:p>
      </dgm:t>
    </dgm:pt>
    <dgm:pt modelId="{F4D94EE2-DE87-41D3-8995-9FDA4ED2D4BE}" type="pres">
      <dgm:prSet presAssocID="{01EB205F-FC18-44EF-B4D7-07083A382D6D}" presName="parentText" presStyleLbl="node1" presStyleIdx="0" presStyleCnt="1">
        <dgm:presLayoutVars>
          <dgm:chMax val="0"/>
          <dgm:bulletEnabled val="1"/>
        </dgm:presLayoutVars>
      </dgm:prSet>
      <dgm:spPr/>
      <dgm:t>
        <a:bodyPr/>
        <a:lstStyle/>
        <a:p>
          <a:endParaRPr lang="en-US"/>
        </a:p>
      </dgm:t>
    </dgm:pt>
  </dgm:ptLst>
  <dgm:cxnLst>
    <dgm:cxn modelId="{FB3F133B-D980-4586-8A93-14087C2AFDB7}" type="presOf" srcId="{01EB205F-FC18-44EF-B4D7-07083A382D6D}" destId="{F4D94EE2-DE87-41D3-8995-9FDA4ED2D4BE}" srcOrd="0" destOrd="0" presId="urn:microsoft.com/office/officeart/2005/8/layout/vList2"/>
    <dgm:cxn modelId="{554D4833-0D13-4D4C-92BF-76D83AECFDE6}" srcId="{4EE1351B-4B79-4D48-8F5E-455F7AD945A8}" destId="{01EB205F-FC18-44EF-B4D7-07083A382D6D}" srcOrd="0" destOrd="0" parTransId="{D4C6F2B3-566C-488E-AC05-F7BDFB6B7331}" sibTransId="{2BF717F9-FCD3-4CE3-A0A5-83D104AFB328}"/>
    <dgm:cxn modelId="{9ADF0326-01FB-4790-B759-ACDFB0217796}" type="presOf" srcId="{4EE1351B-4B79-4D48-8F5E-455F7AD945A8}" destId="{AEABCDDF-3180-4C76-A7CB-FC0B6AF0719A}" srcOrd="0" destOrd="0" presId="urn:microsoft.com/office/officeart/2005/8/layout/vList2"/>
    <dgm:cxn modelId="{541BD5B9-51DA-497F-838D-CDA31366E980}" type="presParOf" srcId="{AEABCDDF-3180-4C76-A7CB-FC0B6AF0719A}" destId="{F4D94EE2-DE87-41D3-8995-9FDA4ED2D4B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94EE2-DE87-41D3-8995-9FDA4ED2D4BE}">
      <dsp:nvSpPr>
        <dsp:cNvPr id="0" name=""/>
        <dsp:cNvSpPr/>
      </dsp:nvSpPr>
      <dsp:spPr>
        <a:xfrm>
          <a:off x="0" y="2086548"/>
          <a:ext cx="8298873" cy="1521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r>
            <a:rPr lang="en-US" sz="6500" b="1" kern="1200" dirty="0" smtClean="0"/>
            <a:t>CSS</a:t>
          </a:r>
          <a:endParaRPr lang="en-US" sz="6500" kern="1200" dirty="0"/>
        </a:p>
      </dsp:txBody>
      <dsp:txXfrm>
        <a:off x="74249" y="2160797"/>
        <a:ext cx="8150375" cy="13725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AC403-8EB1-4D4E-8C3A-24BD19820531}" type="datetimeFigureOut">
              <a:rPr lang="en-US" smtClean="0"/>
              <a:t>3/26/2018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3670EE-8D87-4DCA-A75C-57CFF257AC9C}" type="slidenum">
              <a:rPr lang="en-US" smtClean="0"/>
              <a:t>‹#›</a:t>
            </a:fld>
            <a:endParaRPr lang="en-US"/>
          </a:p>
        </p:txBody>
      </p:sp>
    </p:spTree>
    <p:extLst>
      <p:ext uri="{BB962C8B-B14F-4D97-AF65-F5344CB8AC3E}">
        <p14:creationId xmlns:p14="http://schemas.microsoft.com/office/powerpoint/2010/main" val="3656920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https://www.w3.org/Style/CSS/</a:t>
            </a:r>
          </a:p>
          <a:p>
            <a:endParaRPr lang="en-US" dirty="0" smtClean="0"/>
          </a:p>
          <a:p>
            <a:r>
              <a:rPr lang="en-US" dirty="0" smtClean="0"/>
              <a:t>The CSS 1 specification was completed in 1996. Microsoft's Internet Explorer 3[19] was released in that year, featuring some limited support for CSS. IE 4 and Netscape 4.x added more support, but it was typically incomplete and had many bugs that prevented CSS from being usefully adopted. It was more than three years before any web browser achieved near-full implementation of the specification.</a:t>
            </a:r>
          </a:p>
          <a:p>
            <a:endParaRPr lang="en-US" dirty="0" smtClean="0"/>
          </a:p>
          <a:p>
            <a:r>
              <a:rPr lang="en-US" dirty="0" smtClean="0"/>
              <a:t>CSS 1: The first CSS specification to become an official W3C Recommendation is CSS level 1, published on December 17, 1996. </a:t>
            </a:r>
          </a:p>
          <a:p>
            <a:r>
              <a:rPr lang="en-US" dirty="0" smtClean="0"/>
              <a:t>Among its capabilities are support for:</a:t>
            </a:r>
          </a:p>
          <a:p>
            <a:pPr marL="171450" indent="-171450">
              <a:buFont typeface="Arial" panose="020B0604020202020204" pitchFamily="34" charset="0"/>
              <a:buChar char="•"/>
            </a:pPr>
            <a:r>
              <a:rPr lang="en-US" dirty="0" smtClean="0"/>
              <a:t>Font properties such as typeface and emphasis</a:t>
            </a:r>
          </a:p>
          <a:p>
            <a:pPr marL="171450" indent="-171450">
              <a:buFont typeface="Arial" panose="020B0604020202020204" pitchFamily="34" charset="0"/>
              <a:buChar char="•"/>
            </a:pPr>
            <a:r>
              <a:rPr lang="en-US" dirty="0" smtClean="0"/>
              <a:t>Color of text, backgrounds, and other elements</a:t>
            </a:r>
          </a:p>
          <a:p>
            <a:pPr marL="171450" indent="-171450">
              <a:buFont typeface="Arial" panose="020B0604020202020204" pitchFamily="34" charset="0"/>
              <a:buChar char="•"/>
            </a:pPr>
            <a:r>
              <a:rPr lang="en-US" dirty="0" smtClean="0"/>
              <a:t>Text attributes such as spacing between words, letters, and lines of text</a:t>
            </a:r>
          </a:p>
          <a:p>
            <a:pPr marL="171450" indent="-171450">
              <a:buFont typeface="Arial" panose="020B0604020202020204" pitchFamily="34" charset="0"/>
              <a:buChar char="•"/>
            </a:pPr>
            <a:r>
              <a:rPr lang="en-US" dirty="0" smtClean="0"/>
              <a:t>Alignment of text, images, tables and other elements</a:t>
            </a:r>
          </a:p>
          <a:p>
            <a:pPr marL="171450" indent="-171450">
              <a:buFont typeface="Arial" panose="020B0604020202020204" pitchFamily="34" charset="0"/>
              <a:buChar char="•"/>
            </a:pPr>
            <a:r>
              <a:rPr lang="en-US" dirty="0" smtClean="0"/>
              <a:t>Margin, border, padding, and positioning for most elements</a:t>
            </a:r>
          </a:p>
          <a:p>
            <a:pPr marL="171450" indent="-171450">
              <a:buFont typeface="Arial" panose="020B0604020202020204" pitchFamily="34" charset="0"/>
              <a:buChar char="•"/>
            </a:pPr>
            <a:r>
              <a:rPr lang="en-US" dirty="0" smtClean="0"/>
              <a:t>Unique identification and generic classification of groups of attributes</a:t>
            </a:r>
          </a:p>
          <a:p>
            <a:pPr marL="0" indent="0">
              <a:buFont typeface="Arial" panose="020B0604020202020204" pitchFamily="34" charset="0"/>
              <a:buNone/>
            </a:pPr>
            <a:r>
              <a:rPr lang="en-US" dirty="0" smtClean="0"/>
              <a:t>The W3C no longer maintains the CSS 1 Recommendation.</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CSS 2</a:t>
            </a:r>
          </a:p>
          <a:p>
            <a:pPr marL="0" indent="0">
              <a:buFont typeface="Arial" panose="020B0604020202020204" pitchFamily="34" charset="0"/>
              <a:buNone/>
            </a:pPr>
            <a:r>
              <a:rPr lang="en-US" dirty="0" smtClean="0"/>
              <a:t>CSS level 2 specification was developed by the W3C and published as a recommendation in May 1998. A superset of CSS 1, CSS 2 includes a number of new capabilities like absolute, relative, and fixed positioning of elements and z-index, the concept of media types, support for aural style sheets (which were later replaced by the CSS 3 speech modules)[39] and bidirectional text, and new font properties such as shadows.</a:t>
            </a:r>
          </a:p>
          <a:p>
            <a:pPr marL="0" indent="0">
              <a:buFont typeface="Arial" panose="020B0604020202020204" pitchFamily="34" charset="0"/>
              <a:buNone/>
            </a:pPr>
            <a:r>
              <a:rPr lang="en-US" dirty="0" smtClean="0"/>
              <a:t>The W3C no longer maintains the CSS 2 recommendation.</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CSS 3:</a:t>
            </a:r>
            <a:r>
              <a:rPr lang="en-US" baseline="0" dirty="0" smtClean="0"/>
              <a:t> </a:t>
            </a:r>
            <a:r>
              <a:rPr lang="en-US" dirty="0" smtClean="0"/>
              <a:t>Unlike CSS 2, which is a large single specification defining various features, CSS 3 is divided into several separate documents called "modules". Each module adds new capabilities or extends features defined in CSS 2, preserving backward compatibility. Work on CSS level 3 started around the time of publication of the original CSS 2 recommendation. </a:t>
            </a:r>
          </a:p>
          <a:p>
            <a:pPr marL="0" indent="0">
              <a:buFont typeface="Arial" panose="020B0604020202020204" pitchFamily="34" charset="0"/>
              <a:buNone/>
            </a:pPr>
            <a:r>
              <a:rPr lang="en-US" dirty="0" smtClean="0"/>
              <a:t>The earliest CSS 3 drafts were published in June 1999.</a:t>
            </a:r>
          </a:p>
          <a:p>
            <a:pPr marL="0" indent="0">
              <a:buFont typeface="Arial" panose="020B0604020202020204" pitchFamily="34" charset="0"/>
              <a:buNone/>
            </a:pPr>
            <a:r>
              <a:rPr lang="en-US" dirty="0" smtClean="0"/>
              <a:t>Due to the modularization, different modules have different stability and statuses.</a:t>
            </a:r>
          </a:p>
        </p:txBody>
      </p:sp>
      <p:sp>
        <p:nvSpPr>
          <p:cNvPr id="4" name="Slide Number Placeholder 3"/>
          <p:cNvSpPr>
            <a:spLocks noGrp="1"/>
          </p:cNvSpPr>
          <p:nvPr>
            <p:ph type="sldNum" sz="quarter" idx="10"/>
          </p:nvPr>
        </p:nvSpPr>
        <p:spPr/>
        <p:txBody>
          <a:bodyPr/>
          <a:lstStyle/>
          <a:p>
            <a:fld id="{C53670EE-8D87-4DCA-A75C-57CFF257AC9C}" type="slidenum">
              <a:rPr lang="en-US" smtClean="0"/>
              <a:t>5</a:t>
            </a:fld>
            <a:endParaRPr lang="en-US"/>
          </a:p>
        </p:txBody>
      </p:sp>
    </p:spTree>
    <p:extLst>
      <p:ext uri="{BB962C8B-B14F-4D97-AF65-F5344CB8AC3E}">
        <p14:creationId xmlns:p14="http://schemas.microsoft.com/office/powerpoint/2010/main" val="1070313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3670EE-8D87-4DCA-A75C-57CFF257AC9C}" type="slidenum">
              <a:rPr lang="en-US" smtClean="0"/>
              <a:t>6</a:t>
            </a:fld>
            <a:endParaRPr lang="en-US"/>
          </a:p>
        </p:txBody>
      </p:sp>
    </p:spTree>
    <p:extLst>
      <p:ext uri="{BB962C8B-B14F-4D97-AF65-F5344CB8AC3E}">
        <p14:creationId xmlns:p14="http://schemas.microsoft.com/office/powerpoint/2010/main" val="509523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a:t>
            </a:r>
            <a:r>
              <a:rPr lang="en-US" sz="1200" b="1" i="0" kern="1200" dirty="0" smtClean="0">
                <a:solidFill>
                  <a:srgbClr val="FF0000"/>
                </a:solidFill>
                <a:effectLst/>
                <a:latin typeface="+mn-lt"/>
                <a:ea typeface="+mn-ea"/>
                <a:cs typeface="+mn-cs"/>
              </a:rPr>
              <a:t>block</a:t>
            </a:r>
            <a:r>
              <a:rPr lang="en-US" sz="1200" b="0" i="0" kern="1200" dirty="0" smtClean="0">
                <a:solidFill>
                  <a:schemeClr val="tx1"/>
                </a:solidFill>
                <a:effectLst/>
                <a:latin typeface="+mn-lt"/>
                <a:ea typeface="+mn-ea"/>
                <a:cs typeface="+mn-cs"/>
              </a:rPr>
              <a:t> box is defined as a box that's stacked upon other boxes (i.e. content before and after the box appears on a separate line), and can have width and height set on it. The whole box model as described above applies to block boxes.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An </a:t>
            </a:r>
            <a:r>
              <a:rPr lang="en-US" sz="1200" b="1" i="0" kern="1200" dirty="0" smtClean="0">
                <a:solidFill>
                  <a:srgbClr val="FF0000"/>
                </a:solidFill>
                <a:effectLst/>
                <a:latin typeface="+mn-lt"/>
                <a:ea typeface="+mn-ea"/>
                <a:cs typeface="+mn-cs"/>
              </a:rPr>
              <a:t>inline</a:t>
            </a:r>
            <a:r>
              <a:rPr lang="en-US" sz="1200" b="0" i="0" kern="1200" dirty="0" smtClean="0">
                <a:solidFill>
                  <a:schemeClr val="tx1"/>
                </a:solidFill>
                <a:effectLst/>
                <a:latin typeface="+mn-lt"/>
                <a:ea typeface="+mn-ea"/>
                <a:cs typeface="+mn-cs"/>
              </a:rPr>
              <a:t> box is the opposite of a block box: it flows with the document's text (i.e. it will appear on the same line as surrounding text and other inline elements, and its content will break with the flow of the text, like lines of text in a paragraph.) Width and height settings have no effect on inline boxes; any padding, margin and border set on inline boxes will update the position of surrounding text, but will not affect the position of surrounding block boxes.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An </a:t>
            </a:r>
            <a:r>
              <a:rPr lang="en-US" sz="1200" b="1" i="0" kern="1200" dirty="0" smtClean="0">
                <a:solidFill>
                  <a:srgbClr val="FF0000"/>
                </a:solidFill>
                <a:effectLst/>
                <a:latin typeface="+mn-lt"/>
                <a:ea typeface="+mn-ea"/>
                <a:cs typeface="+mn-cs"/>
              </a:rPr>
              <a:t>inline-block</a:t>
            </a:r>
            <a:r>
              <a:rPr lang="en-US" sz="1200" b="0" i="0" kern="1200" dirty="0" smtClean="0">
                <a:solidFill>
                  <a:schemeClr val="tx1"/>
                </a:solidFill>
                <a:effectLst/>
                <a:latin typeface="+mn-lt"/>
                <a:ea typeface="+mn-ea"/>
                <a:cs typeface="+mn-cs"/>
              </a:rPr>
              <a:t> box is something in between the first two: It flows with surrounding text and other inline elements without creating line breaks before and after it unlike a block box, but it can be sized using width and height and maintains its block integrity like a block box. It won't be broken across paragraph lines like an inline box. In the below example the inline-block box goes onto the 2nd line of text while keeping the shape of a box as there is not enough space for it on the first line, whereas inline box </a:t>
            </a:r>
            <a:r>
              <a:rPr lang="en-US" sz="1200" b="0" i="1" kern="1200" dirty="0" smtClean="0">
                <a:solidFill>
                  <a:schemeClr val="tx1"/>
                </a:solidFill>
                <a:effectLst/>
                <a:latin typeface="+mn-lt"/>
                <a:ea typeface="+mn-ea"/>
                <a:cs typeface="+mn-cs"/>
              </a:rPr>
              <a:t>does</a:t>
            </a:r>
            <a:r>
              <a:rPr lang="en-US" sz="1200" b="0" i="0" kern="1200" dirty="0" smtClean="0">
                <a:solidFill>
                  <a:schemeClr val="tx1"/>
                </a:solidFill>
                <a:effectLst/>
                <a:latin typeface="+mn-lt"/>
                <a:ea typeface="+mn-ea"/>
                <a:cs typeface="+mn-cs"/>
              </a:rPr>
              <a:t> break on multiple lines if there is not enough space — it loses the shape of a box.</a:t>
            </a:r>
          </a:p>
        </p:txBody>
      </p:sp>
      <p:sp>
        <p:nvSpPr>
          <p:cNvPr id="4" name="Slide Number Placeholder 3"/>
          <p:cNvSpPr>
            <a:spLocks noGrp="1"/>
          </p:cNvSpPr>
          <p:nvPr>
            <p:ph type="sldNum" sz="quarter" idx="10"/>
          </p:nvPr>
        </p:nvSpPr>
        <p:spPr/>
        <p:txBody>
          <a:bodyPr/>
          <a:lstStyle/>
          <a:p>
            <a:fld id="{C53670EE-8D87-4DCA-A75C-57CFF257AC9C}" type="slidenum">
              <a:rPr lang="en-US" smtClean="0"/>
              <a:t>8</a:t>
            </a:fld>
            <a:endParaRPr lang="en-US"/>
          </a:p>
        </p:txBody>
      </p:sp>
    </p:spTree>
    <p:extLst>
      <p:ext uri="{BB962C8B-B14F-4D97-AF65-F5344CB8AC3E}">
        <p14:creationId xmlns:p14="http://schemas.microsoft.com/office/powerpoint/2010/main" val="1791882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6671423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pic>
        <p:nvPicPr>
          <p:cNvPr id="4" name="Picture 3"/>
          <p:cNvPicPr>
            <a:picLocks noChangeAspect="1"/>
          </p:cNvPicPr>
          <p:nvPr userDrawn="1"/>
        </p:nvPicPr>
        <p:blipFill>
          <a:blip r:embed="rId2"/>
          <a:stretch>
            <a:fillRect/>
          </a:stretch>
        </p:blipFill>
        <p:spPr>
          <a:xfrm>
            <a:off x="10053634" y="4714875"/>
            <a:ext cx="2143125" cy="2143125"/>
          </a:xfrm>
          <a:prstGeom prst="rect">
            <a:avLst/>
          </a:prstGeom>
        </p:spPr>
      </p:pic>
      <p:pic>
        <p:nvPicPr>
          <p:cNvPr id="5" name="Picture 4"/>
          <p:cNvPicPr>
            <a:picLocks noChangeAspect="1"/>
          </p:cNvPicPr>
          <p:nvPr userDrawn="1"/>
        </p:nvPicPr>
        <p:blipFill>
          <a:blip r:embed="rId3"/>
          <a:stretch>
            <a:fillRect/>
          </a:stretch>
        </p:blipFill>
        <p:spPr>
          <a:xfrm>
            <a:off x="10062965" y="4708748"/>
            <a:ext cx="2143125" cy="2143125"/>
          </a:xfrm>
          <a:prstGeom prst="rect">
            <a:avLst/>
          </a:prstGeom>
        </p:spPr>
      </p:pic>
      <p:sp>
        <p:nvSpPr>
          <p:cNvPr id="6" name="Content Placeholder 5"/>
          <p:cNvSpPr>
            <a:spLocks noGrp="1"/>
          </p:cNvSpPr>
          <p:nvPr>
            <p:ph sz="quarter" idx="10"/>
          </p:nvPr>
        </p:nvSpPr>
        <p:spPr>
          <a:xfrm>
            <a:off x="609600" y="2051050"/>
            <a:ext cx="9045146" cy="33289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Tree>
    <p:extLst>
      <p:ext uri="{BB962C8B-B14F-4D97-AF65-F5344CB8AC3E}">
        <p14:creationId xmlns:p14="http://schemas.microsoft.com/office/powerpoint/2010/main" val="39819404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35B300D-7DF5-4E96-8AA6-60E94C6E9F44}" type="datetimeFigureOut">
              <a:rPr lang="sr-Latn-RS" smtClean="0"/>
              <a:t>26.3.2018.</a:t>
            </a:fld>
            <a:endParaRPr lang="sr-Latn-R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sr-Latn-R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1F8615-0E10-4C24-9729-2CF81BB2E335}" type="slidenum">
              <a:rPr lang="sr-Latn-RS" smtClean="0"/>
              <a:t>‹#›</a:t>
            </a:fld>
            <a:endParaRPr lang="sr-Latn-RS"/>
          </a:p>
        </p:txBody>
      </p:sp>
      <p:pic>
        <p:nvPicPr>
          <p:cNvPr id="8" name="Picture 7"/>
          <p:cNvPicPr>
            <a:picLocks noChangeAspect="1"/>
          </p:cNvPicPr>
          <p:nvPr userDrawn="1"/>
        </p:nvPicPr>
        <p:blipFill>
          <a:blip r:embed="rId2"/>
          <a:stretch>
            <a:fillRect/>
          </a:stretch>
        </p:blipFill>
        <p:spPr>
          <a:xfrm>
            <a:off x="10053634" y="4714875"/>
            <a:ext cx="2143125" cy="2143125"/>
          </a:xfrm>
          <a:prstGeom prst="rect">
            <a:avLst/>
          </a:prstGeom>
        </p:spPr>
      </p:pic>
    </p:spTree>
    <p:extLst>
      <p:ext uri="{BB962C8B-B14F-4D97-AF65-F5344CB8AC3E}">
        <p14:creationId xmlns:p14="http://schemas.microsoft.com/office/powerpoint/2010/main" val="123796744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pic>
        <p:nvPicPr>
          <p:cNvPr id="6" name="Picture 5"/>
          <p:cNvPicPr>
            <a:picLocks noChangeAspect="1"/>
          </p:cNvPicPr>
          <p:nvPr userDrawn="1"/>
        </p:nvPicPr>
        <p:blipFill>
          <a:blip r:embed="rId2"/>
          <a:stretch>
            <a:fillRect/>
          </a:stretch>
        </p:blipFill>
        <p:spPr>
          <a:xfrm>
            <a:off x="10391775" y="4314825"/>
            <a:ext cx="1800225" cy="2543175"/>
          </a:xfrm>
          <a:prstGeom prst="rect">
            <a:avLst/>
          </a:prstGeom>
        </p:spPr>
      </p:pic>
      <p:sp>
        <p:nvSpPr>
          <p:cNvPr id="4" name="Content Placeholder 3"/>
          <p:cNvSpPr>
            <a:spLocks noGrp="1"/>
          </p:cNvSpPr>
          <p:nvPr>
            <p:ph sz="quarter" idx="10"/>
          </p:nvPr>
        </p:nvSpPr>
        <p:spPr>
          <a:xfrm>
            <a:off x="609600" y="1754188"/>
            <a:ext cx="9028113" cy="38719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Tree>
    <p:extLst>
      <p:ext uri="{BB962C8B-B14F-4D97-AF65-F5344CB8AC3E}">
        <p14:creationId xmlns:p14="http://schemas.microsoft.com/office/powerpoint/2010/main" val="375441477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sr-Latn-R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5B300D-7DF5-4E96-8AA6-60E94C6E9F44}" type="datetimeFigureOut">
              <a:rPr lang="sr-Latn-RS" smtClean="0"/>
              <a:t>26.3.2018.</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175874447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sr-Latn-R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7" name="Date Placeholder 6"/>
          <p:cNvSpPr>
            <a:spLocks noGrp="1"/>
          </p:cNvSpPr>
          <p:nvPr>
            <p:ph type="dt" sz="half" idx="10"/>
          </p:nvPr>
        </p:nvSpPr>
        <p:spPr/>
        <p:txBody>
          <a:bodyPr/>
          <a:lstStyle/>
          <a:p>
            <a:fld id="{B35B300D-7DF5-4E96-8AA6-60E94C6E9F44}" type="datetimeFigureOut">
              <a:rPr lang="sr-Latn-RS" smtClean="0"/>
              <a:t>26.3.2018.</a:t>
            </a:fld>
            <a:endParaRPr lang="sr-Latn-RS"/>
          </a:p>
        </p:txBody>
      </p:sp>
      <p:sp>
        <p:nvSpPr>
          <p:cNvPr id="8" name="Footer Placeholder 7"/>
          <p:cNvSpPr>
            <a:spLocks noGrp="1"/>
          </p:cNvSpPr>
          <p:nvPr>
            <p:ph type="ftr" sz="quarter" idx="11"/>
          </p:nvPr>
        </p:nvSpPr>
        <p:spPr/>
        <p:txBody>
          <a:bodyPr/>
          <a:lstStyle/>
          <a:p>
            <a:endParaRPr lang="sr-Latn-RS"/>
          </a:p>
        </p:txBody>
      </p:sp>
      <p:sp>
        <p:nvSpPr>
          <p:cNvPr id="9" name="Slide Number Placeholder 8"/>
          <p:cNvSpPr>
            <a:spLocks noGrp="1"/>
          </p:cNvSpPr>
          <p:nvPr>
            <p:ph type="sldNum" sz="quarter" idx="12"/>
          </p:nvPr>
        </p:nvSpPr>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7339056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r-Latn-R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5B300D-7DF5-4E96-8AA6-60E94C6E9F44}" type="datetimeFigureOut">
              <a:rPr lang="sr-Latn-RS" smtClean="0"/>
              <a:t>26.3.2018.</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188520985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10"/>
          </p:nvPr>
        </p:nvSpPr>
        <p:spPr/>
        <p:txBody>
          <a:bodyPr/>
          <a:lstStyle/>
          <a:p>
            <a:fld id="{B35B300D-7DF5-4E96-8AA6-60E94C6E9F44}" type="datetimeFigureOut">
              <a:rPr lang="sr-Latn-RS" smtClean="0"/>
              <a:t>26.3.2018.</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10821545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sr-Latn-R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10"/>
          </p:nvPr>
        </p:nvSpPr>
        <p:spPr/>
        <p:txBody>
          <a:bodyPr/>
          <a:lstStyle/>
          <a:p>
            <a:fld id="{B35B300D-7DF5-4E96-8AA6-60E94C6E9F44}" type="datetimeFigureOut">
              <a:rPr lang="sr-Latn-RS" smtClean="0"/>
              <a:t>26.3.2018.</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36495730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35B300D-7DF5-4E96-8AA6-60E94C6E9F44}" type="datetimeFigureOut">
              <a:rPr lang="sr-Latn-RS" smtClean="0"/>
              <a:t>26.3.2018.</a:t>
            </a:fld>
            <a:endParaRPr lang="sr-Latn-R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sr-Latn-R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38573764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r-Latn-R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r-Latn-R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35B300D-7DF5-4E96-8AA6-60E94C6E9F44}" type="datetimeFigureOut">
              <a:rPr lang="sr-Latn-RS" smtClean="0"/>
              <a:t>26.3.2018.</a:t>
            </a:fld>
            <a:endParaRPr lang="sr-Latn-R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sr-Latn-R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19749866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7892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bg>
      <p:bgRef idx="1002">
        <a:schemeClr val="bg2"/>
      </p:bgRef>
    </p:bg>
    <p:spTree>
      <p:nvGrpSpPr>
        <p:cNvPr id="1" name=""/>
        <p:cNvGrpSpPr/>
        <p:nvPr/>
      </p:nvGrpSpPr>
      <p:grpSpPr>
        <a:xfrm>
          <a:off x="0" y="0"/>
          <a:ext cx="0" cy="0"/>
          <a:chOff x="0" y="0"/>
          <a:chExt cx="0" cy="0"/>
        </a:xfrm>
      </p:grpSpPr>
      <p:sp>
        <p:nvSpPr>
          <p:cNvPr id="9" name="Rectangle 8"/>
          <p:cNvSpPr/>
          <p:nvPr userDrawn="1"/>
        </p:nvSpPr>
        <p:spPr>
          <a:xfrm>
            <a:off x="6913984" y="0"/>
            <a:ext cx="527801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pic>
        <p:nvPicPr>
          <p:cNvPr id="14" name="Picture 13"/>
          <p:cNvPicPr>
            <a:picLocks noChangeAspect="1"/>
          </p:cNvPicPr>
          <p:nvPr userDrawn="1"/>
        </p:nvPicPr>
        <p:blipFill>
          <a:blip r:embed="rId2"/>
          <a:stretch>
            <a:fillRect/>
          </a:stretch>
        </p:blipFill>
        <p:spPr>
          <a:xfrm>
            <a:off x="10062965" y="4708748"/>
            <a:ext cx="2143125" cy="2143125"/>
          </a:xfrm>
          <a:prstGeom prst="rect">
            <a:avLst/>
          </a:prstGeom>
        </p:spPr>
      </p:pic>
      <p:sp>
        <p:nvSpPr>
          <p:cNvPr id="7" name="Text Placeholder 6"/>
          <p:cNvSpPr>
            <a:spLocks noGrp="1"/>
          </p:cNvSpPr>
          <p:nvPr>
            <p:ph type="body" sz="quarter" idx="10" hasCustomPrompt="1"/>
          </p:nvPr>
        </p:nvSpPr>
        <p:spPr>
          <a:xfrm>
            <a:off x="1219200" y="1816100"/>
            <a:ext cx="4699000" cy="19304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sr-Latn-RS" smtClean="0"/>
              <a:t>Sekcija</a:t>
            </a:r>
          </a:p>
          <a:p>
            <a:pPr lvl="0"/>
            <a:r>
              <a:rPr lang="sr-Latn-RS" smtClean="0"/>
              <a:t>JavaScript</a:t>
            </a:r>
            <a:endParaRPr lang="en-US" smtClean="0"/>
          </a:p>
          <a:p>
            <a:pPr lvl="1"/>
            <a:endParaRPr lang="en-US" smtClean="0"/>
          </a:p>
        </p:txBody>
      </p:sp>
      <p:sp>
        <p:nvSpPr>
          <p:cNvPr id="12" name="Text Placeholder 6"/>
          <p:cNvSpPr>
            <a:spLocks noGrp="1"/>
          </p:cNvSpPr>
          <p:nvPr>
            <p:ph type="body" sz="quarter" idx="11" hasCustomPrompt="1"/>
          </p:nvPr>
        </p:nvSpPr>
        <p:spPr>
          <a:xfrm>
            <a:off x="7203492" y="1816100"/>
            <a:ext cx="4699000" cy="19304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sr-Latn-RS" smtClean="0"/>
              <a:t>Lekcija</a:t>
            </a:r>
            <a:endParaRPr lang="en-US" smtClean="0"/>
          </a:p>
          <a:p>
            <a:pPr lvl="1"/>
            <a:endParaRPr lang="en-US" smtClean="0"/>
          </a:p>
        </p:txBody>
      </p:sp>
    </p:spTree>
    <p:extLst>
      <p:ext uri="{BB962C8B-B14F-4D97-AF65-F5344CB8AC3E}">
        <p14:creationId xmlns:p14="http://schemas.microsoft.com/office/powerpoint/2010/main" val="39882878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bg>
      <p:bgRef idx="1002">
        <a:schemeClr val="bg2"/>
      </p:bgRef>
    </p:bg>
    <p:spTree>
      <p:nvGrpSpPr>
        <p:cNvPr id="1" name=""/>
        <p:cNvGrpSpPr/>
        <p:nvPr/>
      </p:nvGrpSpPr>
      <p:grpSpPr>
        <a:xfrm>
          <a:off x="0" y="0"/>
          <a:ext cx="0" cy="0"/>
          <a:chOff x="0" y="0"/>
          <a:chExt cx="0" cy="0"/>
        </a:xfrm>
      </p:grpSpPr>
      <p:sp>
        <p:nvSpPr>
          <p:cNvPr id="9" name="Rectangle 8"/>
          <p:cNvSpPr/>
          <p:nvPr userDrawn="1"/>
        </p:nvSpPr>
        <p:spPr>
          <a:xfrm>
            <a:off x="6913984" y="0"/>
            <a:ext cx="527801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sp>
        <p:nvSpPr>
          <p:cNvPr id="10" name="Title 9"/>
          <p:cNvSpPr>
            <a:spLocks noGrp="1"/>
          </p:cNvSpPr>
          <p:nvPr>
            <p:ph type="title" hasCustomPrompt="1"/>
          </p:nvPr>
        </p:nvSpPr>
        <p:spPr>
          <a:xfrm>
            <a:off x="657689" y="1356048"/>
            <a:ext cx="6024585" cy="1965747"/>
          </a:xfrm>
        </p:spPr>
        <p:txBody>
          <a:bodyPr/>
          <a:lstStyle>
            <a:lvl1pPr>
              <a:defRPr sz="4000"/>
            </a:lvl1pPr>
          </a:lstStyle>
          <a:p>
            <a:r>
              <a:rPr lang="en-US" smtClean="0"/>
              <a:t>Sekcija</a:t>
            </a:r>
            <a:br>
              <a:rPr lang="en-US" smtClean="0"/>
            </a:br>
            <a:r>
              <a:rPr lang="en-US" smtClean="0"/>
              <a:t/>
            </a:r>
            <a:br>
              <a:rPr lang="en-US" smtClean="0"/>
            </a:br>
            <a:r>
              <a:rPr lang="en-US" smtClean="0"/>
              <a:t>CSS</a:t>
            </a:r>
            <a:endParaRPr lang="sr-Latn-RS"/>
          </a:p>
        </p:txBody>
      </p:sp>
      <p:sp>
        <p:nvSpPr>
          <p:cNvPr id="11" name="Title 9"/>
          <p:cNvSpPr txBox="1">
            <a:spLocks/>
          </p:cNvSpPr>
          <p:nvPr userDrawn="1"/>
        </p:nvSpPr>
        <p:spPr>
          <a:xfrm>
            <a:off x="7445829" y="1558210"/>
            <a:ext cx="4430486" cy="1561422"/>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smtClean="0"/>
              <a:t>Lekcija</a:t>
            </a:r>
          </a:p>
          <a:p>
            <a:endParaRPr lang="en-US" sz="3600" smtClean="0"/>
          </a:p>
          <a:p>
            <a:r>
              <a:rPr lang="en-US" sz="3600" smtClean="0"/>
              <a:t>CSS</a:t>
            </a:r>
            <a:r>
              <a:rPr lang="en-US" sz="3600" baseline="0" smtClean="0"/>
              <a:t> - osnove</a:t>
            </a:r>
            <a:endParaRPr lang="sr-Latn-RS" sz="3600"/>
          </a:p>
        </p:txBody>
      </p:sp>
      <p:pic>
        <p:nvPicPr>
          <p:cNvPr id="3" name="Picture 2"/>
          <p:cNvPicPr>
            <a:picLocks noChangeAspect="1"/>
          </p:cNvPicPr>
          <p:nvPr userDrawn="1"/>
        </p:nvPicPr>
        <p:blipFill>
          <a:blip r:embed="rId2"/>
          <a:stretch>
            <a:fillRect/>
          </a:stretch>
        </p:blipFill>
        <p:spPr>
          <a:xfrm>
            <a:off x="10391775" y="4314825"/>
            <a:ext cx="1800225" cy="2543175"/>
          </a:xfrm>
          <a:prstGeom prst="rect">
            <a:avLst/>
          </a:prstGeom>
        </p:spPr>
      </p:pic>
    </p:spTree>
    <p:extLst>
      <p:ext uri="{BB962C8B-B14F-4D97-AF65-F5344CB8AC3E}">
        <p14:creationId xmlns:p14="http://schemas.microsoft.com/office/powerpoint/2010/main" val="28506607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ank">
    <p:bg>
      <p:bgRef idx="1002">
        <a:schemeClr val="bg2"/>
      </p:bgRef>
    </p:bg>
    <p:spTree>
      <p:nvGrpSpPr>
        <p:cNvPr id="1" name=""/>
        <p:cNvGrpSpPr/>
        <p:nvPr/>
      </p:nvGrpSpPr>
      <p:grpSpPr>
        <a:xfrm>
          <a:off x="0" y="0"/>
          <a:ext cx="0" cy="0"/>
          <a:chOff x="0" y="0"/>
          <a:chExt cx="0" cy="0"/>
        </a:xfrm>
      </p:grpSpPr>
      <p:sp>
        <p:nvSpPr>
          <p:cNvPr id="9" name="Rectangle 8"/>
          <p:cNvSpPr/>
          <p:nvPr userDrawn="1"/>
        </p:nvSpPr>
        <p:spPr>
          <a:xfrm>
            <a:off x="6913984" y="0"/>
            <a:ext cx="527801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sp>
        <p:nvSpPr>
          <p:cNvPr id="11" name="Title 9"/>
          <p:cNvSpPr txBox="1">
            <a:spLocks/>
          </p:cNvSpPr>
          <p:nvPr userDrawn="1"/>
        </p:nvSpPr>
        <p:spPr>
          <a:xfrm>
            <a:off x="7445829" y="1558210"/>
            <a:ext cx="4430486" cy="1561422"/>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smtClean="0"/>
              <a:t>Lekcija</a:t>
            </a:r>
          </a:p>
          <a:p>
            <a:endParaRPr lang="en-US" sz="3600" smtClean="0"/>
          </a:p>
          <a:p>
            <a:r>
              <a:rPr lang="en-US" sz="3600" baseline="0" smtClean="0"/>
              <a:t>HTML - osnove</a:t>
            </a:r>
            <a:endParaRPr lang="sr-Latn-RS" sz="3600"/>
          </a:p>
        </p:txBody>
      </p:sp>
      <p:pic>
        <p:nvPicPr>
          <p:cNvPr id="4" name="Picture 3"/>
          <p:cNvPicPr>
            <a:picLocks noChangeAspect="1"/>
          </p:cNvPicPr>
          <p:nvPr userDrawn="1"/>
        </p:nvPicPr>
        <p:blipFill>
          <a:blip r:embed="rId2"/>
          <a:stretch>
            <a:fillRect/>
          </a:stretch>
        </p:blipFill>
        <p:spPr>
          <a:xfrm>
            <a:off x="10053634" y="4714875"/>
            <a:ext cx="2143125" cy="2143125"/>
          </a:xfrm>
          <a:prstGeom prst="rect">
            <a:avLst/>
          </a:prstGeom>
        </p:spPr>
      </p:pic>
      <p:sp>
        <p:nvSpPr>
          <p:cNvPr id="3" name="Text Placeholder 2"/>
          <p:cNvSpPr>
            <a:spLocks noGrp="1"/>
          </p:cNvSpPr>
          <p:nvPr>
            <p:ph type="body" sz="quarter" idx="10" hasCustomPrompt="1"/>
          </p:nvPr>
        </p:nvSpPr>
        <p:spPr>
          <a:xfrm>
            <a:off x="625475" y="1457325"/>
            <a:ext cx="5816600" cy="2406650"/>
          </a:xfrm>
        </p:spPr>
        <p:txBody>
          <a:bodyPr/>
          <a:lstStyle>
            <a:lvl1pPr>
              <a:defRPr/>
            </a:lvl1pPr>
          </a:lstStyle>
          <a:p>
            <a:pPr lvl="0"/>
            <a:r>
              <a:rPr lang="en-US" smtClean="0"/>
              <a:t>Sekcija </a:t>
            </a:r>
          </a:p>
          <a:p>
            <a:pPr lvl="0"/>
            <a:r>
              <a:rPr lang="en-US" smtClean="0"/>
              <a:t>HTML</a:t>
            </a:r>
            <a:endParaRPr lang="sr-Latn-RS"/>
          </a:p>
        </p:txBody>
      </p:sp>
    </p:spTree>
    <p:extLst>
      <p:ext uri="{BB962C8B-B14F-4D97-AF65-F5344CB8AC3E}">
        <p14:creationId xmlns:p14="http://schemas.microsoft.com/office/powerpoint/2010/main" val="11610220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pic>
        <p:nvPicPr>
          <p:cNvPr id="9218" name="Picture 2" descr="Image result for coding javascri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96375" y="5381625"/>
            <a:ext cx="3095625"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4285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pic>
        <p:nvPicPr>
          <p:cNvPr id="4" name="Picture 3"/>
          <p:cNvPicPr>
            <a:picLocks noChangeAspect="1"/>
          </p:cNvPicPr>
          <p:nvPr userDrawn="1"/>
        </p:nvPicPr>
        <p:blipFill>
          <a:blip r:embed="rId2"/>
          <a:stretch>
            <a:fillRect/>
          </a:stretch>
        </p:blipFill>
        <p:spPr>
          <a:xfrm>
            <a:off x="10053634" y="4714875"/>
            <a:ext cx="2143125" cy="2143125"/>
          </a:xfrm>
          <a:prstGeom prst="rect">
            <a:avLst/>
          </a:prstGeom>
        </p:spPr>
      </p:pic>
    </p:spTree>
    <p:extLst>
      <p:ext uri="{BB962C8B-B14F-4D97-AF65-F5344CB8AC3E}">
        <p14:creationId xmlns:p14="http://schemas.microsoft.com/office/powerpoint/2010/main" val="9208553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665640" y="5945040"/>
            <a:ext cx="6587280" cy="920880"/>
          </a:xfrm>
          <a:custGeom>
            <a:avLst/>
            <a:gdLst/>
            <a:ahLst/>
            <a:cxn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scrgbClr r="0" g="0" b="0"/>
          </a:lnRef>
          <a:fillRef idx="0">
            <a:scrgbClr r="0" g="0" b="0"/>
          </a:fillRef>
          <a:effectRef idx="0">
            <a:scrgbClr r="0" g="0" b="0"/>
          </a:effectRef>
          <a:fontRef idx="minor"/>
        </p:style>
      </p:sp>
      <p:sp>
        <p:nvSpPr>
          <p:cNvPr id="8" name="CustomShape 2"/>
          <p:cNvSpPr/>
          <p:nvPr/>
        </p:nvSpPr>
        <p:spPr>
          <a:xfrm>
            <a:off x="647640" y="5938920"/>
            <a:ext cx="4920120" cy="933120"/>
          </a:xfrm>
          <a:custGeom>
            <a:avLst/>
            <a:gdLst/>
            <a:ahLst/>
            <a:cxnLst/>
            <a:rect l="l" t="t" r="r" b="b"/>
            <a:pathLst>
              <a:path w="5591" h="588">
                <a:moveTo>
                  <a:pt x="0" y="0"/>
                </a:moveTo>
                <a:lnTo>
                  <a:pt x="5591" y="585"/>
                </a:lnTo>
                <a:lnTo>
                  <a:pt x="4415" y="588"/>
                </a:lnTo>
                <a:lnTo>
                  <a:pt x="12" y="4"/>
                </a:lnTo>
              </a:path>
            </a:pathLst>
          </a:custGeom>
          <a:solidFill>
            <a:srgbClr val="000000"/>
          </a:solidFill>
          <a:ln w="9360">
            <a:noFill/>
          </a:ln>
        </p:spPr>
        <p:style>
          <a:lnRef idx="0">
            <a:scrgbClr r="0" g="0" b="0"/>
          </a:lnRef>
          <a:fillRef idx="0">
            <a:scrgbClr r="0" g="0" b="0"/>
          </a:fillRef>
          <a:effectRef idx="0">
            <a:scrgbClr r="0" g="0" b="0"/>
          </a:effectRef>
          <a:fontRef idx="minor"/>
        </p:style>
      </p:sp>
      <p:sp>
        <p:nvSpPr>
          <p:cNvPr id="2" name="CustomShape 3"/>
          <p:cNvSpPr/>
          <p:nvPr/>
        </p:nvSpPr>
        <p:spPr>
          <a:xfrm>
            <a:off x="-7920" y="5791320"/>
            <a:ext cx="4536000" cy="1080360"/>
          </a:xfrm>
          <a:prstGeom prst="rtTriangle">
            <a:avLst/>
          </a:prstGeom>
          <a:blipFill>
            <a:blip r:embed="rId14"/>
            <a:tile/>
          </a:blipFill>
          <a:ln w="12600">
            <a:noFill/>
          </a:ln>
          <a:effectLst>
            <a:outerShdw blurRad="50800" dist="38100" dir="5400000" rotWithShape="0">
              <a:srgbClr val="000000">
                <a:alpha val="35000"/>
              </a:srgbClr>
            </a:outerShdw>
          </a:effectLst>
        </p:spPr>
        <p:style>
          <a:lnRef idx="3">
            <a:schemeClr val="lt1"/>
          </a:lnRef>
          <a:fillRef idx="1">
            <a:schemeClr val="accent1"/>
          </a:fillRef>
          <a:effectRef idx="1">
            <a:schemeClr val="accent1"/>
          </a:effectRef>
          <a:fontRef idx="minor"/>
        </p:style>
      </p:sp>
      <p:sp>
        <p:nvSpPr>
          <p:cNvPr id="3" name="Line 4"/>
          <p:cNvSpPr/>
          <p:nvPr/>
        </p:nvSpPr>
        <p:spPr>
          <a:xfrm>
            <a:off x="-12240" y="5787720"/>
            <a:ext cx="454032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pic>
        <p:nvPicPr>
          <p:cNvPr id="4" name="Picture 10"/>
          <p:cNvPicPr/>
          <p:nvPr/>
        </p:nvPicPr>
        <p:blipFill>
          <a:blip r:embed="rId15"/>
          <a:stretch/>
        </p:blipFill>
        <p:spPr>
          <a:xfrm>
            <a:off x="215280" y="6176880"/>
            <a:ext cx="2289600" cy="550800"/>
          </a:xfrm>
          <a:prstGeom prst="rect">
            <a:avLst/>
          </a:prstGeom>
          <a:ln>
            <a:noFill/>
          </a:ln>
        </p:spPr>
      </p:pic>
      <p:sp>
        <p:nvSpPr>
          <p:cNvPr id="5" name="PlaceHolder 5"/>
          <p:cNvSpPr>
            <a:spLocks noGrp="1"/>
          </p:cNvSpPr>
          <p:nvPr>
            <p:ph type="body"/>
          </p:nvPr>
        </p:nvSpPr>
        <p:spPr>
          <a:xfrm>
            <a:off x="0" y="0"/>
            <a:ext cx="12191760" cy="6857640"/>
          </a:xfrm>
          <a:prstGeom prst="rect">
            <a:avLst/>
          </a:prstGeom>
        </p:spPr>
        <p:txBody>
          <a:bodyPr lIns="90000" tIns="45000" rIns="90000" bIns="45000"/>
          <a:lstStyle/>
          <a:p>
            <a:pPr marL="432000" indent="-324000">
              <a:spcBef>
                <a:spcPts val="1417"/>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Click to edit the outline text format</a:t>
            </a:r>
          </a:p>
          <a:p>
            <a:pPr marL="864000" lvl="1" indent="-324000">
              <a:spcBef>
                <a:spcPts val="1134"/>
              </a:spcBef>
              <a:buClr>
                <a:srgbClr val="000000"/>
              </a:buClr>
              <a:buSzPct val="75000"/>
              <a:buFont typeface="Symbol" charset="2"/>
              <a:buChar char=""/>
            </a:pPr>
            <a:r>
              <a:rPr lang="ru-RU" sz="1800" b="0" strike="noStrike" spc="-1">
                <a:solidFill>
                  <a:srgbClr val="000000"/>
                </a:solidFill>
                <a:uFill>
                  <a:solidFill>
                    <a:srgbClr val="FFFFFF"/>
                  </a:solidFill>
                </a:uFill>
                <a:latin typeface="Lucida Sans Unicode"/>
              </a:rPr>
              <a:t>Second Outline Level</a:t>
            </a:r>
          </a:p>
          <a:p>
            <a:pPr marL="1296000" lvl="2" indent="-288000">
              <a:spcBef>
                <a:spcPts val="850"/>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Third Outline Level</a:t>
            </a:r>
          </a:p>
          <a:p>
            <a:pPr marL="1728000" lvl="3" indent="-216000">
              <a:spcBef>
                <a:spcPts val="567"/>
              </a:spcBef>
              <a:buClr>
                <a:srgbClr val="000000"/>
              </a:buClr>
              <a:buSzPct val="75000"/>
              <a:buFont typeface="Symbol" charset="2"/>
              <a:buChar char=""/>
            </a:pPr>
            <a:r>
              <a:rPr lang="ru-RU" sz="1800" b="0" strike="noStrike" spc="-1">
                <a:solidFill>
                  <a:srgbClr val="000000"/>
                </a:solidFill>
                <a:uFill>
                  <a:solidFill>
                    <a:srgbClr val="FFFFFF"/>
                  </a:solidFill>
                </a:uFill>
                <a:latin typeface="Lucida Sans Unicode"/>
              </a:rPr>
              <a:t>Fourth Outline Level</a:t>
            </a:r>
          </a:p>
          <a:p>
            <a:pPr marL="2160000" lvl="4" indent="-216000">
              <a:spcBef>
                <a:spcPts val="283"/>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Fifth Outline Level</a:t>
            </a:r>
          </a:p>
          <a:p>
            <a:pPr marL="2592000" lvl="5" indent="-216000">
              <a:spcBef>
                <a:spcPts val="283"/>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Sixth Outline Level</a:t>
            </a:r>
          </a:p>
          <a:p>
            <a:pPr marL="3024000" lvl="6" indent="-216000">
              <a:spcBef>
                <a:spcPts val="283"/>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Seventh Outline Level</a:t>
            </a:r>
          </a:p>
        </p:txBody>
      </p:sp>
      <p:sp>
        <p:nvSpPr>
          <p:cNvPr id="6" name="PlaceHolder 6"/>
          <p:cNvSpPr>
            <a:spLocks noGrp="1"/>
          </p:cNvSpPr>
          <p:nvPr>
            <p:ph type="title"/>
          </p:nvPr>
        </p:nvSpPr>
        <p:spPr>
          <a:xfrm>
            <a:off x="609480" y="273600"/>
            <a:ext cx="10972440" cy="1144800"/>
          </a:xfrm>
          <a:prstGeom prst="rect">
            <a:avLst/>
          </a:prstGeom>
        </p:spPr>
        <p:txBody>
          <a:bodyPr lIns="0" tIns="0" rIns="0" bIns="0" anchor="ctr"/>
          <a:lstStyle/>
          <a:p>
            <a:r>
              <a:rPr lang="ru-RU" sz="1800" b="0" strike="noStrike" spc="-1">
                <a:solidFill>
                  <a:srgbClr val="000000"/>
                </a:solidFill>
                <a:uFill>
                  <a:solidFill>
                    <a:srgbClr val="FFFFFF"/>
                  </a:solidFill>
                </a:uFill>
                <a:latin typeface="Lucida Sans Unicode"/>
              </a:rPr>
              <a:t>Click to edit the title text format</a:t>
            </a:r>
          </a:p>
        </p:txBody>
      </p:sp>
    </p:spTree>
    <p:extLst>
      <p:ext uri="{BB962C8B-B14F-4D97-AF65-F5344CB8AC3E}">
        <p14:creationId xmlns:p14="http://schemas.microsoft.com/office/powerpoint/2010/main" val="3262022307"/>
      </p:ext>
    </p:extLst>
  </p:cSld>
  <p:clrMap bg1="lt1" tx1="dk1" bg2="lt2" tx2="dk2" accent1="accent1" accent2="accent2" accent3="accent3" accent4="accent4" accent5="accent5" accent6="accent6" hlink="hlink" folHlink="folHlink"/>
  <p:sldLayoutIdLst>
    <p:sldLayoutId id="2147483675" r:id="rId1"/>
    <p:sldLayoutId id="2147483680" r:id="rId2"/>
    <p:sldLayoutId id="2147483685" r:id="rId3"/>
    <p:sldLayoutId id="2147483674" r:id="rId4"/>
    <p:sldLayoutId id="2147483683" r:id="rId5"/>
    <p:sldLayoutId id="2147483688" r:id="rId6"/>
    <p:sldLayoutId id="2147483689" r:id="rId7"/>
    <p:sldLayoutId id="2147483682" r:id="rId8"/>
    <p:sldLayoutId id="2147483690" r:id="rId9"/>
    <p:sldLayoutId id="2147483691" r:id="rId10"/>
    <p:sldLayoutId id="2147483693" r:id="rId11"/>
    <p:sldLayoutId id="2147483692"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sr-Latn-R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B300D-7DF5-4E96-8AA6-60E94C6E9F44}" type="datetimeFigureOut">
              <a:rPr lang="sr-Latn-RS" smtClean="0"/>
              <a:t>26.3.2018.</a:t>
            </a:fld>
            <a:endParaRPr lang="sr-Latn-R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r-Latn-R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F8615-0E10-4C24-9729-2CF81BB2E335}" type="slidenum">
              <a:rPr lang="sr-Latn-RS" smtClean="0"/>
              <a:t>‹#›</a:t>
            </a:fld>
            <a:endParaRPr lang="sr-Latn-RS"/>
          </a:p>
        </p:txBody>
      </p:sp>
    </p:spTree>
    <p:extLst>
      <p:ext uri="{BB962C8B-B14F-4D97-AF65-F5344CB8AC3E}">
        <p14:creationId xmlns:p14="http://schemas.microsoft.com/office/powerpoint/2010/main" val="3342845794"/>
      </p:ext>
    </p:extLst>
  </p:cSld>
  <p:clrMap bg1="lt1" tx1="dk1" bg2="lt2" tx2="dk2" accent1="accent1" accent2="accent2" accent3="accent3" accent4="accent4" accent5="accent5" accent6="accent6" hlink="hlink" folHlink="folHlink"/>
  <p:sldLayoutIdLst>
    <p:sldLayoutId id="2147483679" r:id="rId1"/>
    <p:sldLayoutId id="2147483681" r:id="rId2"/>
    <p:sldLayoutId id="2147483684" r:id="rId3"/>
    <p:sldLayoutId id="2147483686" r:id="rId4"/>
    <p:sldLayoutId id="2147483687"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Front-End </a:t>
            </a:r>
            <a:r>
              <a:rPr lang="en-US" b="1" smtClean="0"/>
              <a:t>Developer</a:t>
            </a:r>
            <a:br>
              <a:rPr lang="en-US" b="1" smtClean="0"/>
            </a:br>
            <a:r>
              <a:rPr lang="en-US" b="1" smtClean="0"/>
              <a:t>20 – 26.03.2018</a:t>
            </a:r>
            <a:endParaRPr lang="en-US"/>
          </a:p>
        </p:txBody>
      </p:sp>
      <p:sp>
        <p:nvSpPr>
          <p:cNvPr id="3" name="Subtitle 2"/>
          <p:cNvSpPr>
            <a:spLocks noGrp="1"/>
          </p:cNvSpPr>
          <p:nvPr>
            <p:ph type="subTitle" idx="1"/>
          </p:nvPr>
        </p:nvSpPr>
        <p:spPr/>
        <p:txBody>
          <a:bodyPr/>
          <a:lstStyle/>
          <a:p>
            <a:r>
              <a:rPr lang="en-US" dirty="0" err="1" smtClean="0"/>
              <a:t>Sinisa</a:t>
            </a:r>
            <a:r>
              <a:rPr lang="en-US" dirty="0" smtClean="0"/>
              <a:t> Vrhovac</a:t>
            </a:r>
            <a:endParaRPr lang="en-US" dirty="0"/>
          </a:p>
        </p:txBody>
      </p:sp>
    </p:spTree>
    <p:extLst>
      <p:ext uri="{BB962C8B-B14F-4D97-AF65-F5344CB8AC3E}">
        <p14:creationId xmlns:p14="http://schemas.microsoft.com/office/powerpoint/2010/main" val="387546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Pozicija</a:t>
            </a:r>
            <a:r>
              <a:rPr lang="en-US" dirty="0" smtClean="0"/>
              <a:t> </a:t>
            </a:r>
            <a:r>
              <a:rPr lang="en-US" dirty="0" err="1" smtClean="0"/>
              <a:t>i</a:t>
            </a:r>
            <a:r>
              <a:rPr lang="en-US" dirty="0" smtClean="0"/>
              <a:t> </a:t>
            </a:r>
            <a:r>
              <a:rPr lang="en-US" dirty="0" err="1" smtClean="0"/>
              <a:t>slaganje</a:t>
            </a:r>
            <a:endParaRPr lang="en-US" dirty="0"/>
          </a:p>
        </p:txBody>
      </p:sp>
      <p:pic>
        <p:nvPicPr>
          <p:cNvPr id="8" name="Content Placeholder 7" descr="c# - Creating Custom &lt;strong&gt;Layout&lt;/strong&gt; in ASP.Net MVC3 using Razor ..."/>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962304" y="1754188"/>
            <a:ext cx="6322704" cy="3871912"/>
          </a:xfrm>
          <a:prstGeom prst="rect">
            <a:avLst/>
          </a:prstGeom>
        </p:spPr>
      </p:pic>
    </p:spTree>
    <p:extLst>
      <p:ext uri="{BB962C8B-B14F-4D97-AF65-F5344CB8AC3E}">
        <p14:creationId xmlns:p14="http://schemas.microsoft.com/office/powerpoint/2010/main" val="2062473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Pozicija</a:t>
            </a:r>
            <a:r>
              <a:rPr lang="en-US" dirty="0" smtClean="0"/>
              <a:t> </a:t>
            </a:r>
            <a:r>
              <a:rPr lang="en-US" dirty="0" err="1" smtClean="0"/>
              <a:t>i</a:t>
            </a:r>
            <a:r>
              <a:rPr lang="en-US" dirty="0" smtClean="0"/>
              <a:t> </a:t>
            </a:r>
            <a:r>
              <a:rPr lang="en-US" dirty="0" err="1" smtClean="0"/>
              <a:t>slaganje</a:t>
            </a:r>
            <a:endParaRPr lang="en-US" dirty="0"/>
          </a:p>
        </p:txBody>
      </p:sp>
      <p:pic>
        <p:nvPicPr>
          <p:cNvPr id="2" name="Content Placeholder 1" descr="Chrome 57 porta con se alcune novità per gli sviluppatori ..."/>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288493" y="2600215"/>
            <a:ext cx="6007330" cy="3871912"/>
          </a:xfrm>
        </p:spPr>
      </p:pic>
      <p:pic>
        <p:nvPicPr>
          <p:cNvPr id="3" name="Picture 2" descr="&lt;strong&gt;css&lt;/strong&gt; - Angular Material List &lt;strong&gt;design&lt;/strong&gt; - Stack Overflow"/>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8165" y="563524"/>
            <a:ext cx="3858491" cy="3972647"/>
          </a:xfrm>
          <a:prstGeom prst="rect">
            <a:avLst/>
          </a:prstGeom>
        </p:spPr>
      </p:pic>
      <p:pic>
        <p:nvPicPr>
          <p:cNvPr id="4" name="Picture 3" descr="c# - Creating Custom &lt;strong&gt;Layout&lt;/strong&gt; in ASP.Net MVC3 using Razor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80" y="1418400"/>
            <a:ext cx="7077075" cy="4333875"/>
          </a:xfrm>
          <a:prstGeom prst="rect">
            <a:avLst/>
          </a:prstGeom>
        </p:spPr>
      </p:pic>
    </p:spTree>
    <p:extLst>
      <p:ext uri="{BB962C8B-B14F-4D97-AF65-F5344CB8AC3E}">
        <p14:creationId xmlns:p14="http://schemas.microsoft.com/office/powerpoint/2010/main" val="1284724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CSS </a:t>
            </a:r>
            <a:r>
              <a:rPr lang="en-US" dirty="0" err="1" smtClean="0"/>
              <a:t>selektori</a:t>
            </a:r>
            <a:endParaRPr lang="en-US" dirty="0"/>
          </a:p>
        </p:txBody>
      </p:sp>
    </p:spTree>
    <p:extLst>
      <p:ext uri="{BB962C8B-B14F-4D97-AF65-F5344CB8AC3E}">
        <p14:creationId xmlns:p14="http://schemas.microsoft.com/office/powerpoint/2010/main" val="466228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CSS </a:t>
            </a:r>
            <a:r>
              <a:rPr lang="en-US" dirty="0" err="1"/>
              <a:t>selektori</a:t>
            </a:r>
            <a:endParaRPr lang="en-US" dirty="0"/>
          </a:p>
        </p:txBody>
      </p:sp>
      <p:sp>
        <p:nvSpPr>
          <p:cNvPr id="4" name="Content Placeholder 3"/>
          <p:cNvSpPr>
            <a:spLocks noGrp="1"/>
          </p:cNvSpPr>
          <p:nvPr>
            <p:ph sz="quarter" idx="10"/>
          </p:nvPr>
        </p:nvSpPr>
        <p:spPr/>
        <p:txBody>
          <a:bodyPr/>
          <a:lstStyle/>
          <a:p>
            <a:r>
              <a:rPr lang="en-US" dirty="0" smtClean="0"/>
              <a:t>ID</a:t>
            </a:r>
          </a:p>
          <a:p>
            <a:r>
              <a:rPr lang="en-US" dirty="0" smtClean="0"/>
              <a:t>Class</a:t>
            </a:r>
          </a:p>
          <a:p>
            <a:r>
              <a:rPr lang="en-US" dirty="0" smtClean="0"/>
              <a:t>Element</a:t>
            </a:r>
          </a:p>
          <a:p>
            <a:r>
              <a:rPr lang="en-US" dirty="0" err="1" smtClean="0"/>
              <a:t>Ulancani</a:t>
            </a:r>
            <a:r>
              <a:rPr lang="en-US" dirty="0" smtClean="0"/>
              <a:t> </a:t>
            </a:r>
            <a:r>
              <a:rPr lang="en-US" dirty="0" err="1" smtClean="0"/>
              <a:t>selektori</a:t>
            </a:r>
            <a:endParaRPr lang="en-US" dirty="0" smtClean="0"/>
          </a:p>
          <a:p>
            <a:endParaRPr lang="en-US" dirty="0" smtClean="0"/>
          </a:p>
        </p:txBody>
      </p:sp>
    </p:spTree>
    <p:extLst>
      <p:ext uri="{BB962C8B-B14F-4D97-AF65-F5344CB8AC3E}">
        <p14:creationId xmlns:p14="http://schemas.microsoft.com/office/powerpoint/2010/main" val="921181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Alati</a:t>
            </a:r>
            <a:endParaRPr lang="en-US" dirty="0"/>
          </a:p>
        </p:txBody>
      </p:sp>
    </p:spTree>
    <p:extLst>
      <p:ext uri="{BB962C8B-B14F-4D97-AF65-F5344CB8AC3E}">
        <p14:creationId xmlns:p14="http://schemas.microsoft.com/office/powerpoint/2010/main" val="2078428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Chrome</a:t>
            </a:r>
            <a:endParaRPr lang="en-US" dirty="0"/>
          </a:p>
        </p:txBody>
      </p:sp>
      <p:pic>
        <p:nvPicPr>
          <p:cNvPr id="4" name="Content Placeholder 3"/>
          <p:cNvPicPr>
            <a:picLocks noGrp="1" noChangeAspect="1"/>
          </p:cNvPicPr>
          <p:nvPr>
            <p:ph sz="quarter" idx="10"/>
          </p:nvPr>
        </p:nvPicPr>
        <p:blipFill>
          <a:blip r:embed="rId2"/>
          <a:stretch>
            <a:fillRect/>
          </a:stretch>
        </p:blipFill>
        <p:spPr>
          <a:xfrm>
            <a:off x="1841494" y="1754188"/>
            <a:ext cx="6564324" cy="3871912"/>
          </a:xfrm>
          <a:prstGeom prst="rect">
            <a:avLst/>
          </a:prstGeom>
        </p:spPr>
      </p:pic>
    </p:spTree>
    <p:extLst>
      <p:ext uri="{BB962C8B-B14F-4D97-AF65-F5344CB8AC3E}">
        <p14:creationId xmlns:p14="http://schemas.microsoft.com/office/powerpoint/2010/main" val="1953357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Vezbe</a:t>
            </a:r>
            <a:endParaRPr lang="en-US" dirty="0"/>
          </a:p>
        </p:txBody>
      </p:sp>
    </p:spTree>
    <p:extLst>
      <p:ext uri="{BB962C8B-B14F-4D97-AF65-F5344CB8AC3E}">
        <p14:creationId xmlns:p14="http://schemas.microsoft.com/office/powerpoint/2010/main" val="2153955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Vezbe</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751471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Vezbe</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53045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2"/>
          <p:cNvSpPr txBox="1"/>
          <p:nvPr/>
        </p:nvSpPr>
        <p:spPr>
          <a:xfrm>
            <a:off x="545499" y="243629"/>
            <a:ext cx="10430640" cy="1325160"/>
          </a:xfrm>
          <a:prstGeom prst="rect">
            <a:avLst/>
          </a:prstGeom>
          <a:noFill/>
          <a:ln>
            <a:noFill/>
          </a:ln>
        </p:spPr>
        <p:txBody>
          <a:bodyPr anchor="ctr"/>
          <a:lstStyle/>
          <a:p>
            <a:pPr>
              <a:lnSpc>
                <a:spcPct val="100000"/>
              </a:lnSpc>
            </a:pPr>
            <a:r>
              <a:rPr lang="sr-Latn-RS" sz="2800" b="1" spc="-1" smtClean="0">
                <a:solidFill>
                  <a:srgbClr val="464646"/>
                </a:solidFill>
                <a:uFill>
                  <a:solidFill>
                    <a:srgbClr val="FFFFFF"/>
                  </a:solidFill>
                </a:uFill>
                <a:latin typeface="Lucida Sans Unicode"/>
              </a:rPr>
              <a:t>Sadržaj časa</a:t>
            </a:r>
            <a:endParaRPr lang="ru-RU" sz="2800" b="0" strike="noStrike" spc="-1">
              <a:solidFill>
                <a:srgbClr val="000000"/>
              </a:solidFill>
              <a:uFill>
                <a:solidFill>
                  <a:srgbClr val="FFFFFF"/>
                </a:solidFill>
              </a:uFill>
              <a:latin typeface="Lucida Sans Unicode"/>
            </a:endParaRPr>
          </a:p>
        </p:txBody>
      </p:sp>
      <p:graphicFrame>
        <p:nvGraphicFramePr>
          <p:cNvPr id="2" name="Diagram 1"/>
          <p:cNvGraphicFramePr/>
          <p:nvPr>
            <p:extLst>
              <p:ext uri="{D42A27DB-BD31-4B8C-83A1-F6EECF244321}">
                <p14:modId xmlns:p14="http://schemas.microsoft.com/office/powerpoint/2010/main" val="2219585288"/>
              </p:ext>
            </p:extLst>
          </p:nvPr>
        </p:nvGraphicFramePr>
        <p:xfrm>
          <a:off x="3338944" y="515511"/>
          <a:ext cx="8298873" cy="569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909804"/>
      </p:ext>
    </p:extLst>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Ponavljanje je majka znanja </a:t>
            </a:r>
            <a:r>
              <a:rPr lang="en-US" smtClean="0">
                <a:sym typeface="Wingdings" panose="05000000000000000000" pitchFamily="2" charset="2"/>
              </a:rPr>
              <a:t></a:t>
            </a:r>
            <a:endParaRPr lang="sr-Latn-RS"/>
          </a:p>
        </p:txBody>
      </p:sp>
    </p:spTree>
    <p:extLst>
      <p:ext uri="{BB962C8B-B14F-4D97-AF65-F5344CB8AC3E}">
        <p14:creationId xmlns:p14="http://schemas.microsoft.com/office/powerpoint/2010/main" val="4090671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a:t>
            </a:r>
            <a:r>
              <a:rPr lang="en-US" dirty="0" smtClean="0"/>
              <a:t> je CSS?</a:t>
            </a:r>
            <a:endParaRPr lang="en-US" dirty="0"/>
          </a:p>
        </p:txBody>
      </p:sp>
    </p:spTree>
    <p:extLst>
      <p:ext uri="{BB962C8B-B14F-4D97-AF65-F5344CB8AC3E}">
        <p14:creationId xmlns:p14="http://schemas.microsoft.com/office/powerpoint/2010/main" val="1530407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Sta</a:t>
            </a:r>
            <a:r>
              <a:rPr lang="en-US" dirty="0"/>
              <a:t> je CSS?</a:t>
            </a:r>
          </a:p>
        </p:txBody>
      </p:sp>
      <p:sp>
        <p:nvSpPr>
          <p:cNvPr id="5" name="Content Placeholder 4"/>
          <p:cNvSpPr>
            <a:spLocks noGrp="1"/>
          </p:cNvSpPr>
          <p:nvPr>
            <p:ph sz="quarter" idx="10"/>
          </p:nvPr>
        </p:nvSpPr>
        <p:spPr/>
        <p:txBody>
          <a:bodyPr/>
          <a:lstStyle/>
          <a:p>
            <a:r>
              <a:rPr lang="en-US" dirty="0" err="1" smtClean="0"/>
              <a:t>Istorija</a:t>
            </a:r>
            <a:endParaRPr lang="en-US" dirty="0" smtClean="0"/>
          </a:p>
          <a:p>
            <a:r>
              <a:rPr lang="en-US" dirty="0" err="1" smtClean="0"/>
              <a:t>Namena</a:t>
            </a:r>
            <a:endParaRPr lang="en-US" dirty="0" smtClean="0"/>
          </a:p>
          <a:p>
            <a:r>
              <a:rPr lang="en-US" dirty="0" err="1" smtClean="0"/>
              <a:t>Relacija</a:t>
            </a:r>
            <a:r>
              <a:rPr lang="en-US" dirty="0" smtClean="0"/>
              <a:t> </a:t>
            </a:r>
            <a:r>
              <a:rPr lang="en-US" dirty="0" err="1" smtClean="0"/>
              <a:t>sa</a:t>
            </a:r>
            <a:r>
              <a:rPr lang="en-US" dirty="0" smtClean="0"/>
              <a:t> HTML </a:t>
            </a:r>
            <a:r>
              <a:rPr lang="en-US" dirty="0" err="1" smtClean="0"/>
              <a:t>i</a:t>
            </a:r>
            <a:r>
              <a:rPr lang="en-US" dirty="0" smtClean="0"/>
              <a:t> </a:t>
            </a:r>
            <a:r>
              <a:rPr lang="en-US" dirty="0" err="1" smtClean="0"/>
              <a:t>js</a:t>
            </a:r>
            <a:endParaRPr lang="en-US" dirty="0" smtClean="0"/>
          </a:p>
          <a:p>
            <a:r>
              <a:rPr lang="en-US" dirty="0" err="1" smtClean="0"/>
              <a:t>Sintaksa</a:t>
            </a:r>
            <a:endParaRPr lang="en-US" dirty="0" smtClean="0"/>
          </a:p>
        </p:txBody>
      </p:sp>
    </p:spTree>
    <p:extLst>
      <p:ext uri="{BB962C8B-B14F-4D97-AF65-F5344CB8AC3E}">
        <p14:creationId xmlns:p14="http://schemas.microsoft.com/office/powerpoint/2010/main" val="428666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Kako</a:t>
            </a:r>
            <a:r>
              <a:rPr lang="en-US" dirty="0" smtClean="0"/>
              <a:t> CSS </a:t>
            </a:r>
            <a:r>
              <a:rPr lang="en-US" dirty="0" err="1" smtClean="0"/>
              <a:t>radi</a:t>
            </a:r>
            <a:r>
              <a:rPr lang="en-US" dirty="0" smtClean="0"/>
              <a:t>?</a:t>
            </a:r>
            <a:endParaRPr lang="en-US" dirty="0"/>
          </a:p>
        </p:txBody>
      </p:sp>
      <p:pic>
        <p:nvPicPr>
          <p:cNvPr id="7" name="Content Placeholder 6"/>
          <p:cNvPicPr>
            <a:picLocks noGrp="1" noChangeAspect="1"/>
          </p:cNvPicPr>
          <p:nvPr>
            <p:ph sz="quarter" idx="10"/>
          </p:nvPr>
        </p:nvPicPr>
        <p:blipFill>
          <a:blip r:embed="rId3"/>
          <a:stretch>
            <a:fillRect/>
          </a:stretch>
        </p:blipFill>
        <p:spPr>
          <a:xfrm>
            <a:off x="609600" y="1864855"/>
            <a:ext cx="9028113" cy="3650578"/>
          </a:xfrm>
          <a:prstGeom prst="rect">
            <a:avLst/>
          </a:prstGeom>
        </p:spPr>
      </p:pic>
    </p:spTree>
    <p:extLst>
      <p:ext uri="{BB962C8B-B14F-4D97-AF65-F5344CB8AC3E}">
        <p14:creationId xmlns:p14="http://schemas.microsoft.com/office/powerpoint/2010/main" val="1922658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Box Model</a:t>
            </a:r>
            <a:endParaRPr lang="en-US" dirty="0"/>
          </a:p>
        </p:txBody>
      </p:sp>
    </p:spTree>
    <p:extLst>
      <p:ext uri="{BB962C8B-B14F-4D97-AF65-F5344CB8AC3E}">
        <p14:creationId xmlns:p14="http://schemas.microsoft.com/office/powerpoint/2010/main" val="424198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CSS Box Model</a:t>
            </a:r>
          </a:p>
        </p:txBody>
      </p:sp>
      <p:pic>
        <p:nvPicPr>
          <p:cNvPr id="2052" name="Picture 4" descr="https://mdn.mozillademos.org/files/13647/box-model-standard-small.png"/>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2523560" y="1754188"/>
            <a:ext cx="5200192" cy="3871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887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Box </a:t>
            </a:r>
            <a:r>
              <a:rPr lang="en-US" dirty="0" err="1" smtClean="0"/>
              <a:t>i</a:t>
            </a:r>
            <a:r>
              <a:rPr lang="en-US" dirty="0" smtClean="0"/>
              <a:t> inline </a:t>
            </a:r>
            <a:r>
              <a:rPr lang="en-US" dirty="0" err="1" smtClean="0"/>
              <a:t>elementi</a:t>
            </a:r>
            <a:endParaRPr lang="en-US" dirty="0"/>
          </a:p>
        </p:txBody>
      </p:sp>
      <p:pic>
        <p:nvPicPr>
          <p:cNvPr id="2" name="Content Placeholder 1" descr="Controlling the Geometry of an HTML &lt;strong&gt;Element&lt;/strong&gt;"/>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075656" y="3727357"/>
            <a:ext cx="6096000" cy="2286000"/>
          </a:xfrm>
        </p:spPr>
      </p:pic>
      <p:pic>
        <p:nvPicPr>
          <p:cNvPr id="3" name="Picture 2" descr="&lt;strong&gt;CSS&lt;/strong&gt; display: &lt;strong&gt;inline&lt;/strong&gt; vs &lt;strong&gt;inline&lt;/strong&gt;-block - Stack Overflow"/>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656" y="1710154"/>
            <a:ext cx="6096000" cy="1725448"/>
          </a:xfrm>
          <a:prstGeom prst="rect">
            <a:avLst/>
          </a:prstGeom>
        </p:spPr>
      </p:pic>
    </p:spTree>
    <p:extLst>
      <p:ext uri="{BB962C8B-B14F-4D97-AF65-F5344CB8AC3E}">
        <p14:creationId xmlns:p14="http://schemas.microsoft.com/office/powerpoint/2010/main" val="991316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5678</TotalTime>
  <Words>425</Words>
  <Application>Microsoft Office PowerPoint</Application>
  <PresentationFormat>Widescreen</PresentationFormat>
  <Paragraphs>55</Paragraphs>
  <Slides>18</Slides>
  <Notes>3</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Calibri</vt:lpstr>
      <vt:lpstr>Calibri Light</vt:lpstr>
      <vt:lpstr>DejaVu Sans</vt:lpstr>
      <vt:lpstr>Lucida Sans Unicode</vt:lpstr>
      <vt:lpstr>Symbol</vt:lpstr>
      <vt:lpstr>Wingdings</vt:lpstr>
      <vt:lpstr>Office Theme</vt:lpstr>
      <vt:lpstr>Custom Design</vt:lpstr>
      <vt:lpstr>Front-End Developer 20 – 26.03.2018</vt:lpstr>
      <vt:lpstr>PowerPoint Presentation</vt:lpstr>
      <vt:lpstr>Ponavljanje je majka znanja </vt:lpstr>
      <vt:lpstr>Sta je CSS?</vt:lpstr>
      <vt:lpstr>Sta je CSS?</vt:lpstr>
      <vt:lpstr>Kako CSS radi?</vt:lpstr>
      <vt:lpstr>CSS Box Model</vt:lpstr>
      <vt:lpstr>CSS Box Model</vt:lpstr>
      <vt:lpstr>Box i inline elementi</vt:lpstr>
      <vt:lpstr>Pozicija i slaganje</vt:lpstr>
      <vt:lpstr>Pozicija i slaganje</vt:lpstr>
      <vt:lpstr>CSS selektori</vt:lpstr>
      <vt:lpstr>CSS selektori</vt:lpstr>
      <vt:lpstr>Alati</vt:lpstr>
      <vt:lpstr>Google Chrome</vt:lpstr>
      <vt:lpstr>Vezbe</vt:lpstr>
      <vt:lpstr>Vezbe</vt:lpstr>
      <vt:lpstr>Vezbe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Radovan Ostojić</dc:creator>
  <cp:lastModifiedBy>Siniša Vrhovac</cp:lastModifiedBy>
  <cp:revision>359</cp:revision>
  <dcterms:created xsi:type="dcterms:W3CDTF">2018-01-27T10:39:52Z</dcterms:created>
  <dcterms:modified xsi:type="dcterms:W3CDTF">2018-03-26T15:16:18Z</dcterms:modified>
</cp:coreProperties>
</file>