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76" r:id="rId2"/>
  </p:sldMasterIdLst>
  <p:notesMasterIdLst>
    <p:notesMasterId r:id="rId19"/>
  </p:notesMasterIdLst>
  <p:sldIdLst>
    <p:sldId id="256" r:id="rId3"/>
    <p:sldId id="257" r:id="rId4"/>
    <p:sldId id="258" r:id="rId5"/>
    <p:sldId id="263" r:id="rId6"/>
    <p:sldId id="264" r:id="rId7"/>
    <p:sldId id="278" r:id="rId8"/>
    <p:sldId id="265" r:id="rId9"/>
    <p:sldId id="266" r:id="rId10"/>
    <p:sldId id="267" r:id="rId11"/>
    <p:sldId id="268" r:id="rId12"/>
    <p:sldId id="269" r:id="rId13"/>
    <p:sldId id="270" r:id="rId14"/>
    <p:sldId id="272" r:id="rId15"/>
    <p:sldId id="273" r:id="rId16"/>
    <p:sldId id="276"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E527CD0-0492-492B-ACCE-AA2BE86C0411}">
          <p14:sldIdLst>
            <p14:sldId id="256"/>
            <p14:sldId id="257"/>
            <p14:sldId id="258"/>
            <p14:sldId id="263"/>
            <p14:sldId id="264"/>
            <p14:sldId id="278"/>
            <p14:sldId id="265"/>
            <p14:sldId id="266"/>
            <p14:sldId id="267"/>
            <p14:sldId id="268"/>
            <p14:sldId id="269"/>
            <p14:sldId id="270"/>
            <p14:sldId id="272"/>
            <p14:sldId id="273"/>
            <p14:sldId id="276"/>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67592" autoAdjust="0"/>
  </p:normalViewPr>
  <p:slideViewPr>
    <p:cSldViewPr snapToGrid="0">
      <p:cViewPr varScale="1">
        <p:scale>
          <a:sx n="78" d="100"/>
          <a:sy n="78" d="100"/>
        </p:scale>
        <p:origin x="1548" y="54"/>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E1351B-4B79-4D48-8F5E-455F7AD945A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1EB205F-FC18-44EF-B4D7-07083A382D6D}">
      <dgm:prSet phldrT="[Text]"/>
      <dgm:spPr/>
      <dgm:t>
        <a:bodyPr/>
        <a:lstStyle/>
        <a:p>
          <a:r>
            <a:rPr lang="en-US" b="1" dirty="0" smtClean="0"/>
            <a:t>CSS</a:t>
          </a:r>
          <a:endParaRPr lang="en-US" dirty="0"/>
        </a:p>
      </dgm:t>
    </dgm:pt>
    <dgm:pt modelId="{D4C6F2B3-566C-488E-AC05-F7BDFB6B7331}" type="parTrans" cxnId="{554D4833-0D13-4D4C-92BF-76D83AECFDE6}">
      <dgm:prSet/>
      <dgm:spPr/>
      <dgm:t>
        <a:bodyPr/>
        <a:lstStyle/>
        <a:p>
          <a:endParaRPr lang="en-US"/>
        </a:p>
      </dgm:t>
    </dgm:pt>
    <dgm:pt modelId="{2BF717F9-FCD3-4CE3-A0A5-83D104AFB328}" type="sibTrans" cxnId="{554D4833-0D13-4D4C-92BF-76D83AECFDE6}">
      <dgm:prSet/>
      <dgm:spPr/>
      <dgm:t>
        <a:bodyPr/>
        <a:lstStyle/>
        <a:p>
          <a:endParaRPr lang="en-US"/>
        </a:p>
      </dgm:t>
    </dgm:pt>
    <dgm:pt modelId="{AEABCDDF-3180-4C76-A7CB-FC0B6AF0719A}" type="pres">
      <dgm:prSet presAssocID="{4EE1351B-4B79-4D48-8F5E-455F7AD945A8}" presName="linear" presStyleCnt="0">
        <dgm:presLayoutVars>
          <dgm:animLvl val="lvl"/>
          <dgm:resizeHandles val="exact"/>
        </dgm:presLayoutVars>
      </dgm:prSet>
      <dgm:spPr/>
      <dgm:t>
        <a:bodyPr/>
        <a:lstStyle/>
        <a:p>
          <a:endParaRPr lang="en-US"/>
        </a:p>
      </dgm:t>
    </dgm:pt>
    <dgm:pt modelId="{F4D94EE2-DE87-41D3-8995-9FDA4ED2D4BE}" type="pres">
      <dgm:prSet presAssocID="{01EB205F-FC18-44EF-B4D7-07083A382D6D}" presName="parentText" presStyleLbl="node1" presStyleIdx="0" presStyleCnt="1">
        <dgm:presLayoutVars>
          <dgm:chMax val="0"/>
          <dgm:bulletEnabled val="1"/>
        </dgm:presLayoutVars>
      </dgm:prSet>
      <dgm:spPr/>
      <dgm:t>
        <a:bodyPr/>
        <a:lstStyle/>
        <a:p>
          <a:endParaRPr lang="en-US"/>
        </a:p>
      </dgm:t>
    </dgm:pt>
  </dgm:ptLst>
  <dgm:cxnLst>
    <dgm:cxn modelId="{FB3F133B-D980-4586-8A93-14087C2AFDB7}" type="presOf" srcId="{01EB205F-FC18-44EF-B4D7-07083A382D6D}" destId="{F4D94EE2-DE87-41D3-8995-9FDA4ED2D4BE}" srcOrd="0" destOrd="0" presId="urn:microsoft.com/office/officeart/2005/8/layout/vList2"/>
    <dgm:cxn modelId="{554D4833-0D13-4D4C-92BF-76D83AECFDE6}" srcId="{4EE1351B-4B79-4D48-8F5E-455F7AD945A8}" destId="{01EB205F-FC18-44EF-B4D7-07083A382D6D}" srcOrd="0" destOrd="0" parTransId="{D4C6F2B3-566C-488E-AC05-F7BDFB6B7331}" sibTransId="{2BF717F9-FCD3-4CE3-A0A5-83D104AFB328}"/>
    <dgm:cxn modelId="{9ADF0326-01FB-4790-B759-ACDFB0217796}" type="presOf" srcId="{4EE1351B-4B79-4D48-8F5E-455F7AD945A8}" destId="{AEABCDDF-3180-4C76-A7CB-FC0B6AF0719A}" srcOrd="0" destOrd="0" presId="urn:microsoft.com/office/officeart/2005/8/layout/vList2"/>
    <dgm:cxn modelId="{541BD5B9-51DA-497F-838D-CDA31366E980}" type="presParOf" srcId="{AEABCDDF-3180-4C76-A7CB-FC0B6AF0719A}" destId="{F4D94EE2-DE87-41D3-8995-9FDA4ED2D4B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94EE2-DE87-41D3-8995-9FDA4ED2D4BE}">
      <dsp:nvSpPr>
        <dsp:cNvPr id="0" name=""/>
        <dsp:cNvSpPr/>
      </dsp:nvSpPr>
      <dsp:spPr>
        <a:xfrm>
          <a:off x="0" y="2086548"/>
          <a:ext cx="8298873" cy="1521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a:lnSpc>
              <a:spcPct val="90000"/>
            </a:lnSpc>
            <a:spcBef>
              <a:spcPct val="0"/>
            </a:spcBef>
            <a:spcAft>
              <a:spcPct val="35000"/>
            </a:spcAft>
          </a:pPr>
          <a:r>
            <a:rPr lang="en-US" sz="6500" b="1" kern="1200" dirty="0" smtClean="0"/>
            <a:t>CSS</a:t>
          </a:r>
          <a:endParaRPr lang="en-US" sz="6500" kern="1200" dirty="0"/>
        </a:p>
      </dsp:txBody>
      <dsp:txXfrm>
        <a:off x="74249" y="2160797"/>
        <a:ext cx="8150375" cy="13725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2AC403-8EB1-4D4E-8C3A-24BD19820531}" type="datetimeFigureOut">
              <a:rPr lang="en-US" smtClean="0"/>
              <a:t>3/29/2018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3670EE-8D87-4DCA-A75C-57CFF257AC9C}" type="slidenum">
              <a:rPr lang="en-US" smtClean="0"/>
              <a:t>‹#›</a:t>
            </a:fld>
            <a:endParaRPr lang="en-US"/>
          </a:p>
        </p:txBody>
      </p:sp>
    </p:spTree>
    <p:extLst>
      <p:ext uri="{BB962C8B-B14F-4D97-AF65-F5344CB8AC3E}">
        <p14:creationId xmlns:p14="http://schemas.microsoft.com/office/powerpoint/2010/main" val="3656920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https://www.w3.org/Style/CSS/</a:t>
            </a:r>
          </a:p>
          <a:p>
            <a:endParaRPr lang="en-US" dirty="0" smtClean="0"/>
          </a:p>
          <a:p>
            <a:r>
              <a:rPr lang="en-US" dirty="0" smtClean="0"/>
              <a:t>The CSS 1 specification was completed in 1996. Microsoft's Internet Explorer 3[19] was released in that year, featuring some limited support for CSS. IE 4 and Netscape 4.x added more support, but it was typically incomplete and had many bugs that prevented CSS from being usefully adopted. It was more than three years before any web browser achieved near-full implementation of the specification.</a:t>
            </a:r>
          </a:p>
          <a:p>
            <a:endParaRPr lang="en-US" dirty="0" smtClean="0"/>
          </a:p>
          <a:p>
            <a:r>
              <a:rPr lang="en-US" dirty="0" smtClean="0"/>
              <a:t>CSS 1: The first CSS specification to become an official W3C Recommendation is CSS level 1, published on December 17, 1996. </a:t>
            </a:r>
          </a:p>
          <a:p>
            <a:r>
              <a:rPr lang="en-US" dirty="0" smtClean="0"/>
              <a:t>Among its capabilities are support for:</a:t>
            </a:r>
          </a:p>
          <a:p>
            <a:pPr marL="171450" indent="-171450">
              <a:buFont typeface="Arial" panose="020B0604020202020204" pitchFamily="34" charset="0"/>
              <a:buChar char="•"/>
            </a:pPr>
            <a:r>
              <a:rPr lang="en-US" dirty="0" smtClean="0"/>
              <a:t>Font properties such as typeface and emphasis</a:t>
            </a:r>
          </a:p>
          <a:p>
            <a:pPr marL="171450" indent="-171450">
              <a:buFont typeface="Arial" panose="020B0604020202020204" pitchFamily="34" charset="0"/>
              <a:buChar char="•"/>
            </a:pPr>
            <a:r>
              <a:rPr lang="en-US" dirty="0" smtClean="0"/>
              <a:t>Color of text, backgrounds, and other elements</a:t>
            </a:r>
          </a:p>
          <a:p>
            <a:pPr marL="171450" indent="-171450">
              <a:buFont typeface="Arial" panose="020B0604020202020204" pitchFamily="34" charset="0"/>
              <a:buChar char="•"/>
            </a:pPr>
            <a:r>
              <a:rPr lang="en-US" dirty="0" smtClean="0"/>
              <a:t>Text attributes such as spacing between words, letters, and lines of text</a:t>
            </a:r>
          </a:p>
          <a:p>
            <a:pPr marL="171450" indent="-171450">
              <a:buFont typeface="Arial" panose="020B0604020202020204" pitchFamily="34" charset="0"/>
              <a:buChar char="•"/>
            </a:pPr>
            <a:r>
              <a:rPr lang="en-US" dirty="0" smtClean="0"/>
              <a:t>Alignment of text, images, tables and other elements</a:t>
            </a:r>
          </a:p>
          <a:p>
            <a:pPr marL="171450" indent="-171450">
              <a:buFont typeface="Arial" panose="020B0604020202020204" pitchFamily="34" charset="0"/>
              <a:buChar char="•"/>
            </a:pPr>
            <a:r>
              <a:rPr lang="en-US" dirty="0" smtClean="0"/>
              <a:t>Margin, border, padding, and positioning for most elements</a:t>
            </a:r>
          </a:p>
          <a:p>
            <a:pPr marL="171450" indent="-171450">
              <a:buFont typeface="Arial" panose="020B0604020202020204" pitchFamily="34" charset="0"/>
              <a:buChar char="•"/>
            </a:pPr>
            <a:r>
              <a:rPr lang="en-US" dirty="0" smtClean="0"/>
              <a:t>Unique identification and generic classification of groups of attributes</a:t>
            </a:r>
          </a:p>
          <a:p>
            <a:pPr marL="0" indent="0">
              <a:buFont typeface="Arial" panose="020B0604020202020204" pitchFamily="34" charset="0"/>
              <a:buNone/>
            </a:pPr>
            <a:r>
              <a:rPr lang="en-US" dirty="0" smtClean="0"/>
              <a:t>The W3C no longer maintains the CSS 1 Recommendation.</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CSS 2</a:t>
            </a:r>
          </a:p>
          <a:p>
            <a:pPr marL="0" indent="0">
              <a:buFont typeface="Arial" panose="020B0604020202020204" pitchFamily="34" charset="0"/>
              <a:buNone/>
            </a:pPr>
            <a:r>
              <a:rPr lang="en-US" dirty="0" smtClean="0"/>
              <a:t>CSS level 2 specification was developed by the W3C and published as a recommendation in May 1998. A superset of CSS 1, CSS 2 includes a number of new capabilities like absolute, relative, and fixed positioning of elements and z-index, the concept of media types, support for aural style sheets (which were later replaced by the CSS 3 speech modules)[39] and bidirectional text, and new font properties such as shadows.</a:t>
            </a:r>
          </a:p>
          <a:p>
            <a:pPr marL="0" indent="0">
              <a:buFont typeface="Arial" panose="020B0604020202020204" pitchFamily="34" charset="0"/>
              <a:buNone/>
            </a:pPr>
            <a:r>
              <a:rPr lang="en-US" dirty="0" smtClean="0"/>
              <a:t>The W3C no longer maintains the CSS 2 recommendation.</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CSS 3:</a:t>
            </a:r>
            <a:r>
              <a:rPr lang="en-US" baseline="0" dirty="0" smtClean="0"/>
              <a:t> </a:t>
            </a:r>
            <a:r>
              <a:rPr lang="en-US" dirty="0" smtClean="0"/>
              <a:t>Unlike CSS 2, which is a large single specification defining various features, CSS 3 is divided into several separate documents called "modules". Each module adds new capabilities or extends features defined in CSS 2, preserving backward compatibility. Work on CSS level 3 started around the time of publication of the original CSS 2 recommendation. </a:t>
            </a:r>
          </a:p>
          <a:p>
            <a:pPr marL="0" indent="0">
              <a:buFont typeface="Arial" panose="020B0604020202020204" pitchFamily="34" charset="0"/>
              <a:buNone/>
            </a:pPr>
            <a:r>
              <a:rPr lang="en-US" dirty="0" smtClean="0"/>
              <a:t>The earliest CSS 3 drafts were published in June 1999.</a:t>
            </a:r>
          </a:p>
          <a:p>
            <a:pPr marL="0" indent="0">
              <a:buFont typeface="Arial" panose="020B0604020202020204" pitchFamily="34" charset="0"/>
              <a:buNone/>
            </a:pPr>
            <a:r>
              <a:rPr lang="en-US" dirty="0" smtClean="0"/>
              <a:t>Due to the modularization, different modules have different stability and statuses.</a:t>
            </a:r>
          </a:p>
        </p:txBody>
      </p:sp>
      <p:sp>
        <p:nvSpPr>
          <p:cNvPr id="4" name="Slide Number Placeholder 3"/>
          <p:cNvSpPr>
            <a:spLocks noGrp="1"/>
          </p:cNvSpPr>
          <p:nvPr>
            <p:ph type="sldNum" sz="quarter" idx="10"/>
          </p:nvPr>
        </p:nvSpPr>
        <p:spPr/>
        <p:txBody>
          <a:bodyPr/>
          <a:lstStyle/>
          <a:p>
            <a:fld id="{C53670EE-8D87-4DCA-A75C-57CFF257AC9C}" type="slidenum">
              <a:rPr lang="en-US" smtClean="0"/>
              <a:t>5</a:t>
            </a:fld>
            <a:endParaRPr lang="en-US"/>
          </a:p>
        </p:txBody>
      </p:sp>
    </p:spTree>
    <p:extLst>
      <p:ext uri="{BB962C8B-B14F-4D97-AF65-F5344CB8AC3E}">
        <p14:creationId xmlns:p14="http://schemas.microsoft.com/office/powerpoint/2010/main" val="1070313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3670EE-8D87-4DCA-A75C-57CFF257AC9C}" type="slidenum">
              <a:rPr lang="en-US" smtClean="0"/>
              <a:t>6</a:t>
            </a:fld>
            <a:endParaRPr lang="en-US"/>
          </a:p>
        </p:txBody>
      </p:sp>
    </p:spTree>
    <p:extLst>
      <p:ext uri="{BB962C8B-B14F-4D97-AF65-F5344CB8AC3E}">
        <p14:creationId xmlns:p14="http://schemas.microsoft.com/office/powerpoint/2010/main" val="509523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 </a:t>
            </a:r>
            <a:r>
              <a:rPr lang="en-US" sz="1200" b="1" i="0" kern="1200" dirty="0" smtClean="0">
                <a:solidFill>
                  <a:srgbClr val="FF0000"/>
                </a:solidFill>
                <a:effectLst/>
                <a:latin typeface="+mn-lt"/>
                <a:ea typeface="+mn-ea"/>
                <a:cs typeface="+mn-cs"/>
              </a:rPr>
              <a:t>block</a:t>
            </a:r>
            <a:r>
              <a:rPr lang="en-US" sz="1200" b="0" i="0" kern="1200" dirty="0" smtClean="0">
                <a:solidFill>
                  <a:schemeClr val="tx1"/>
                </a:solidFill>
                <a:effectLst/>
                <a:latin typeface="+mn-lt"/>
                <a:ea typeface="+mn-ea"/>
                <a:cs typeface="+mn-cs"/>
              </a:rPr>
              <a:t> box is defined as a box that's stacked upon other boxes (i.e. content before and after the box appears on a separate line), and can have width and height set on it. The whole box model as described above applies to block boxes.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An </a:t>
            </a:r>
            <a:r>
              <a:rPr lang="en-US" sz="1200" b="1" i="0" kern="1200" dirty="0" smtClean="0">
                <a:solidFill>
                  <a:srgbClr val="FF0000"/>
                </a:solidFill>
                <a:effectLst/>
                <a:latin typeface="+mn-lt"/>
                <a:ea typeface="+mn-ea"/>
                <a:cs typeface="+mn-cs"/>
              </a:rPr>
              <a:t>inline</a:t>
            </a:r>
            <a:r>
              <a:rPr lang="en-US" sz="1200" b="0" i="0" kern="1200" dirty="0" smtClean="0">
                <a:solidFill>
                  <a:schemeClr val="tx1"/>
                </a:solidFill>
                <a:effectLst/>
                <a:latin typeface="+mn-lt"/>
                <a:ea typeface="+mn-ea"/>
                <a:cs typeface="+mn-cs"/>
              </a:rPr>
              <a:t> box is the opposite of a block box: it flows with the document's text (i.e. it will appear on the same line as surrounding text and other inline elements, and its content will break with the flow of the text, like lines of text in a paragraph.) Width and height settings have no effect on inline boxes; any padding, margin and border set on inline boxes will update the position of surrounding text, but will not affect the position of surrounding block boxes.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An </a:t>
            </a:r>
            <a:r>
              <a:rPr lang="en-US" sz="1200" b="1" i="0" kern="1200" dirty="0" smtClean="0">
                <a:solidFill>
                  <a:srgbClr val="FF0000"/>
                </a:solidFill>
                <a:effectLst/>
                <a:latin typeface="+mn-lt"/>
                <a:ea typeface="+mn-ea"/>
                <a:cs typeface="+mn-cs"/>
              </a:rPr>
              <a:t>inline-block</a:t>
            </a:r>
            <a:r>
              <a:rPr lang="en-US" sz="1200" b="0" i="0" kern="1200" dirty="0" smtClean="0">
                <a:solidFill>
                  <a:schemeClr val="tx1"/>
                </a:solidFill>
                <a:effectLst/>
                <a:latin typeface="+mn-lt"/>
                <a:ea typeface="+mn-ea"/>
                <a:cs typeface="+mn-cs"/>
              </a:rPr>
              <a:t> box is something in between the first two: It flows with surrounding text and other inline elements without creating line breaks before and after it unlike a block box, but it can be sized using width and height and maintains its block integrity like a block box. It won't be broken across paragraph lines like an inline box. In the below example the inline-block box goes onto the 2nd line of text while keeping the shape of a box as there is not enough space for it on the first line, whereas inline box </a:t>
            </a:r>
            <a:r>
              <a:rPr lang="en-US" sz="1200" b="0" i="1" kern="1200" dirty="0" smtClean="0">
                <a:solidFill>
                  <a:schemeClr val="tx1"/>
                </a:solidFill>
                <a:effectLst/>
                <a:latin typeface="+mn-lt"/>
                <a:ea typeface="+mn-ea"/>
                <a:cs typeface="+mn-cs"/>
              </a:rPr>
              <a:t>does</a:t>
            </a:r>
            <a:r>
              <a:rPr lang="en-US" sz="1200" b="0" i="0" kern="1200" dirty="0" smtClean="0">
                <a:solidFill>
                  <a:schemeClr val="tx1"/>
                </a:solidFill>
                <a:effectLst/>
                <a:latin typeface="+mn-lt"/>
                <a:ea typeface="+mn-ea"/>
                <a:cs typeface="+mn-cs"/>
              </a:rPr>
              <a:t> break on multiple lines if there is not enough space — it loses the shape of a box.</a:t>
            </a:r>
          </a:p>
        </p:txBody>
      </p:sp>
      <p:sp>
        <p:nvSpPr>
          <p:cNvPr id="4" name="Slide Number Placeholder 3"/>
          <p:cNvSpPr>
            <a:spLocks noGrp="1"/>
          </p:cNvSpPr>
          <p:nvPr>
            <p:ph type="sldNum" sz="quarter" idx="10"/>
          </p:nvPr>
        </p:nvSpPr>
        <p:spPr/>
        <p:txBody>
          <a:bodyPr/>
          <a:lstStyle/>
          <a:p>
            <a:fld id="{C53670EE-8D87-4DCA-A75C-57CFF257AC9C}" type="slidenum">
              <a:rPr lang="en-US" smtClean="0"/>
              <a:t>8</a:t>
            </a:fld>
            <a:endParaRPr lang="en-US"/>
          </a:p>
        </p:txBody>
      </p:sp>
    </p:spTree>
    <p:extLst>
      <p:ext uri="{BB962C8B-B14F-4D97-AF65-F5344CB8AC3E}">
        <p14:creationId xmlns:p14="http://schemas.microsoft.com/office/powerpoint/2010/main" val="1791882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CSS box model is the foundation of layout on the Web — each element is represented as a rectangular box, with the box's content, padding, border, and margin built up around one another like the layers of an onion. As a browser renders a web page layout, it works out what styles are applied to the content of each box, how big the surrounding onion layers are, and where the boxes sit in relation to one another. Before understanding how to create CSS layouts, you need to understand the box model — this is what we'll look at in this article.</a:t>
            </a:r>
          </a:p>
          <a:p>
            <a:r>
              <a:rPr lang="en-US" sz="1200" b="0" i="0" kern="1200" dirty="0" smtClean="0">
                <a:solidFill>
                  <a:schemeClr val="tx1"/>
                </a:solidFill>
                <a:effectLst/>
                <a:latin typeface="+mn-lt"/>
                <a:ea typeface="+mn-ea"/>
                <a:cs typeface="+mn-cs"/>
              </a:rPr>
              <a:t>Every element within a document is structured as a rectangular box inside the document layout, the size and "onion layers" of which can be tweaked using some specific CSS properties. The relevant properties are as follows:</a:t>
            </a:r>
          </a:p>
          <a:p>
            <a:endParaRPr lang="en-US" dirty="0" smtClean="0"/>
          </a:p>
          <a:p>
            <a:r>
              <a:rPr lang="en-US" b="1" dirty="0" smtClean="0"/>
              <a:t>width and height</a:t>
            </a:r>
          </a:p>
          <a:p>
            <a:r>
              <a:rPr lang="en-US" dirty="0" smtClean="0"/>
              <a:t>The width and height properties set the width and height of the content box, which is the area in which the content of the box is displayed — this content includes both text content sat inside the box, and other boxes representing nested child elements.</a:t>
            </a:r>
          </a:p>
          <a:p>
            <a:endParaRPr lang="en-US" dirty="0" smtClean="0"/>
          </a:p>
          <a:p>
            <a:r>
              <a:rPr lang="en-US" b="1" dirty="0" smtClean="0"/>
              <a:t>padding</a:t>
            </a:r>
          </a:p>
          <a:p>
            <a:r>
              <a:rPr lang="en-US" dirty="0" smtClean="0"/>
              <a:t>Padding refers to the inner margin of a CSS box — between the outer edge of the content box and the inner edge of the border. The size of this layer can be set on all four sides at once with the padding shorthand property, or one side at a time with the padding-top, padding-right, padding-bottom and padding-left properties.</a:t>
            </a:r>
          </a:p>
          <a:p>
            <a:endParaRPr lang="en-US" dirty="0" smtClean="0"/>
          </a:p>
          <a:p>
            <a:r>
              <a:rPr lang="en-US" b="1" dirty="0" smtClean="0"/>
              <a:t>border</a:t>
            </a:r>
          </a:p>
          <a:p>
            <a:r>
              <a:rPr lang="en-US" dirty="0" smtClean="0"/>
              <a:t>The border of a CSS box sits between the outer edge of the padding and the inner edge of the margin. By default the border has a size of 0 — making it invisible — but you can set the thickness, style and color of the border to make it appear. The border shorthand property allows you to set all of these on all four sides at once, for example border: 1px solid black. This can be broken down into numerous different longhand properties for more specific styling needs:</a:t>
            </a:r>
          </a:p>
          <a:p>
            <a:r>
              <a:rPr lang="en-US" dirty="0" smtClean="0"/>
              <a:t>border-top, border-right, border-bottom, border-left: Set the thickness, style and color of one side of the border.</a:t>
            </a:r>
          </a:p>
          <a:p>
            <a:r>
              <a:rPr lang="en-US" dirty="0" smtClean="0"/>
              <a:t>border-width, border-style, border-color: Set only the thickness, style, or color individually, but for all four sides of the border.</a:t>
            </a:r>
          </a:p>
          <a:p>
            <a:r>
              <a:rPr lang="en-US" dirty="0" smtClean="0"/>
              <a:t>You can also set one of the three properties of a single side of the border individually, using border-top-width, border-top-style, border-top-color, etc. </a:t>
            </a:r>
          </a:p>
          <a:p>
            <a:endParaRPr lang="en-US" dirty="0" smtClean="0"/>
          </a:p>
          <a:p>
            <a:r>
              <a:rPr lang="en-US" b="1" dirty="0" smtClean="0"/>
              <a:t>margin</a:t>
            </a:r>
          </a:p>
          <a:p>
            <a:r>
              <a:rPr lang="en-US" dirty="0" smtClean="0"/>
              <a:t>The margin surrounds a CSS box, and pushes up against other CSS boxes in the layout. It behaves rather like padding; the shorthand property is margin and the individual properties are margin-top, margin-right, margin-bottom, and margin-left.</a:t>
            </a:r>
            <a:endParaRPr lang="en-US" dirty="0"/>
          </a:p>
        </p:txBody>
      </p:sp>
      <p:sp>
        <p:nvSpPr>
          <p:cNvPr id="4" name="Slide Number Placeholder 3"/>
          <p:cNvSpPr>
            <a:spLocks noGrp="1"/>
          </p:cNvSpPr>
          <p:nvPr>
            <p:ph type="sldNum" sz="quarter" idx="10"/>
          </p:nvPr>
        </p:nvSpPr>
        <p:spPr/>
        <p:txBody>
          <a:bodyPr/>
          <a:lstStyle/>
          <a:p>
            <a:fld id="{C53670EE-8D87-4DCA-A75C-57CFF257AC9C}" type="slidenum">
              <a:rPr lang="en-US" smtClean="0"/>
              <a:t>9</a:t>
            </a:fld>
            <a:endParaRPr lang="en-US"/>
          </a:p>
        </p:txBody>
      </p:sp>
    </p:spTree>
    <p:extLst>
      <p:ext uri="{BB962C8B-B14F-4D97-AF65-F5344CB8AC3E}">
        <p14:creationId xmlns:p14="http://schemas.microsoft.com/office/powerpoint/2010/main" val="3204649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CSS, selectors are used to target the HTML elements on our web pages that we want to style. There are a wide variety of CSS selectors available, allowing for fine grained precision when selecting elements to style. In the next few articles we'll run through the different types in great detail, seeing how they work.</a:t>
            </a:r>
          </a:p>
          <a:p>
            <a:endParaRPr lang="en-US" dirty="0" smtClean="0"/>
          </a:p>
          <a:p>
            <a:r>
              <a:rPr lang="en-US" dirty="0" smtClean="0"/>
              <a:t>Selectors can be divided into the following categories:</a:t>
            </a:r>
          </a:p>
          <a:p>
            <a:pPr marL="171450" indent="-171450">
              <a:buFont typeface="Arial" panose="020B0604020202020204" pitchFamily="34" charset="0"/>
              <a:buChar char="•"/>
            </a:pPr>
            <a:r>
              <a:rPr lang="en-US" b="1" dirty="0" smtClean="0"/>
              <a:t>Simple selectors</a:t>
            </a:r>
            <a:r>
              <a:rPr lang="en-US" dirty="0" smtClean="0"/>
              <a:t>: Match one or more elements based on element type, class, or id.</a:t>
            </a:r>
          </a:p>
          <a:p>
            <a:pPr marL="171450" indent="-171450">
              <a:buFont typeface="Arial" panose="020B0604020202020204" pitchFamily="34" charset="0"/>
              <a:buChar char="•"/>
            </a:pPr>
            <a:r>
              <a:rPr lang="en-US" b="1" dirty="0" smtClean="0"/>
              <a:t>Attribute selectors</a:t>
            </a:r>
            <a:r>
              <a:rPr lang="en-US" dirty="0" smtClean="0"/>
              <a:t>: Match one or more elements based on their attributes/attribute values.</a:t>
            </a:r>
          </a:p>
          <a:p>
            <a:pPr marL="171450" indent="-171450">
              <a:buFont typeface="Arial" panose="020B0604020202020204" pitchFamily="34" charset="0"/>
              <a:buChar char="•"/>
            </a:pPr>
            <a:r>
              <a:rPr lang="en-US" b="1" dirty="0" smtClean="0"/>
              <a:t>Pseudo-classes</a:t>
            </a:r>
            <a:r>
              <a:rPr lang="en-US" dirty="0" smtClean="0"/>
              <a:t>: Match one or more elements that exist in a certain state, such as an element that is being hovered over by the mouse pointer, or a checkbox that is currently disabled or checked, or an element that is the first child of its parent in the DOM tree.</a:t>
            </a:r>
          </a:p>
          <a:p>
            <a:pPr marL="171450" indent="-171450">
              <a:buFont typeface="Arial" panose="020B0604020202020204" pitchFamily="34" charset="0"/>
              <a:buChar char="•"/>
            </a:pPr>
            <a:r>
              <a:rPr lang="en-US" b="1" dirty="0" smtClean="0"/>
              <a:t>Pseudo-elements</a:t>
            </a:r>
            <a:r>
              <a:rPr lang="en-US" dirty="0" smtClean="0"/>
              <a:t>: Match one or more parts of content that are in a certain position in relation to an element, for example the first word of each paragraph, or generated content appearing just before an element.</a:t>
            </a:r>
          </a:p>
          <a:p>
            <a:pPr marL="171450" indent="-171450">
              <a:buFont typeface="Arial" panose="020B0604020202020204" pitchFamily="34" charset="0"/>
              <a:buChar char="•"/>
            </a:pPr>
            <a:r>
              <a:rPr lang="en-US" b="1" dirty="0" err="1" smtClean="0"/>
              <a:t>Combinators</a:t>
            </a:r>
            <a:r>
              <a:rPr lang="en-US" dirty="0" smtClean="0"/>
              <a:t>: These are not exactly selectors themselves, but ways of combining two or more selectors in useful ways for very specific selections. So for example, you could select only paragraphs that are direct descendants of </a:t>
            </a:r>
            <a:r>
              <a:rPr lang="en-US" dirty="0" err="1" smtClean="0"/>
              <a:t>divs</a:t>
            </a:r>
            <a:r>
              <a:rPr lang="en-US" dirty="0" smtClean="0"/>
              <a:t>, or paragraphs that come directly after headings.</a:t>
            </a:r>
          </a:p>
          <a:p>
            <a:pPr marL="171450" indent="-171450">
              <a:buFont typeface="Arial" panose="020B0604020202020204" pitchFamily="34" charset="0"/>
              <a:buChar char="•"/>
            </a:pPr>
            <a:r>
              <a:rPr lang="en-US" b="1" dirty="0" smtClean="0"/>
              <a:t>Multiple selectors</a:t>
            </a:r>
            <a:r>
              <a:rPr lang="en-US" dirty="0" smtClean="0"/>
              <a:t>: Again, these are not separate selectors; the idea is that you can put multiple selectors on the same CSS rule, separated by commas, to apply a single set of declarations to all the elements selected by those selectors.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C53670EE-8D87-4DCA-A75C-57CFF257AC9C}" type="slidenum">
              <a:rPr lang="en-US" smtClean="0"/>
              <a:t>12</a:t>
            </a:fld>
            <a:endParaRPr lang="en-US"/>
          </a:p>
        </p:txBody>
      </p:sp>
    </p:spTree>
    <p:extLst>
      <p:ext uri="{BB962C8B-B14F-4D97-AF65-F5344CB8AC3E}">
        <p14:creationId xmlns:p14="http://schemas.microsoft.com/office/powerpoint/2010/main" val="1561114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3670EE-8D87-4DCA-A75C-57CFF257AC9C}" type="slidenum">
              <a:rPr lang="en-US" smtClean="0"/>
              <a:t>14</a:t>
            </a:fld>
            <a:endParaRPr lang="en-US"/>
          </a:p>
        </p:txBody>
      </p:sp>
    </p:spTree>
    <p:extLst>
      <p:ext uri="{BB962C8B-B14F-4D97-AF65-F5344CB8AC3E}">
        <p14:creationId xmlns:p14="http://schemas.microsoft.com/office/powerpoint/2010/main" val="969887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16671423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RS"/>
          </a:p>
        </p:txBody>
      </p:sp>
      <p:pic>
        <p:nvPicPr>
          <p:cNvPr id="4" name="Picture 3"/>
          <p:cNvPicPr>
            <a:picLocks noChangeAspect="1"/>
          </p:cNvPicPr>
          <p:nvPr userDrawn="1"/>
        </p:nvPicPr>
        <p:blipFill>
          <a:blip r:embed="rId2"/>
          <a:stretch>
            <a:fillRect/>
          </a:stretch>
        </p:blipFill>
        <p:spPr>
          <a:xfrm>
            <a:off x="10053634" y="4714875"/>
            <a:ext cx="2143125" cy="2143125"/>
          </a:xfrm>
          <a:prstGeom prst="rect">
            <a:avLst/>
          </a:prstGeom>
        </p:spPr>
      </p:pic>
      <p:pic>
        <p:nvPicPr>
          <p:cNvPr id="5" name="Picture 4"/>
          <p:cNvPicPr>
            <a:picLocks noChangeAspect="1"/>
          </p:cNvPicPr>
          <p:nvPr userDrawn="1"/>
        </p:nvPicPr>
        <p:blipFill>
          <a:blip r:embed="rId3"/>
          <a:stretch>
            <a:fillRect/>
          </a:stretch>
        </p:blipFill>
        <p:spPr>
          <a:xfrm>
            <a:off x="10062965" y="4708748"/>
            <a:ext cx="2143125" cy="2143125"/>
          </a:xfrm>
          <a:prstGeom prst="rect">
            <a:avLst/>
          </a:prstGeom>
        </p:spPr>
      </p:pic>
      <p:sp>
        <p:nvSpPr>
          <p:cNvPr id="6" name="Content Placeholder 5"/>
          <p:cNvSpPr>
            <a:spLocks noGrp="1"/>
          </p:cNvSpPr>
          <p:nvPr>
            <p:ph sz="quarter" idx="10"/>
          </p:nvPr>
        </p:nvSpPr>
        <p:spPr>
          <a:xfrm>
            <a:off x="609600" y="2051050"/>
            <a:ext cx="9045146" cy="33289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Tree>
    <p:extLst>
      <p:ext uri="{BB962C8B-B14F-4D97-AF65-F5344CB8AC3E}">
        <p14:creationId xmlns:p14="http://schemas.microsoft.com/office/powerpoint/2010/main" val="398194040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R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35B300D-7DF5-4E96-8AA6-60E94C6E9F44}" type="datetimeFigureOut">
              <a:rPr lang="sr-Latn-RS" smtClean="0"/>
              <a:t>29.3.2018.</a:t>
            </a:fld>
            <a:endParaRPr lang="sr-Latn-R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sr-Latn-R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51F8615-0E10-4C24-9729-2CF81BB2E335}" type="slidenum">
              <a:rPr lang="sr-Latn-RS" smtClean="0"/>
              <a:t>‹#›</a:t>
            </a:fld>
            <a:endParaRPr lang="sr-Latn-RS"/>
          </a:p>
        </p:txBody>
      </p:sp>
      <p:pic>
        <p:nvPicPr>
          <p:cNvPr id="8" name="Picture 7"/>
          <p:cNvPicPr>
            <a:picLocks noChangeAspect="1"/>
          </p:cNvPicPr>
          <p:nvPr userDrawn="1"/>
        </p:nvPicPr>
        <p:blipFill>
          <a:blip r:embed="rId2"/>
          <a:stretch>
            <a:fillRect/>
          </a:stretch>
        </p:blipFill>
        <p:spPr>
          <a:xfrm>
            <a:off x="10053634" y="4714875"/>
            <a:ext cx="2143125" cy="2143125"/>
          </a:xfrm>
          <a:prstGeom prst="rect">
            <a:avLst/>
          </a:prstGeom>
        </p:spPr>
      </p:pic>
    </p:spTree>
    <p:extLst>
      <p:ext uri="{BB962C8B-B14F-4D97-AF65-F5344CB8AC3E}">
        <p14:creationId xmlns:p14="http://schemas.microsoft.com/office/powerpoint/2010/main" val="123796744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RS"/>
          </a:p>
        </p:txBody>
      </p:sp>
      <p:pic>
        <p:nvPicPr>
          <p:cNvPr id="6" name="Picture 5"/>
          <p:cNvPicPr>
            <a:picLocks noChangeAspect="1"/>
          </p:cNvPicPr>
          <p:nvPr userDrawn="1"/>
        </p:nvPicPr>
        <p:blipFill>
          <a:blip r:embed="rId2"/>
          <a:stretch>
            <a:fillRect/>
          </a:stretch>
        </p:blipFill>
        <p:spPr>
          <a:xfrm>
            <a:off x="10391775" y="4314825"/>
            <a:ext cx="1800225" cy="2543175"/>
          </a:xfrm>
          <a:prstGeom prst="rect">
            <a:avLst/>
          </a:prstGeom>
        </p:spPr>
      </p:pic>
      <p:sp>
        <p:nvSpPr>
          <p:cNvPr id="4" name="Content Placeholder 3"/>
          <p:cNvSpPr>
            <a:spLocks noGrp="1"/>
          </p:cNvSpPr>
          <p:nvPr>
            <p:ph sz="quarter" idx="10"/>
          </p:nvPr>
        </p:nvSpPr>
        <p:spPr>
          <a:xfrm>
            <a:off x="609600" y="1754188"/>
            <a:ext cx="9028113" cy="38719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Tree>
    <p:extLst>
      <p:ext uri="{BB962C8B-B14F-4D97-AF65-F5344CB8AC3E}">
        <p14:creationId xmlns:p14="http://schemas.microsoft.com/office/powerpoint/2010/main" val="375441477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sr-Latn-R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35B300D-7DF5-4E96-8AA6-60E94C6E9F44}" type="datetimeFigureOut">
              <a:rPr lang="sr-Latn-RS" smtClean="0"/>
              <a:t>29.3.2018.</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251F8615-0E10-4C24-9729-2CF81BB2E335}" type="slidenum">
              <a:rPr lang="sr-Latn-RS" smtClean="0"/>
              <a:t>‹#›</a:t>
            </a:fld>
            <a:endParaRPr lang="sr-Latn-RS"/>
          </a:p>
        </p:txBody>
      </p:sp>
    </p:spTree>
    <p:extLst>
      <p:ext uri="{BB962C8B-B14F-4D97-AF65-F5344CB8AC3E}">
        <p14:creationId xmlns:p14="http://schemas.microsoft.com/office/powerpoint/2010/main" val="175874447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sr-Latn-R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7" name="Date Placeholder 6"/>
          <p:cNvSpPr>
            <a:spLocks noGrp="1"/>
          </p:cNvSpPr>
          <p:nvPr>
            <p:ph type="dt" sz="half" idx="10"/>
          </p:nvPr>
        </p:nvSpPr>
        <p:spPr/>
        <p:txBody>
          <a:bodyPr/>
          <a:lstStyle/>
          <a:p>
            <a:fld id="{B35B300D-7DF5-4E96-8AA6-60E94C6E9F44}" type="datetimeFigureOut">
              <a:rPr lang="sr-Latn-RS" smtClean="0"/>
              <a:t>29.3.2018.</a:t>
            </a:fld>
            <a:endParaRPr lang="sr-Latn-RS"/>
          </a:p>
        </p:txBody>
      </p:sp>
      <p:sp>
        <p:nvSpPr>
          <p:cNvPr id="8" name="Footer Placeholder 7"/>
          <p:cNvSpPr>
            <a:spLocks noGrp="1"/>
          </p:cNvSpPr>
          <p:nvPr>
            <p:ph type="ftr" sz="quarter" idx="11"/>
          </p:nvPr>
        </p:nvSpPr>
        <p:spPr/>
        <p:txBody>
          <a:bodyPr/>
          <a:lstStyle/>
          <a:p>
            <a:endParaRPr lang="sr-Latn-RS"/>
          </a:p>
        </p:txBody>
      </p:sp>
      <p:sp>
        <p:nvSpPr>
          <p:cNvPr id="9" name="Slide Number Placeholder 8"/>
          <p:cNvSpPr>
            <a:spLocks noGrp="1"/>
          </p:cNvSpPr>
          <p:nvPr>
            <p:ph type="sldNum" sz="quarter" idx="12"/>
          </p:nvPr>
        </p:nvSpPr>
        <p:spPr/>
        <p:txBody>
          <a:bodyPr/>
          <a:lstStyle/>
          <a:p>
            <a:fld id="{251F8615-0E10-4C24-9729-2CF81BB2E335}" type="slidenum">
              <a:rPr lang="sr-Latn-RS" smtClean="0"/>
              <a:t>‹#›</a:t>
            </a:fld>
            <a:endParaRPr lang="sr-Latn-RS"/>
          </a:p>
        </p:txBody>
      </p:sp>
    </p:spTree>
    <p:extLst>
      <p:ext uri="{BB962C8B-B14F-4D97-AF65-F5344CB8AC3E}">
        <p14:creationId xmlns:p14="http://schemas.microsoft.com/office/powerpoint/2010/main" val="7339056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sr-Latn-R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35B300D-7DF5-4E96-8AA6-60E94C6E9F44}" type="datetimeFigureOut">
              <a:rPr lang="sr-Latn-RS" smtClean="0"/>
              <a:t>29.3.2018.</a:t>
            </a:fld>
            <a:endParaRPr lang="sr-Latn-RS"/>
          </a:p>
        </p:txBody>
      </p:sp>
      <p:sp>
        <p:nvSpPr>
          <p:cNvPr id="6" name="Footer Placeholder 5"/>
          <p:cNvSpPr>
            <a:spLocks noGrp="1"/>
          </p:cNvSpPr>
          <p:nvPr>
            <p:ph type="ftr" sz="quarter" idx="11"/>
          </p:nvPr>
        </p:nvSpPr>
        <p:spPr/>
        <p:txBody>
          <a:bodyPr/>
          <a:lstStyle/>
          <a:p>
            <a:endParaRPr lang="sr-Latn-RS"/>
          </a:p>
        </p:txBody>
      </p:sp>
      <p:sp>
        <p:nvSpPr>
          <p:cNvPr id="7" name="Slide Number Placeholder 6"/>
          <p:cNvSpPr>
            <a:spLocks noGrp="1"/>
          </p:cNvSpPr>
          <p:nvPr>
            <p:ph type="sldNum" sz="quarter" idx="12"/>
          </p:nvPr>
        </p:nvSpPr>
        <p:spPr/>
        <p:txBody>
          <a:bodyPr/>
          <a:lstStyle/>
          <a:p>
            <a:fld id="{251F8615-0E10-4C24-9729-2CF81BB2E335}" type="slidenum">
              <a:rPr lang="sr-Latn-RS" smtClean="0"/>
              <a:t>‹#›</a:t>
            </a:fld>
            <a:endParaRPr lang="sr-Latn-RS"/>
          </a:p>
        </p:txBody>
      </p:sp>
    </p:spTree>
    <p:extLst>
      <p:ext uri="{BB962C8B-B14F-4D97-AF65-F5344CB8AC3E}">
        <p14:creationId xmlns:p14="http://schemas.microsoft.com/office/powerpoint/2010/main" val="188520985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R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Date Placeholder 3"/>
          <p:cNvSpPr>
            <a:spLocks noGrp="1"/>
          </p:cNvSpPr>
          <p:nvPr>
            <p:ph type="dt" sz="half" idx="10"/>
          </p:nvPr>
        </p:nvSpPr>
        <p:spPr/>
        <p:txBody>
          <a:bodyPr/>
          <a:lstStyle/>
          <a:p>
            <a:fld id="{B35B300D-7DF5-4E96-8AA6-60E94C6E9F44}" type="datetimeFigureOut">
              <a:rPr lang="sr-Latn-RS" smtClean="0"/>
              <a:t>29.3.2018.</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251F8615-0E10-4C24-9729-2CF81BB2E335}" type="slidenum">
              <a:rPr lang="sr-Latn-RS" smtClean="0"/>
              <a:t>‹#›</a:t>
            </a:fld>
            <a:endParaRPr lang="sr-Latn-RS"/>
          </a:p>
        </p:txBody>
      </p:sp>
    </p:spTree>
    <p:extLst>
      <p:ext uri="{BB962C8B-B14F-4D97-AF65-F5344CB8AC3E}">
        <p14:creationId xmlns:p14="http://schemas.microsoft.com/office/powerpoint/2010/main" val="10821545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sr-Latn-R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Date Placeholder 3"/>
          <p:cNvSpPr>
            <a:spLocks noGrp="1"/>
          </p:cNvSpPr>
          <p:nvPr>
            <p:ph type="dt" sz="half" idx="10"/>
          </p:nvPr>
        </p:nvSpPr>
        <p:spPr/>
        <p:txBody>
          <a:bodyPr/>
          <a:lstStyle/>
          <a:p>
            <a:fld id="{B35B300D-7DF5-4E96-8AA6-60E94C6E9F44}" type="datetimeFigureOut">
              <a:rPr lang="sr-Latn-RS" smtClean="0"/>
              <a:t>29.3.2018.</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251F8615-0E10-4C24-9729-2CF81BB2E335}" type="slidenum">
              <a:rPr lang="sr-Latn-RS" smtClean="0"/>
              <a:t>‹#›</a:t>
            </a:fld>
            <a:endParaRPr lang="sr-Latn-RS"/>
          </a:p>
        </p:txBody>
      </p:sp>
    </p:spTree>
    <p:extLst>
      <p:ext uri="{BB962C8B-B14F-4D97-AF65-F5344CB8AC3E}">
        <p14:creationId xmlns:p14="http://schemas.microsoft.com/office/powerpoint/2010/main" val="36495730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R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35B300D-7DF5-4E96-8AA6-60E94C6E9F44}" type="datetimeFigureOut">
              <a:rPr lang="sr-Latn-RS" smtClean="0"/>
              <a:t>29.3.2018.</a:t>
            </a:fld>
            <a:endParaRPr lang="sr-Latn-R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sr-Latn-R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51F8615-0E10-4C24-9729-2CF81BB2E335}" type="slidenum">
              <a:rPr lang="sr-Latn-RS" smtClean="0"/>
              <a:t>‹#›</a:t>
            </a:fld>
            <a:endParaRPr lang="sr-Latn-RS"/>
          </a:p>
        </p:txBody>
      </p:sp>
    </p:spTree>
    <p:extLst>
      <p:ext uri="{BB962C8B-B14F-4D97-AF65-F5344CB8AC3E}">
        <p14:creationId xmlns:p14="http://schemas.microsoft.com/office/powerpoint/2010/main" val="38573764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sr-Latn-R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r-Latn-R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35B300D-7DF5-4E96-8AA6-60E94C6E9F44}" type="datetimeFigureOut">
              <a:rPr lang="sr-Latn-RS" smtClean="0"/>
              <a:t>29.3.2018.</a:t>
            </a:fld>
            <a:endParaRPr lang="sr-Latn-R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sr-Latn-R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51F8615-0E10-4C24-9729-2CF81BB2E335}" type="slidenum">
              <a:rPr lang="sr-Latn-RS" smtClean="0"/>
              <a:t>‹#›</a:t>
            </a:fld>
            <a:endParaRPr lang="sr-Latn-RS"/>
          </a:p>
        </p:txBody>
      </p:sp>
    </p:spTree>
    <p:extLst>
      <p:ext uri="{BB962C8B-B14F-4D97-AF65-F5344CB8AC3E}">
        <p14:creationId xmlns:p14="http://schemas.microsoft.com/office/powerpoint/2010/main" val="197498661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07892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bg>
      <p:bgRef idx="1002">
        <a:schemeClr val="bg2"/>
      </p:bgRef>
    </p:bg>
    <p:spTree>
      <p:nvGrpSpPr>
        <p:cNvPr id="1" name=""/>
        <p:cNvGrpSpPr/>
        <p:nvPr/>
      </p:nvGrpSpPr>
      <p:grpSpPr>
        <a:xfrm>
          <a:off x="0" y="0"/>
          <a:ext cx="0" cy="0"/>
          <a:chOff x="0" y="0"/>
          <a:chExt cx="0" cy="0"/>
        </a:xfrm>
      </p:grpSpPr>
      <p:sp>
        <p:nvSpPr>
          <p:cNvPr id="9" name="Rectangle 8"/>
          <p:cNvSpPr/>
          <p:nvPr userDrawn="1"/>
        </p:nvSpPr>
        <p:spPr>
          <a:xfrm>
            <a:off x="6913984" y="0"/>
            <a:ext cx="527801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a:p>
        </p:txBody>
      </p:sp>
      <p:pic>
        <p:nvPicPr>
          <p:cNvPr id="14" name="Picture 13"/>
          <p:cNvPicPr>
            <a:picLocks noChangeAspect="1"/>
          </p:cNvPicPr>
          <p:nvPr userDrawn="1"/>
        </p:nvPicPr>
        <p:blipFill>
          <a:blip r:embed="rId2"/>
          <a:stretch>
            <a:fillRect/>
          </a:stretch>
        </p:blipFill>
        <p:spPr>
          <a:xfrm>
            <a:off x="10062965" y="4708748"/>
            <a:ext cx="2143125" cy="2143125"/>
          </a:xfrm>
          <a:prstGeom prst="rect">
            <a:avLst/>
          </a:prstGeom>
        </p:spPr>
      </p:pic>
      <p:sp>
        <p:nvSpPr>
          <p:cNvPr id="7" name="Text Placeholder 6"/>
          <p:cNvSpPr>
            <a:spLocks noGrp="1"/>
          </p:cNvSpPr>
          <p:nvPr>
            <p:ph type="body" sz="quarter" idx="10" hasCustomPrompt="1"/>
          </p:nvPr>
        </p:nvSpPr>
        <p:spPr>
          <a:xfrm>
            <a:off x="1219200" y="1816100"/>
            <a:ext cx="4699000" cy="1930400"/>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sr-Latn-RS" smtClean="0"/>
              <a:t>Sekcija</a:t>
            </a:r>
          </a:p>
          <a:p>
            <a:pPr lvl="0"/>
            <a:r>
              <a:rPr lang="sr-Latn-RS" smtClean="0"/>
              <a:t>JavaScript</a:t>
            </a:r>
            <a:endParaRPr lang="en-US" smtClean="0"/>
          </a:p>
          <a:p>
            <a:pPr lvl="1"/>
            <a:endParaRPr lang="en-US" smtClean="0"/>
          </a:p>
        </p:txBody>
      </p:sp>
      <p:sp>
        <p:nvSpPr>
          <p:cNvPr id="12" name="Text Placeholder 6"/>
          <p:cNvSpPr>
            <a:spLocks noGrp="1"/>
          </p:cNvSpPr>
          <p:nvPr>
            <p:ph type="body" sz="quarter" idx="11" hasCustomPrompt="1"/>
          </p:nvPr>
        </p:nvSpPr>
        <p:spPr>
          <a:xfrm>
            <a:off x="7203492" y="1816100"/>
            <a:ext cx="4699000" cy="1930400"/>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sr-Latn-RS" smtClean="0"/>
              <a:t>Lekcija</a:t>
            </a:r>
            <a:endParaRPr lang="en-US" smtClean="0"/>
          </a:p>
          <a:p>
            <a:pPr lvl="1"/>
            <a:endParaRPr lang="en-US" smtClean="0"/>
          </a:p>
        </p:txBody>
      </p:sp>
    </p:spTree>
    <p:extLst>
      <p:ext uri="{BB962C8B-B14F-4D97-AF65-F5344CB8AC3E}">
        <p14:creationId xmlns:p14="http://schemas.microsoft.com/office/powerpoint/2010/main" val="39882878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
    <p:bg>
      <p:bgRef idx="1002">
        <a:schemeClr val="bg2"/>
      </p:bgRef>
    </p:bg>
    <p:spTree>
      <p:nvGrpSpPr>
        <p:cNvPr id="1" name=""/>
        <p:cNvGrpSpPr/>
        <p:nvPr/>
      </p:nvGrpSpPr>
      <p:grpSpPr>
        <a:xfrm>
          <a:off x="0" y="0"/>
          <a:ext cx="0" cy="0"/>
          <a:chOff x="0" y="0"/>
          <a:chExt cx="0" cy="0"/>
        </a:xfrm>
      </p:grpSpPr>
      <p:sp>
        <p:nvSpPr>
          <p:cNvPr id="9" name="Rectangle 8"/>
          <p:cNvSpPr/>
          <p:nvPr userDrawn="1"/>
        </p:nvSpPr>
        <p:spPr>
          <a:xfrm>
            <a:off x="6913984" y="0"/>
            <a:ext cx="527801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a:p>
        </p:txBody>
      </p:sp>
      <p:sp>
        <p:nvSpPr>
          <p:cNvPr id="10" name="Title 9"/>
          <p:cNvSpPr>
            <a:spLocks noGrp="1"/>
          </p:cNvSpPr>
          <p:nvPr>
            <p:ph type="title" hasCustomPrompt="1"/>
          </p:nvPr>
        </p:nvSpPr>
        <p:spPr>
          <a:xfrm>
            <a:off x="657689" y="1356048"/>
            <a:ext cx="6024585" cy="1965747"/>
          </a:xfrm>
        </p:spPr>
        <p:txBody>
          <a:bodyPr/>
          <a:lstStyle>
            <a:lvl1pPr>
              <a:defRPr sz="4000"/>
            </a:lvl1pPr>
          </a:lstStyle>
          <a:p>
            <a:r>
              <a:rPr lang="en-US" smtClean="0"/>
              <a:t>Sekcija</a:t>
            </a:r>
            <a:br>
              <a:rPr lang="en-US" smtClean="0"/>
            </a:br>
            <a:r>
              <a:rPr lang="en-US" smtClean="0"/>
              <a:t/>
            </a:r>
            <a:br>
              <a:rPr lang="en-US" smtClean="0"/>
            </a:br>
            <a:r>
              <a:rPr lang="en-US" smtClean="0"/>
              <a:t>CSS</a:t>
            </a:r>
            <a:endParaRPr lang="sr-Latn-RS"/>
          </a:p>
        </p:txBody>
      </p:sp>
      <p:sp>
        <p:nvSpPr>
          <p:cNvPr id="11" name="Title 9"/>
          <p:cNvSpPr txBox="1">
            <a:spLocks/>
          </p:cNvSpPr>
          <p:nvPr userDrawn="1"/>
        </p:nvSpPr>
        <p:spPr>
          <a:xfrm>
            <a:off x="7445829" y="1558210"/>
            <a:ext cx="4430486" cy="1561422"/>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smtClean="0"/>
              <a:t>Lekcija</a:t>
            </a:r>
          </a:p>
          <a:p>
            <a:endParaRPr lang="en-US" sz="3600" smtClean="0"/>
          </a:p>
          <a:p>
            <a:r>
              <a:rPr lang="en-US" sz="3600" smtClean="0"/>
              <a:t>CSS</a:t>
            </a:r>
            <a:r>
              <a:rPr lang="en-US" sz="3600" baseline="0" smtClean="0"/>
              <a:t> - osnove</a:t>
            </a:r>
            <a:endParaRPr lang="sr-Latn-RS" sz="3600"/>
          </a:p>
        </p:txBody>
      </p:sp>
      <p:pic>
        <p:nvPicPr>
          <p:cNvPr id="3" name="Picture 2"/>
          <p:cNvPicPr>
            <a:picLocks noChangeAspect="1"/>
          </p:cNvPicPr>
          <p:nvPr userDrawn="1"/>
        </p:nvPicPr>
        <p:blipFill>
          <a:blip r:embed="rId2"/>
          <a:stretch>
            <a:fillRect/>
          </a:stretch>
        </p:blipFill>
        <p:spPr>
          <a:xfrm>
            <a:off x="10391775" y="4314825"/>
            <a:ext cx="1800225" cy="2543175"/>
          </a:xfrm>
          <a:prstGeom prst="rect">
            <a:avLst/>
          </a:prstGeom>
        </p:spPr>
      </p:pic>
    </p:spTree>
    <p:extLst>
      <p:ext uri="{BB962C8B-B14F-4D97-AF65-F5344CB8AC3E}">
        <p14:creationId xmlns:p14="http://schemas.microsoft.com/office/powerpoint/2010/main" val="285066073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lank">
    <p:bg>
      <p:bgRef idx="1002">
        <a:schemeClr val="bg2"/>
      </p:bgRef>
    </p:bg>
    <p:spTree>
      <p:nvGrpSpPr>
        <p:cNvPr id="1" name=""/>
        <p:cNvGrpSpPr/>
        <p:nvPr/>
      </p:nvGrpSpPr>
      <p:grpSpPr>
        <a:xfrm>
          <a:off x="0" y="0"/>
          <a:ext cx="0" cy="0"/>
          <a:chOff x="0" y="0"/>
          <a:chExt cx="0" cy="0"/>
        </a:xfrm>
      </p:grpSpPr>
      <p:sp>
        <p:nvSpPr>
          <p:cNvPr id="9" name="Rectangle 8"/>
          <p:cNvSpPr/>
          <p:nvPr userDrawn="1"/>
        </p:nvSpPr>
        <p:spPr>
          <a:xfrm>
            <a:off x="6913984" y="0"/>
            <a:ext cx="527801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a:p>
        </p:txBody>
      </p:sp>
      <p:sp>
        <p:nvSpPr>
          <p:cNvPr id="11" name="Title 9"/>
          <p:cNvSpPr txBox="1">
            <a:spLocks/>
          </p:cNvSpPr>
          <p:nvPr userDrawn="1"/>
        </p:nvSpPr>
        <p:spPr>
          <a:xfrm>
            <a:off x="7445829" y="1558210"/>
            <a:ext cx="4430486" cy="1561422"/>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smtClean="0"/>
              <a:t>Lekcija</a:t>
            </a:r>
          </a:p>
          <a:p>
            <a:endParaRPr lang="en-US" sz="3600" smtClean="0"/>
          </a:p>
          <a:p>
            <a:r>
              <a:rPr lang="en-US" sz="3600" baseline="0" smtClean="0"/>
              <a:t>HTML - osnove</a:t>
            </a:r>
            <a:endParaRPr lang="sr-Latn-RS" sz="3600"/>
          </a:p>
        </p:txBody>
      </p:sp>
      <p:pic>
        <p:nvPicPr>
          <p:cNvPr id="4" name="Picture 3"/>
          <p:cNvPicPr>
            <a:picLocks noChangeAspect="1"/>
          </p:cNvPicPr>
          <p:nvPr userDrawn="1"/>
        </p:nvPicPr>
        <p:blipFill>
          <a:blip r:embed="rId2"/>
          <a:stretch>
            <a:fillRect/>
          </a:stretch>
        </p:blipFill>
        <p:spPr>
          <a:xfrm>
            <a:off x="10053634" y="4714875"/>
            <a:ext cx="2143125" cy="2143125"/>
          </a:xfrm>
          <a:prstGeom prst="rect">
            <a:avLst/>
          </a:prstGeom>
        </p:spPr>
      </p:pic>
      <p:sp>
        <p:nvSpPr>
          <p:cNvPr id="3" name="Text Placeholder 2"/>
          <p:cNvSpPr>
            <a:spLocks noGrp="1"/>
          </p:cNvSpPr>
          <p:nvPr>
            <p:ph type="body" sz="quarter" idx="10" hasCustomPrompt="1"/>
          </p:nvPr>
        </p:nvSpPr>
        <p:spPr>
          <a:xfrm>
            <a:off x="625475" y="1457325"/>
            <a:ext cx="5816600" cy="2406650"/>
          </a:xfrm>
        </p:spPr>
        <p:txBody>
          <a:bodyPr/>
          <a:lstStyle>
            <a:lvl1pPr>
              <a:defRPr/>
            </a:lvl1pPr>
          </a:lstStyle>
          <a:p>
            <a:pPr lvl="0"/>
            <a:r>
              <a:rPr lang="en-US" smtClean="0"/>
              <a:t>Sekcija </a:t>
            </a:r>
          </a:p>
          <a:p>
            <a:pPr lvl="0"/>
            <a:r>
              <a:rPr lang="en-US" smtClean="0"/>
              <a:t>HTML</a:t>
            </a:r>
            <a:endParaRPr lang="sr-Latn-RS"/>
          </a:p>
        </p:txBody>
      </p:sp>
    </p:spTree>
    <p:extLst>
      <p:ext uri="{BB962C8B-B14F-4D97-AF65-F5344CB8AC3E}">
        <p14:creationId xmlns:p14="http://schemas.microsoft.com/office/powerpoint/2010/main" val="116102200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RS"/>
          </a:p>
        </p:txBody>
      </p:sp>
      <p:pic>
        <p:nvPicPr>
          <p:cNvPr id="9218" name="Picture 2" descr="Image result for coding javascri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96375" y="5381625"/>
            <a:ext cx="3095625"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42856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RS"/>
          </a:p>
        </p:txBody>
      </p:sp>
      <p:pic>
        <p:nvPicPr>
          <p:cNvPr id="4" name="Picture 3"/>
          <p:cNvPicPr>
            <a:picLocks noChangeAspect="1"/>
          </p:cNvPicPr>
          <p:nvPr userDrawn="1"/>
        </p:nvPicPr>
        <p:blipFill>
          <a:blip r:embed="rId2"/>
          <a:stretch>
            <a:fillRect/>
          </a:stretch>
        </p:blipFill>
        <p:spPr>
          <a:xfrm>
            <a:off x="10053634" y="4714875"/>
            <a:ext cx="2143125" cy="2143125"/>
          </a:xfrm>
          <a:prstGeom prst="rect">
            <a:avLst/>
          </a:prstGeom>
        </p:spPr>
      </p:pic>
    </p:spTree>
    <p:extLst>
      <p:ext uri="{BB962C8B-B14F-4D97-AF65-F5344CB8AC3E}">
        <p14:creationId xmlns:p14="http://schemas.microsoft.com/office/powerpoint/2010/main" val="92085536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665640" y="5945040"/>
            <a:ext cx="6587280" cy="920880"/>
          </a:xfrm>
          <a:custGeom>
            <a:avLst/>
            <a:gdLst/>
            <a:ahLst/>
            <a:cxnLst/>
            <a:rect l="l" t="t" r="r" b="b"/>
            <a:pathLst>
              <a:path w="7485" h="337">
                <a:moveTo>
                  <a:pt x="0" y="2"/>
                </a:moveTo>
                <a:lnTo>
                  <a:pt x="7485" y="337"/>
                </a:lnTo>
                <a:lnTo>
                  <a:pt x="5558" y="337"/>
                </a:lnTo>
                <a:lnTo>
                  <a:pt x="1" y="0"/>
                </a:lnTo>
              </a:path>
            </a:pathLst>
          </a:custGeom>
          <a:solidFill>
            <a:schemeClr val="accent1">
              <a:tint val="65000"/>
              <a:satMod val="115000"/>
              <a:alpha val="40000"/>
            </a:schemeClr>
          </a:solidFill>
          <a:ln w="9360">
            <a:noFill/>
          </a:ln>
        </p:spPr>
        <p:style>
          <a:lnRef idx="0">
            <a:scrgbClr r="0" g="0" b="0"/>
          </a:lnRef>
          <a:fillRef idx="0">
            <a:scrgbClr r="0" g="0" b="0"/>
          </a:fillRef>
          <a:effectRef idx="0">
            <a:scrgbClr r="0" g="0" b="0"/>
          </a:effectRef>
          <a:fontRef idx="minor"/>
        </p:style>
      </p:sp>
      <p:sp>
        <p:nvSpPr>
          <p:cNvPr id="8" name="CustomShape 2"/>
          <p:cNvSpPr/>
          <p:nvPr/>
        </p:nvSpPr>
        <p:spPr>
          <a:xfrm>
            <a:off x="647640" y="5938920"/>
            <a:ext cx="4920120" cy="933120"/>
          </a:xfrm>
          <a:custGeom>
            <a:avLst/>
            <a:gdLst/>
            <a:ahLst/>
            <a:cxnLst/>
            <a:rect l="l" t="t" r="r" b="b"/>
            <a:pathLst>
              <a:path w="5591" h="588">
                <a:moveTo>
                  <a:pt x="0" y="0"/>
                </a:moveTo>
                <a:lnTo>
                  <a:pt x="5591" y="585"/>
                </a:lnTo>
                <a:lnTo>
                  <a:pt x="4415" y="588"/>
                </a:lnTo>
                <a:lnTo>
                  <a:pt x="12" y="4"/>
                </a:lnTo>
              </a:path>
            </a:pathLst>
          </a:custGeom>
          <a:solidFill>
            <a:srgbClr val="000000"/>
          </a:solidFill>
          <a:ln w="9360">
            <a:noFill/>
          </a:ln>
        </p:spPr>
        <p:style>
          <a:lnRef idx="0">
            <a:scrgbClr r="0" g="0" b="0"/>
          </a:lnRef>
          <a:fillRef idx="0">
            <a:scrgbClr r="0" g="0" b="0"/>
          </a:fillRef>
          <a:effectRef idx="0">
            <a:scrgbClr r="0" g="0" b="0"/>
          </a:effectRef>
          <a:fontRef idx="minor"/>
        </p:style>
      </p:sp>
      <p:sp>
        <p:nvSpPr>
          <p:cNvPr id="2" name="CustomShape 3"/>
          <p:cNvSpPr/>
          <p:nvPr/>
        </p:nvSpPr>
        <p:spPr>
          <a:xfrm>
            <a:off x="-7920" y="5791320"/>
            <a:ext cx="4536000" cy="1080360"/>
          </a:xfrm>
          <a:prstGeom prst="rtTriangle">
            <a:avLst/>
          </a:prstGeom>
          <a:blipFill>
            <a:blip r:embed="rId14"/>
            <a:tile/>
          </a:blipFill>
          <a:ln w="12600">
            <a:noFill/>
          </a:ln>
          <a:effectLst>
            <a:outerShdw blurRad="50800" dist="38100" dir="5400000" rotWithShape="0">
              <a:srgbClr val="000000">
                <a:alpha val="35000"/>
              </a:srgbClr>
            </a:outerShdw>
          </a:effectLst>
        </p:spPr>
        <p:style>
          <a:lnRef idx="3">
            <a:schemeClr val="lt1"/>
          </a:lnRef>
          <a:fillRef idx="1">
            <a:schemeClr val="accent1"/>
          </a:fillRef>
          <a:effectRef idx="1">
            <a:schemeClr val="accent1"/>
          </a:effectRef>
          <a:fontRef idx="minor"/>
        </p:style>
      </p:sp>
      <p:sp>
        <p:nvSpPr>
          <p:cNvPr id="3" name="Line 4"/>
          <p:cNvSpPr/>
          <p:nvPr/>
        </p:nvSpPr>
        <p:spPr>
          <a:xfrm>
            <a:off x="-12240" y="5787720"/>
            <a:ext cx="4540320" cy="1084320"/>
          </a:xfrm>
          <a:prstGeom prst="line">
            <a:avLst/>
          </a:prstGeom>
          <a:ln w="12240">
            <a:solidFill>
              <a:srgbClr val="196F85"/>
            </a:solidFill>
            <a:miter/>
          </a:ln>
        </p:spPr>
        <p:style>
          <a:lnRef idx="2">
            <a:schemeClr val="accent1"/>
          </a:lnRef>
          <a:fillRef idx="0">
            <a:schemeClr val="accent1"/>
          </a:fillRef>
          <a:effectRef idx="1">
            <a:schemeClr val="accent1"/>
          </a:effectRef>
          <a:fontRef idx="minor"/>
        </p:style>
      </p:sp>
      <p:pic>
        <p:nvPicPr>
          <p:cNvPr id="4" name="Picture 10"/>
          <p:cNvPicPr/>
          <p:nvPr/>
        </p:nvPicPr>
        <p:blipFill>
          <a:blip r:embed="rId15"/>
          <a:stretch/>
        </p:blipFill>
        <p:spPr>
          <a:xfrm>
            <a:off x="215280" y="6176880"/>
            <a:ext cx="2289600" cy="550800"/>
          </a:xfrm>
          <a:prstGeom prst="rect">
            <a:avLst/>
          </a:prstGeom>
          <a:ln>
            <a:noFill/>
          </a:ln>
        </p:spPr>
      </p:pic>
      <p:sp>
        <p:nvSpPr>
          <p:cNvPr id="5" name="PlaceHolder 5"/>
          <p:cNvSpPr>
            <a:spLocks noGrp="1"/>
          </p:cNvSpPr>
          <p:nvPr>
            <p:ph type="body"/>
          </p:nvPr>
        </p:nvSpPr>
        <p:spPr>
          <a:xfrm>
            <a:off x="0" y="0"/>
            <a:ext cx="12191760" cy="6857640"/>
          </a:xfrm>
          <a:prstGeom prst="rect">
            <a:avLst/>
          </a:prstGeom>
        </p:spPr>
        <p:txBody>
          <a:bodyPr lIns="90000" tIns="45000" rIns="90000" bIns="45000"/>
          <a:lstStyle/>
          <a:p>
            <a:pPr marL="432000" indent="-324000">
              <a:spcBef>
                <a:spcPts val="1417"/>
              </a:spcBef>
              <a:buClr>
                <a:srgbClr val="000000"/>
              </a:buClr>
              <a:buSzPct val="45000"/>
              <a:buFont typeface="Wingdings" charset="2"/>
              <a:buChar char=""/>
            </a:pPr>
            <a:r>
              <a:rPr lang="ru-RU" sz="1800" b="0" strike="noStrike" spc="-1">
                <a:solidFill>
                  <a:srgbClr val="000000"/>
                </a:solidFill>
                <a:uFill>
                  <a:solidFill>
                    <a:srgbClr val="FFFFFF"/>
                  </a:solidFill>
                </a:uFill>
                <a:latin typeface="Lucida Sans Unicode"/>
              </a:rPr>
              <a:t>Click to edit the outline text format</a:t>
            </a:r>
          </a:p>
          <a:p>
            <a:pPr marL="864000" lvl="1" indent="-324000">
              <a:spcBef>
                <a:spcPts val="1134"/>
              </a:spcBef>
              <a:buClr>
                <a:srgbClr val="000000"/>
              </a:buClr>
              <a:buSzPct val="75000"/>
              <a:buFont typeface="Symbol" charset="2"/>
              <a:buChar char=""/>
            </a:pPr>
            <a:r>
              <a:rPr lang="ru-RU" sz="1800" b="0" strike="noStrike" spc="-1">
                <a:solidFill>
                  <a:srgbClr val="000000"/>
                </a:solidFill>
                <a:uFill>
                  <a:solidFill>
                    <a:srgbClr val="FFFFFF"/>
                  </a:solidFill>
                </a:uFill>
                <a:latin typeface="Lucida Sans Unicode"/>
              </a:rPr>
              <a:t>Second Outline Level</a:t>
            </a:r>
          </a:p>
          <a:p>
            <a:pPr marL="1296000" lvl="2" indent="-288000">
              <a:spcBef>
                <a:spcPts val="850"/>
              </a:spcBef>
              <a:buClr>
                <a:srgbClr val="000000"/>
              </a:buClr>
              <a:buSzPct val="45000"/>
              <a:buFont typeface="Wingdings" charset="2"/>
              <a:buChar char=""/>
            </a:pPr>
            <a:r>
              <a:rPr lang="ru-RU" sz="1800" b="0" strike="noStrike" spc="-1">
                <a:solidFill>
                  <a:srgbClr val="000000"/>
                </a:solidFill>
                <a:uFill>
                  <a:solidFill>
                    <a:srgbClr val="FFFFFF"/>
                  </a:solidFill>
                </a:uFill>
                <a:latin typeface="Lucida Sans Unicode"/>
              </a:rPr>
              <a:t>Third Outline Level</a:t>
            </a:r>
          </a:p>
          <a:p>
            <a:pPr marL="1728000" lvl="3" indent="-216000">
              <a:spcBef>
                <a:spcPts val="567"/>
              </a:spcBef>
              <a:buClr>
                <a:srgbClr val="000000"/>
              </a:buClr>
              <a:buSzPct val="75000"/>
              <a:buFont typeface="Symbol" charset="2"/>
              <a:buChar char=""/>
            </a:pPr>
            <a:r>
              <a:rPr lang="ru-RU" sz="1800" b="0" strike="noStrike" spc="-1">
                <a:solidFill>
                  <a:srgbClr val="000000"/>
                </a:solidFill>
                <a:uFill>
                  <a:solidFill>
                    <a:srgbClr val="FFFFFF"/>
                  </a:solidFill>
                </a:uFill>
                <a:latin typeface="Lucida Sans Unicode"/>
              </a:rPr>
              <a:t>Fourth Outline Level</a:t>
            </a:r>
          </a:p>
          <a:p>
            <a:pPr marL="2160000" lvl="4" indent="-216000">
              <a:spcBef>
                <a:spcPts val="283"/>
              </a:spcBef>
              <a:buClr>
                <a:srgbClr val="000000"/>
              </a:buClr>
              <a:buSzPct val="45000"/>
              <a:buFont typeface="Wingdings" charset="2"/>
              <a:buChar char=""/>
            </a:pPr>
            <a:r>
              <a:rPr lang="ru-RU" sz="1800" b="0" strike="noStrike" spc="-1">
                <a:solidFill>
                  <a:srgbClr val="000000"/>
                </a:solidFill>
                <a:uFill>
                  <a:solidFill>
                    <a:srgbClr val="FFFFFF"/>
                  </a:solidFill>
                </a:uFill>
                <a:latin typeface="Lucida Sans Unicode"/>
              </a:rPr>
              <a:t>Fifth Outline Level</a:t>
            </a:r>
          </a:p>
          <a:p>
            <a:pPr marL="2592000" lvl="5" indent="-216000">
              <a:spcBef>
                <a:spcPts val="283"/>
              </a:spcBef>
              <a:buClr>
                <a:srgbClr val="000000"/>
              </a:buClr>
              <a:buSzPct val="45000"/>
              <a:buFont typeface="Wingdings" charset="2"/>
              <a:buChar char=""/>
            </a:pPr>
            <a:r>
              <a:rPr lang="ru-RU" sz="1800" b="0" strike="noStrike" spc="-1">
                <a:solidFill>
                  <a:srgbClr val="000000"/>
                </a:solidFill>
                <a:uFill>
                  <a:solidFill>
                    <a:srgbClr val="FFFFFF"/>
                  </a:solidFill>
                </a:uFill>
                <a:latin typeface="Lucida Sans Unicode"/>
              </a:rPr>
              <a:t>Sixth Outline Level</a:t>
            </a:r>
          </a:p>
          <a:p>
            <a:pPr marL="3024000" lvl="6" indent="-216000">
              <a:spcBef>
                <a:spcPts val="283"/>
              </a:spcBef>
              <a:buClr>
                <a:srgbClr val="000000"/>
              </a:buClr>
              <a:buSzPct val="45000"/>
              <a:buFont typeface="Wingdings" charset="2"/>
              <a:buChar char=""/>
            </a:pPr>
            <a:r>
              <a:rPr lang="ru-RU" sz="1800" b="0" strike="noStrike" spc="-1">
                <a:solidFill>
                  <a:srgbClr val="000000"/>
                </a:solidFill>
                <a:uFill>
                  <a:solidFill>
                    <a:srgbClr val="FFFFFF"/>
                  </a:solidFill>
                </a:uFill>
                <a:latin typeface="Lucida Sans Unicode"/>
              </a:rPr>
              <a:t>Seventh Outline Level</a:t>
            </a:r>
          </a:p>
        </p:txBody>
      </p:sp>
      <p:sp>
        <p:nvSpPr>
          <p:cNvPr id="6" name="PlaceHolder 6"/>
          <p:cNvSpPr>
            <a:spLocks noGrp="1"/>
          </p:cNvSpPr>
          <p:nvPr>
            <p:ph type="title"/>
          </p:nvPr>
        </p:nvSpPr>
        <p:spPr>
          <a:xfrm>
            <a:off x="609480" y="273600"/>
            <a:ext cx="10972440" cy="1144800"/>
          </a:xfrm>
          <a:prstGeom prst="rect">
            <a:avLst/>
          </a:prstGeom>
        </p:spPr>
        <p:txBody>
          <a:bodyPr lIns="0" tIns="0" rIns="0" bIns="0" anchor="ctr"/>
          <a:lstStyle/>
          <a:p>
            <a:r>
              <a:rPr lang="ru-RU" sz="1800" b="0" strike="noStrike" spc="-1">
                <a:solidFill>
                  <a:srgbClr val="000000"/>
                </a:solidFill>
                <a:uFill>
                  <a:solidFill>
                    <a:srgbClr val="FFFFFF"/>
                  </a:solidFill>
                </a:uFill>
                <a:latin typeface="Lucida Sans Unicode"/>
              </a:rPr>
              <a:t>Click to edit the title text format</a:t>
            </a:r>
          </a:p>
        </p:txBody>
      </p:sp>
    </p:spTree>
    <p:extLst>
      <p:ext uri="{BB962C8B-B14F-4D97-AF65-F5344CB8AC3E}">
        <p14:creationId xmlns:p14="http://schemas.microsoft.com/office/powerpoint/2010/main" val="3262022307"/>
      </p:ext>
    </p:extLst>
  </p:cSld>
  <p:clrMap bg1="lt1" tx1="dk1" bg2="lt2" tx2="dk2" accent1="accent1" accent2="accent2" accent3="accent3" accent4="accent4" accent5="accent5" accent6="accent6" hlink="hlink" folHlink="folHlink"/>
  <p:sldLayoutIdLst>
    <p:sldLayoutId id="2147483675" r:id="rId1"/>
    <p:sldLayoutId id="2147483680" r:id="rId2"/>
    <p:sldLayoutId id="2147483685" r:id="rId3"/>
    <p:sldLayoutId id="2147483674" r:id="rId4"/>
    <p:sldLayoutId id="2147483683" r:id="rId5"/>
    <p:sldLayoutId id="2147483688" r:id="rId6"/>
    <p:sldLayoutId id="2147483689" r:id="rId7"/>
    <p:sldLayoutId id="2147483682" r:id="rId8"/>
    <p:sldLayoutId id="2147483690" r:id="rId9"/>
    <p:sldLayoutId id="2147483691" r:id="rId10"/>
    <p:sldLayoutId id="2147483693" r:id="rId11"/>
    <p:sldLayoutId id="2147483692"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sr-Latn-R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5B300D-7DF5-4E96-8AA6-60E94C6E9F44}" type="datetimeFigureOut">
              <a:rPr lang="sr-Latn-RS" smtClean="0"/>
              <a:t>29.3.2018.</a:t>
            </a:fld>
            <a:endParaRPr lang="sr-Latn-R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r-Latn-R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F8615-0E10-4C24-9729-2CF81BB2E335}" type="slidenum">
              <a:rPr lang="sr-Latn-RS" smtClean="0"/>
              <a:t>‹#›</a:t>
            </a:fld>
            <a:endParaRPr lang="sr-Latn-RS"/>
          </a:p>
        </p:txBody>
      </p:sp>
    </p:spTree>
    <p:extLst>
      <p:ext uri="{BB962C8B-B14F-4D97-AF65-F5344CB8AC3E}">
        <p14:creationId xmlns:p14="http://schemas.microsoft.com/office/powerpoint/2010/main" val="3342845794"/>
      </p:ext>
    </p:extLst>
  </p:cSld>
  <p:clrMap bg1="lt1" tx1="dk1" bg2="lt2" tx2="dk2" accent1="accent1" accent2="accent2" accent3="accent3" accent4="accent4" accent5="accent5" accent6="accent6" hlink="hlink" folHlink="folHlink"/>
  <p:sldLayoutIdLst>
    <p:sldLayoutId id="2147483679" r:id="rId1"/>
    <p:sldLayoutId id="2147483681" r:id="rId2"/>
    <p:sldLayoutId id="2147483684" r:id="rId3"/>
    <p:sldLayoutId id="2147483686" r:id="rId4"/>
    <p:sldLayoutId id="2147483687"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t>Front-End </a:t>
            </a:r>
            <a:r>
              <a:rPr lang="en-US" b="1" smtClean="0"/>
              <a:t>Developer</a:t>
            </a:r>
            <a:br>
              <a:rPr lang="en-US" b="1" smtClean="0"/>
            </a:br>
            <a:r>
              <a:rPr lang="en-US" b="1" smtClean="0"/>
              <a:t>20 – 26.03.2018</a:t>
            </a:r>
            <a:endParaRPr lang="en-US"/>
          </a:p>
        </p:txBody>
      </p:sp>
      <p:sp>
        <p:nvSpPr>
          <p:cNvPr id="3" name="Subtitle 2"/>
          <p:cNvSpPr>
            <a:spLocks noGrp="1"/>
          </p:cNvSpPr>
          <p:nvPr>
            <p:ph type="subTitle" idx="1"/>
          </p:nvPr>
        </p:nvSpPr>
        <p:spPr/>
        <p:txBody>
          <a:bodyPr/>
          <a:lstStyle/>
          <a:p>
            <a:r>
              <a:rPr lang="en-US" dirty="0" err="1" smtClean="0"/>
              <a:t>Sinisa</a:t>
            </a:r>
            <a:r>
              <a:rPr lang="en-US" dirty="0" smtClean="0"/>
              <a:t> Vrhovac</a:t>
            </a:r>
            <a:endParaRPr lang="en-US" dirty="0"/>
          </a:p>
        </p:txBody>
      </p:sp>
    </p:spTree>
    <p:extLst>
      <p:ext uri="{BB962C8B-B14F-4D97-AF65-F5344CB8AC3E}">
        <p14:creationId xmlns:p14="http://schemas.microsoft.com/office/powerpoint/2010/main" val="387546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Pozicija</a:t>
            </a:r>
            <a:r>
              <a:rPr lang="en-US" dirty="0" smtClean="0"/>
              <a:t> </a:t>
            </a:r>
            <a:r>
              <a:rPr lang="en-US" dirty="0" err="1" smtClean="0"/>
              <a:t>i</a:t>
            </a:r>
            <a:r>
              <a:rPr lang="en-US" dirty="0" smtClean="0"/>
              <a:t> </a:t>
            </a:r>
            <a:r>
              <a:rPr lang="en-US" dirty="0" err="1" smtClean="0"/>
              <a:t>slaganje</a:t>
            </a:r>
            <a:endParaRPr lang="en-US" dirty="0"/>
          </a:p>
        </p:txBody>
      </p:sp>
      <p:pic>
        <p:nvPicPr>
          <p:cNvPr id="8" name="Content Placeholder 7" descr="c# - Creating Custom &lt;strong&gt;Layout&lt;/strong&gt; in ASP.Net MVC3 using Razor ..."/>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1962304" y="1754188"/>
            <a:ext cx="6322704" cy="3871912"/>
          </a:xfrm>
          <a:prstGeom prst="rect">
            <a:avLst/>
          </a:prstGeom>
        </p:spPr>
      </p:pic>
    </p:spTree>
    <p:extLst>
      <p:ext uri="{BB962C8B-B14F-4D97-AF65-F5344CB8AC3E}">
        <p14:creationId xmlns:p14="http://schemas.microsoft.com/office/powerpoint/2010/main" val="2062473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CSS </a:t>
            </a:r>
            <a:r>
              <a:rPr lang="en-US" dirty="0" err="1" smtClean="0"/>
              <a:t>selektori</a:t>
            </a:r>
            <a:endParaRPr lang="en-US" dirty="0"/>
          </a:p>
        </p:txBody>
      </p:sp>
    </p:spTree>
    <p:extLst>
      <p:ext uri="{BB962C8B-B14F-4D97-AF65-F5344CB8AC3E}">
        <p14:creationId xmlns:p14="http://schemas.microsoft.com/office/powerpoint/2010/main" val="466228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CSS </a:t>
            </a:r>
            <a:r>
              <a:rPr lang="en-US" dirty="0" err="1"/>
              <a:t>selektori</a:t>
            </a:r>
            <a:endParaRPr lang="en-US" dirty="0"/>
          </a:p>
        </p:txBody>
      </p:sp>
      <p:sp>
        <p:nvSpPr>
          <p:cNvPr id="4" name="Content Placeholder 3"/>
          <p:cNvSpPr>
            <a:spLocks noGrp="1"/>
          </p:cNvSpPr>
          <p:nvPr>
            <p:ph sz="quarter" idx="10"/>
          </p:nvPr>
        </p:nvSpPr>
        <p:spPr/>
        <p:txBody>
          <a:bodyPr/>
          <a:lstStyle/>
          <a:p>
            <a:r>
              <a:rPr lang="en-US" dirty="0" smtClean="0"/>
              <a:t>ID</a:t>
            </a:r>
          </a:p>
          <a:p>
            <a:r>
              <a:rPr lang="en-US" dirty="0" smtClean="0"/>
              <a:t>Class</a:t>
            </a:r>
          </a:p>
          <a:p>
            <a:r>
              <a:rPr lang="en-US" dirty="0" smtClean="0"/>
              <a:t>Element</a:t>
            </a:r>
          </a:p>
          <a:p>
            <a:r>
              <a:rPr lang="en-US" dirty="0" err="1" smtClean="0"/>
              <a:t>Ulancani</a:t>
            </a:r>
            <a:r>
              <a:rPr lang="en-US" dirty="0" smtClean="0"/>
              <a:t> </a:t>
            </a:r>
            <a:r>
              <a:rPr lang="en-US" dirty="0" err="1" smtClean="0"/>
              <a:t>selektori</a:t>
            </a:r>
            <a:endParaRPr lang="en-US" dirty="0" smtClean="0"/>
          </a:p>
          <a:p>
            <a:endParaRPr lang="en-US" dirty="0" smtClean="0"/>
          </a:p>
        </p:txBody>
      </p:sp>
    </p:spTree>
    <p:extLst>
      <p:ext uri="{BB962C8B-B14F-4D97-AF65-F5344CB8AC3E}">
        <p14:creationId xmlns:p14="http://schemas.microsoft.com/office/powerpoint/2010/main" val="921181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Alati</a:t>
            </a:r>
            <a:endParaRPr lang="en-US" dirty="0"/>
          </a:p>
        </p:txBody>
      </p:sp>
    </p:spTree>
    <p:extLst>
      <p:ext uri="{BB962C8B-B14F-4D97-AF65-F5344CB8AC3E}">
        <p14:creationId xmlns:p14="http://schemas.microsoft.com/office/powerpoint/2010/main" val="2078428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Chrome</a:t>
            </a:r>
            <a:endParaRPr lang="en-US" dirty="0"/>
          </a:p>
        </p:txBody>
      </p:sp>
      <p:pic>
        <p:nvPicPr>
          <p:cNvPr id="4" name="Content Placeholder 3"/>
          <p:cNvPicPr>
            <a:picLocks noGrp="1" noChangeAspect="1"/>
          </p:cNvPicPr>
          <p:nvPr>
            <p:ph sz="quarter" idx="10"/>
          </p:nvPr>
        </p:nvPicPr>
        <p:blipFill>
          <a:blip r:embed="rId3"/>
          <a:stretch>
            <a:fillRect/>
          </a:stretch>
        </p:blipFill>
        <p:spPr>
          <a:xfrm>
            <a:off x="1841494" y="1754188"/>
            <a:ext cx="6564324" cy="3871912"/>
          </a:xfrm>
          <a:prstGeom prst="rect">
            <a:avLst/>
          </a:prstGeom>
        </p:spPr>
      </p:pic>
    </p:spTree>
    <p:extLst>
      <p:ext uri="{BB962C8B-B14F-4D97-AF65-F5344CB8AC3E}">
        <p14:creationId xmlns:p14="http://schemas.microsoft.com/office/powerpoint/2010/main" val="1953357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Vezbe</a:t>
            </a:r>
            <a:endParaRPr lang="en-US" dirty="0"/>
          </a:p>
        </p:txBody>
      </p:sp>
    </p:spTree>
    <p:extLst>
      <p:ext uri="{BB962C8B-B14F-4D97-AF65-F5344CB8AC3E}">
        <p14:creationId xmlns:p14="http://schemas.microsoft.com/office/powerpoint/2010/main" val="2153955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Vezbe</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1530457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2"/>
          <p:cNvSpPr txBox="1"/>
          <p:nvPr/>
        </p:nvSpPr>
        <p:spPr>
          <a:xfrm>
            <a:off x="545499" y="243629"/>
            <a:ext cx="10430640" cy="1325160"/>
          </a:xfrm>
          <a:prstGeom prst="rect">
            <a:avLst/>
          </a:prstGeom>
          <a:noFill/>
          <a:ln>
            <a:noFill/>
          </a:ln>
        </p:spPr>
        <p:txBody>
          <a:bodyPr anchor="ctr"/>
          <a:lstStyle/>
          <a:p>
            <a:pPr>
              <a:lnSpc>
                <a:spcPct val="100000"/>
              </a:lnSpc>
            </a:pPr>
            <a:r>
              <a:rPr lang="sr-Latn-RS" sz="2800" b="1" spc="-1" smtClean="0">
                <a:solidFill>
                  <a:srgbClr val="464646"/>
                </a:solidFill>
                <a:uFill>
                  <a:solidFill>
                    <a:srgbClr val="FFFFFF"/>
                  </a:solidFill>
                </a:uFill>
                <a:latin typeface="Lucida Sans Unicode"/>
              </a:rPr>
              <a:t>Sadržaj časa</a:t>
            </a:r>
            <a:endParaRPr lang="ru-RU" sz="2800" b="0" strike="noStrike" spc="-1">
              <a:solidFill>
                <a:srgbClr val="000000"/>
              </a:solidFill>
              <a:uFill>
                <a:solidFill>
                  <a:srgbClr val="FFFFFF"/>
                </a:solidFill>
              </a:uFill>
              <a:latin typeface="Lucida Sans Unicode"/>
            </a:endParaRPr>
          </a:p>
        </p:txBody>
      </p:sp>
      <p:graphicFrame>
        <p:nvGraphicFramePr>
          <p:cNvPr id="2" name="Diagram 1"/>
          <p:cNvGraphicFramePr/>
          <p:nvPr>
            <p:extLst>
              <p:ext uri="{D42A27DB-BD31-4B8C-83A1-F6EECF244321}">
                <p14:modId xmlns:p14="http://schemas.microsoft.com/office/powerpoint/2010/main" val="2219585288"/>
              </p:ext>
            </p:extLst>
          </p:nvPr>
        </p:nvGraphicFramePr>
        <p:xfrm>
          <a:off x="3338944" y="515511"/>
          <a:ext cx="8298873" cy="5694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5909804"/>
      </p:ext>
    </p:extLst>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Ponavljanje je majka znanja </a:t>
            </a:r>
            <a:r>
              <a:rPr lang="en-US" smtClean="0">
                <a:sym typeface="Wingdings" panose="05000000000000000000" pitchFamily="2" charset="2"/>
              </a:rPr>
              <a:t></a:t>
            </a:r>
            <a:endParaRPr lang="sr-Latn-RS"/>
          </a:p>
        </p:txBody>
      </p:sp>
    </p:spTree>
    <p:extLst>
      <p:ext uri="{BB962C8B-B14F-4D97-AF65-F5344CB8AC3E}">
        <p14:creationId xmlns:p14="http://schemas.microsoft.com/office/powerpoint/2010/main" val="40906717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a:t>
            </a:r>
            <a:r>
              <a:rPr lang="en-US" dirty="0" smtClean="0"/>
              <a:t> je CSS?</a:t>
            </a:r>
            <a:endParaRPr lang="en-US" dirty="0"/>
          </a:p>
        </p:txBody>
      </p:sp>
    </p:spTree>
    <p:extLst>
      <p:ext uri="{BB962C8B-B14F-4D97-AF65-F5344CB8AC3E}">
        <p14:creationId xmlns:p14="http://schemas.microsoft.com/office/powerpoint/2010/main" val="15304074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Sta</a:t>
            </a:r>
            <a:r>
              <a:rPr lang="en-US" dirty="0"/>
              <a:t> je CSS?</a:t>
            </a:r>
          </a:p>
        </p:txBody>
      </p:sp>
      <p:sp>
        <p:nvSpPr>
          <p:cNvPr id="5" name="Content Placeholder 4"/>
          <p:cNvSpPr>
            <a:spLocks noGrp="1"/>
          </p:cNvSpPr>
          <p:nvPr>
            <p:ph sz="quarter" idx="10"/>
          </p:nvPr>
        </p:nvSpPr>
        <p:spPr/>
        <p:txBody>
          <a:bodyPr/>
          <a:lstStyle/>
          <a:p>
            <a:r>
              <a:rPr lang="en-US" dirty="0" err="1" smtClean="0"/>
              <a:t>Istorija</a:t>
            </a:r>
            <a:endParaRPr lang="en-US" dirty="0" smtClean="0"/>
          </a:p>
          <a:p>
            <a:r>
              <a:rPr lang="en-US" dirty="0" err="1" smtClean="0"/>
              <a:t>Namena</a:t>
            </a:r>
            <a:endParaRPr lang="en-US" dirty="0" smtClean="0"/>
          </a:p>
          <a:p>
            <a:r>
              <a:rPr lang="en-US" dirty="0" err="1" smtClean="0"/>
              <a:t>Relacija</a:t>
            </a:r>
            <a:r>
              <a:rPr lang="en-US" dirty="0" smtClean="0"/>
              <a:t> </a:t>
            </a:r>
            <a:r>
              <a:rPr lang="en-US" dirty="0" err="1" smtClean="0"/>
              <a:t>sa</a:t>
            </a:r>
            <a:r>
              <a:rPr lang="en-US" dirty="0" smtClean="0"/>
              <a:t> HTML </a:t>
            </a:r>
            <a:r>
              <a:rPr lang="en-US" dirty="0" err="1" smtClean="0"/>
              <a:t>i</a:t>
            </a:r>
            <a:r>
              <a:rPr lang="en-US" dirty="0" smtClean="0"/>
              <a:t> </a:t>
            </a:r>
            <a:r>
              <a:rPr lang="en-US" dirty="0" err="1" smtClean="0"/>
              <a:t>js</a:t>
            </a:r>
            <a:endParaRPr lang="en-US" dirty="0" smtClean="0"/>
          </a:p>
          <a:p>
            <a:r>
              <a:rPr lang="en-US" dirty="0" err="1" smtClean="0"/>
              <a:t>Sintaksa</a:t>
            </a:r>
            <a:endParaRPr lang="en-US" dirty="0" smtClean="0"/>
          </a:p>
        </p:txBody>
      </p:sp>
    </p:spTree>
    <p:extLst>
      <p:ext uri="{BB962C8B-B14F-4D97-AF65-F5344CB8AC3E}">
        <p14:creationId xmlns:p14="http://schemas.microsoft.com/office/powerpoint/2010/main" val="428666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Kako</a:t>
            </a:r>
            <a:r>
              <a:rPr lang="en-US" dirty="0" smtClean="0"/>
              <a:t> CSS </a:t>
            </a:r>
            <a:r>
              <a:rPr lang="en-US" dirty="0" err="1" smtClean="0"/>
              <a:t>radi</a:t>
            </a:r>
            <a:r>
              <a:rPr lang="en-US" dirty="0" smtClean="0"/>
              <a:t>?</a:t>
            </a:r>
            <a:endParaRPr lang="en-US" dirty="0"/>
          </a:p>
        </p:txBody>
      </p:sp>
      <p:pic>
        <p:nvPicPr>
          <p:cNvPr id="7" name="Content Placeholder 6"/>
          <p:cNvPicPr>
            <a:picLocks noGrp="1" noChangeAspect="1"/>
          </p:cNvPicPr>
          <p:nvPr>
            <p:ph sz="quarter" idx="10"/>
          </p:nvPr>
        </p:nvPicPr>
        <p:blipFill>
          <a:blip r:embed="rId3"/>
          <a:stretch>
            <a:fillRect/>
          </a:stretch>
        </p:blipFill>
        <p:spPr>
          <a:xfrm>
            <a:off x="609600" y="1864855"/>
            <a:ext cx="9028113" cy="3650578"/>
          </a:xfrm>
          <a:prstGeom prst="rect">
            <a:avLst/>
          </a:prstGeom>
        </p:spPr>
      </p:pic>
    </p:spTree>
    <p:extLst>
      <p:ext uri="{BB962C8B-B14F-4D97-AF65-F5344CB8AC3E}">
        <p14:creationId xmlns:p14="http://schemas.microsoft.com/office/powerpoint/2010/main" val="1922658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Box Model</a:t>
            </a:r>
            <a:endParaRPr lang="en-US" dirty="0"/>
          </a:p>
        </p:txBody>
      </p:sp>
    </p:spTree>
    <p:extLst>
      <p:ext uri="{BB962C8B-B14F-4D97-AF65-F5344CB8AC3E}">
        <p14:creationId xmlns:p14="http://schemas.microsoft.com/office/powerpoint/2010/main" val="424198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CSS Box Model</a:t>
            </a:r>
          </a:p>
        </p:txBody>
      </p:sp>
      <p:pic>
        <p:nvPicPr>
          <p:cNvPr id="2052" name="Picture 4" descr="https://mdn.mozillademos.org/files/13647/box-model-standard-small.png"/>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2523560" y="1754188"/>
            <a:ext cx="5200192" cy="3871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887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Box </a:t>
            </a:r>
            <a:r>
              <a:rPr lang="en-US" dirty="0" err="1" smtClean="0"/>
              <a:t>i</a:t>
            </a:r>
            <a:r>
              <a:rPr lang="en-US" dirty="0" smtClean="0"/>
              <a:t> inline </a:t>
            </a:r>
            <a:r>
              <a:rPr lang="en-US" dirty="0" err="1" smtClean="0"/>
              <a:t>elementi</a:t>
            </a:r>
            <a:endParaRPr lang="en-US" dirty="0"/>
          </a:p>
        </p:txBody>
      </p:sp>
      <p:pic>
        <p:nvPicPr>
          <p:cNvPr id="2" name="Content Placeholder 1" descr="Controlling the Geometry of an HTML &lt;strong&gt;Element&lt;/strong&gt;"/>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2075656" y="3727357"/>
            <a:ext cx="6096000" cy="2286000"/>
          </a:xfrm>
        </p:spPr>
      </p:pic>
      <p:pic>
        <p:nvPicPr>
          <p:cNvPr id="3" name="Picture 2" descr="&lt;strong&gt;CSS&lt;/strong&gt; display: &lt;strong&gt;inline&lt;/strong&gt; vs &lt;strong&gt;inline&lt;/strong&gt;-block - Stack Overflow"/>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5656" y="1710154"/>
            <a:ext cx="6096000" cy="1725448"/>
          </a:xfrm>
          <a:prstGeom prst="rect">
            <a:avLst/>
          </a:prstGeom>
        </p:spPr>
      </p:pic>
    </p:spTree>
    <p:extLst>
      <p:ext uri="{BB962C8B-B14F-4D97-AF65-F5344CB8AC3E}">
        <p14:creationId xmlns:p14="http://schemas.microsoft.com/office/powerpoint/2010/main" val="991316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5684</TotalTime>
  <Words>830</Words>
  <Application>Microsoft Office PowerPoint</Application>
  <PresentationFormat>Widescreen</PresentationFormat>
  <Paragraphs>82</Paragraphs>
  <Slides>16</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Calibri</vt:lpstr>
      <vt:lpstr>Calibri Light</vt:lpstr>
      <vt:lpstr>DejaVu Sans</vt:lpstr>
      <vt:lpstr>Lucida Sans Unicode</vt:lpstr>
      <vt:lpstr>Symbol</vt:lpstr>
      <vt:lpstr>Wingdings</vt:lpstr>
      <vt:lpstr>Office Theme</vt:lpstr>
      <vt:lpstr>Custom Design</vt:lpstr>
      <vt:lpstr>Front-End Developer 20 – 26.03.2018</vt:lpstr>
      <vt:lpstr>PowerPoint Presentation</vt:lpstr>
      <vt:lpstr>Ponavljanje je majka znanja </vt:lpstr>
      <vt:lpstr>Sta je CSS?</vt:lpstr>
      <vt:lpstr>Sta je CSS?</vt:lpstr>
      <vt:lpstr>Kako CSS radi?</vt:lpstr>
      <vt:lpstr>CSS Box Model</vt:lpstr>
      <vt:lpstr>CSS Box Model</vt:lpstr>
      <vt:lpstr>Box i inline elementi</vt:lpstr>
      <vt:lpstr>Pozicija i slaganje</vt:lpstr>
      <vt:lpstr>CSS selektori</vt:lpstr>
      <vt:lpstr>CSS selektori</vt:lpstr>
      <vt:lpstr>Alati</vt:lpstr>
      <vt:lpstr>Google Chrome</vt:lpstr>
      <vt:lpstr>Vezbe</vt:lpstr>
      <vt:lpstr>Vezbe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Radovan Ostojić</dc:creator>
  <cp:lastModifiedBy>Siniša Vrhovac</cp:lastModifiedBy>
  <cp:revision>361</cp:revision>
  <dcterms:created xsi:type="dcterms:W3CDTF">2018-01-27T10:39:52Z</dcterms:created>
  <dcterms:modified xsi:type="dcterms:W3CDTF">2018-03-29T09:27:11Z</dcterms:modified>
</cp:coreProperties>
</file>