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6" r:id="rId2"/>
  </p:sldMasterIdLst>
  <p:notesMasterIdLst>
    <p:notesMasterId r:id="rId27"/>
  </p:notesMasterIdLst>
  <p:sldIdLst>
    <p:sldId id="256" r:id="rId3"/>
    <p:sldId id="257" r:id="rId4"/>
    <p:sldId id="258" r:id="rId5"/>
    <p:sldId id="264" r:id="rId6"/>
    <p:sldId id="277" r:id="rId7"/>
    <p:sldId id="282" r:id="rId8"/>
    <p:sldId id="265" r:id="rId9"/>
    <p:sldId id="281" r:id="rId10"/>
    <p:sldId id="278" r:id="rId11"/>
    <p:sldId id="280" r:id="rId12"/>
    <p:sldId id="286" r:id="rId13"/>
    <p:sldId id="279" r:id="rId14"/>
    <p:sldId id="287" r:id="rId15"/>
    <p:sldId id="289" r:id="rId16"/>
    <p:sldId id="288" r:id="rId17"/>
    <p:sldId id="269" r:id="rId18"/>
    <p:sldId id="283" r:id="rId19"/>
    <p:sldId id="270" r:id="rId20"/>
    <p:sldId id="272" r:id="rId21"/>
    <p:sldId id="284" r:id="rId22"/>
    <p:sldId id="285" r:id="rId23"/>
    <p:sldId id="276"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27CD0-0492-492B-ACCE-AA2BE86C0411}">
          <p14:sldIdLst>
            <p14:sldId id="256"/>
            <p14:sldId id="257"/>
            <p14:sldId id="258"/>
            <p14:sldId id="264"/>
            <p14:sldId id="277"/>
            <p14:sldId id="282"/>
            <p14:sldId id="265"/>
            <p14:sldId id="281"/>
            <p14:sldId id="278"/>
            <p14:sldId id="280"/>
            <p14:sldId id="286"/>
            <p14:sldId id="279"/>
            <p14:sldId id="287"/>
            <p14:sldId id="289"/>
            <p14:sldId id="288"/>
            <p14:sldId id="269"/>
            <p14:sldId id="283"/>
            <p14:sldId id="270"/>
            <p14:sldId id="272"/>
            <p14:sldId id="284"/>
            <p14:sldId id="285"/>
            <p14:sldId id="276"/>
            <p14:sldId id="273"/>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66371" autoAdjust="0"/>
  </p:normalViewPr>
  <p:slideViewPr>
    <p:cSldViewPr snapToGrid="0">
      <p:cViewPr varScale="1">
        <p:scale>
          <a:sx n="76" d="100"/>
          <a:sy n="76" d="100"/>
        </p:scale>
        <p:origin x="1632" y="8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1351B-4B79-4D48-8F5E-455F7AD945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EB205F-FC18-44EF-B4D7-07083A382D6D}">
      <dgm:prSet phldrT="[Text]"/>
      <dgm:spPr/>
      <dgm:t>
        <a:bodyPr/>
        <a:lstStyle/>
        <a:p>
          <a:r>
            <a:rPr lang="en-US" b="1" dirty="0" smtClean="0"/>
            <a:t>CSS</a:t>
          </a:r>
          <a:endParaRPr lang="en-US" dirty="0"/>
        </a:p>
      </dgm:t>
    </dgm:pt>
    <dgm:pt modelId="{D4C6F2B3-566C-488E-AC05-F7BDFB6B7331}" type="parTrans" cxnId="{554D4833-0D13-4D4C-92BF-76D83AECFDE6}">
      <dgm:prSet/>
      <dgm:spPr/>
      <dgm:t>
        <a:bodyPr/>
        <a:lstStyle/>
        <a:p>
          <a:endParaRPr lang="en-US"/>
        </a:p>
      </dgm:t>
    </dgm:pt>
    <dgm:pt modelId="{2BF717F9-FCD3-4CE3-A0A5-83D104AFB328}" type="sibTrans" cxnId="{554D4833-0D13-4D4C-92BF-76D83AECFDE6}">
      <dgm:prSet/>
      <dgm:spPr/>
      <dgm:t>
        <a:bodyPr/>
        <a:lstStyle/>
        <a:p>
          <a:endParaRPr lang="en-US"/>
        </a:p>
      </dgm:t>
    </dgm:pt>
    <dgm:pt modelId="{AEABCDDF-3180-4C76-A7CB-FC0B6AF0719A}" type="pres">
      <dgm:prSet presAssocID="{4EE1351B-4B79-4D48-8F5E-455F7AD945A8}" presName="linear" presStyleCnt="0">
        <dgm:presLayoutVars>
          <dgm:animLvl val="lvl"/>
          <dgm:resizeHandles val="exact"/>
        </dgm:presLayoutVars>
      </dgm:prSet>
      <dgm:spPr/>
      <dgm:t>
        <a:bodyPr/>
        <a:lstStyle/>
        <a:p>
          <a:endParaRPr lang="en-US"/>
        </a:p>
      </dgm:t>
    </dgm:pt>
    <dgm:pt modelId="{F4D94EE2-DE87-41D3-8995-9FDA4ED2D4BE}" type="pres">
      <dgm:prSet presAssocID="{01EB205F-FC18-44EF-B4D7-07083A382D6D}" presName="parentText" presStyleLbl="node1" presStyleIdx="0" presStyleCnt="1">
        <dgm:presLayoutVars>
          <dgm:chMax val="0"/>
          <dgm:bulletEnabled val="1"/>
        </dgm:presLayoutVars>
      </dgm:prSet>
      <dgm:spPr/>
      <dgm:t>
        <a:bodyPr/>
        <a:lstStyle/>
        <a:p>
          <a:endParaRPr lang="en-US"/>
        </a:p>
      </dgm:t>
    </dgm:pt>
  </dgm:ptLst>
  <dgm:cxnLst>
    <dgm:cxn modelId="{FB3F133B-D980-4586-8A93-14087C2AFDB7}" type="presOf" srcId="{01EB205F-FC18-44EF-B4D7-07083A382D6D}" destId="{F4D94EE2-DE87-41D3-8995-9FDA4ED2D4BE}" srcOrd="0" destOrd="0" presId="urn:microsoft.com/office/officeart/2005/8/layout/vList2"/>
    <dgm:cxn modelId="{554D4833-0D13-4D4C-92BF-76D83AECFDE6}" srcId="{4EE1351B-4B79-4D48-8F5E-455F7AD945A8}" destId="{01EB205F-FC18-44EF-B4D7-07083A382D6D}" srcOrd="0" destOrd="0" parTransId="{D4C6F2B3-566C-488E-AC05-F7BDFB6B7331}" sibTransId="{2BF717F9-FCD3-4CE3-A0A5-83D104AFB328}"/>
    <dgm:cxn modelId="{9ADF0326-01FB-4790-B759-ACDFB0217796}" type="presOf" srcId="{4EE1351B-4B79-4D48-8F5E-455F7AD945A8}" destId="{AEABCDDF-3180-4C76-A7CB-FC0B6AF0719A}" srcOrd="0" destOrd="0" presId="urn:microsoft.com/office/officeart/2005/8/layout/vList2"/>
    <dgm:cxn modelId="{541BD5B9-51DA-497F-838D-CDA31366E980}" type="presParOf" srcId="{AEABCDDF-3180-4C76-A7CB-FC0B6AF0719A}" destId="{F4D94EE2-DE87-41D3-8995-9FDA4ED2D4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4EE2-DE87-41D3-8995-9FDA4ED2D4BE}">
      <dsp:nvSpPr>
        <dsp:cNvPr id="0" name=""/>
        <dsp:cNvSpPr/>
      </dsp:nvSpPr>
      <dsp:spPr>
        <a:xfrm>
          <a:off x="0" y="2086548"/>
          <a:ext cx="8298873" cy="152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b="1" kern="1200" dirty="0" smtClean="0"/>
            <a:t>CSS</a:t>
          </a:r>
          <a:endParaRPr lang="en-US" sz="6500" kern="1200" dirty="0"/>
        </a:p>
      </dsp:txBody>
      <dsp:txXfrm>
        <a:off x="74249" y="2160797"/>
        <a:ext cx="8150375"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C403-8EB1-4D4E-8C3A-24BD19820531}"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670EE-8D87-4DCA-A75C-57CFF257AC9C}" type="slidenum">
              <a:rPr lang="en-US" smtClean="0"/>
              <a:t>‹#›</a:t>
            </a:fld>
            <a:endParaRPr lang="en-US"/>
          </a:p>
        </p:txBody>
      </p:sp>
    </p:spTree>
    <p:extLst>
      <p:ext uri="{BB962C8B-B14F-4D97-AF65-F5344CB8AC3E}">
        <p14:creationId xmlns:p14="http://schemas.microsoft.com/office/powerpoint/2010/main" val="365692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https://www.w3.org/Style/CSS/</a:t>
            </a:r>
          </a:p>
          <a:p>
            <a:endParaRPr lang="en-US" dirty="0" smtClean="0"/>
          </a:p>
          <a:p>
            <a:r>
              <a:rPr lang="en-US" dirty="0" smtClean="0"/>
              <a:t>The CSS 1 specification was completed in 1996. Microsoft's Internet Explorer 3[19] was released in that year, featuring some limited support for CSS. IE 4 and Netscape 4.x added more support, but it was typically incomplete and had many bugs that prevented CSS from being usefully adopted. It was more than three years before any web browser achieved near-full implementation of the specification.</a:t>
            </a:r>
          </a:p>
          <a:p>
            <a:endParaRPr lang="en-US" dirty="0" smtClean="0"/>
          </a:p>
          <a:p>
            <a:r>
              <a:rPr lang="en-US" dirty="0" smtClean="0"/>
              <a:t>CSS 1: The first CSS specification to become an official W3C Recommendation is CSS level 1, published on December 17, 1996. </a:t>
            </a:r>
          </a:p>
          <a:p>
            <a:r>
              <a:rPr lang="en-US" dirty="0" smtClean="0"/>
              <a:t>Among its capabilities are support for:</a:t>
            </a:r>
          </a:p>
          <a:p>
            <a:pPr marL="171450" indent="-171450">
              <a:buFont typeface="Arial" panose="020B0604020202020204" pitchFamily="34" charset="0"/>
              <a:buChar char="•"/>
            </a:pPr>
            <a:r>
              <a:rPr lang="en-US" dirty="0" smtClean="0"/>
              <a:t>Font properties such as typeface and emphasis</a:t>
            </a:r>
          </a:p>
          <a:p>
            <a:pPr marL="171450" indent="-171450">
              <a:buFont typeface="Arial" panose="020B0604020202020204" pitchFamily="34" charset="0"/>
              <a:buChar char="•"/>
            </a:pPr>
            <a:r>
              <a:rPr lang="en-US" dirty="0" smtClean="0"/>
              <a:t>Color of text, backgrounds, and other elements</a:t>
            </a:r>
          </a:p>
          <a:p>
            <a:pPr marL="171450" indent="-171450">
              <a:buFont typeface="Arial" panose="020B0604020202020204" pitchFamily="34" charset="0"/>
              <a:buChar char="•"/>
            </a:pPr>
            <a:r>
              <a:rPr lang="en-US" dirty="0" smtClean="0"/>
              <a:t>Text attributes such as spacing between words, letters, and lines of text</a:t>
            </a:r>
          </a:p>
          <a:p>
            <a:pPr marL="171450" indent="-171450">
              <a:buFont typeface="Arial" panose="020B0604020202020204" pitchFamily="34" charset="0"/>
              <a:buChar char="•"/>
            </a:pPr>
            <a:r>
              <a:rPr lang="en-US" dirty="0" smtClean="0"/>
              <a:t>Alignment of text, images, tables and other elements</a:t>
            </a:r>
          </a:p>
          <a:p>
            <a:pPr marL="171450" indent="-171450">
              <a:buFont typeface="Arial" panose="020B0604020202020204" pitchFamily="34" charset="0"/>
              <a:buChar char="•"/>
            </a:pPr>
            <a:r>
              <a:rPr lang="en-US" dirty="0" smtClean="0"/>
              <a:t>Margin, border, padding, and positioning for most elements</a:t>
            </a:r>
          </a:p>
          <a:p>
            <a:pPr marL="171450" indent="-171450">
              <a:buFont typeface="Arial" panose="020B0604020202020204" pitchFamily="34" charset="0"/>
              <a:buChar char="•"/>
            </a:pPr>
            <a:r>
              <a:rPr lang="en-US" dirty="0" smtClean="0"/>
              <a:t>Unique identification and generic classification of groups of attributes</a:t>
            </a:r>
          </a:p>
          <a:p>
            <a:pPr marL="0" indent="0">
              <a:buFont typeface="Arial" panose="020B0604020202020204" pitchFamily="34" charset="0"/>
              <a:buNone/>
            </a:pPr>
            <a:r>
              <a:rPr lang="en-US" dirty="0" smtClean="0"/>
              <a:t>The W3C no longer maintains the CSS 1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2</a:t>
            </a:r>
          </a:p>
          <a:p>
            <a:pPr marL="0" indent="0">
              <a:buFont typeface="Arial" panose="020B0604020202020204" pitchFamily="34" charset="0"/>
              <a:buNone/>
            </a:pPr>
            <a:r>
              <a:rPr lang="en-US" dirty="0" smtClean="0"/>
              <a:t>CSS level 2 specification was developed by the W3C and published as a recommendation in May 1998. A superset of CSS 1, CSS 2 includes a number of new capabilities like absolute, relative, and fixed positioning of elements and z-index, the concept of media types, support for aural style sheets (which were later replaced by the CSS 3 speech modules)[39] and bidirectional text, and new font properties such as shadows.</a:t>
            </a:r>
          </a:p>
          <a:p>
            <a:pPr marL="0" indent="0">
              <a:buFont typeface="Arial" panose="020B0604020202020204" pitchFamily="34" charset="0"/>
              <a:buNone/>
            </a:pPr>
            <a:r>
              <a:rPr lang="en-US" dirty="0" smtClean="0"/>
              <a:t>The W3C no longer maintains the CSS 2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3:</a:t>
            </a:r>
            <a:r>
              <a:rPr lang="en-US" baseline="0" dirty="0" smtClean="0"/>
              <a:t> </a:t>
            </a:r>
            <a:r>
              <a:rPr lang="en-US" dirty="0" smtClean="0"/>
              <a:t>Unlike CSS 2, which is a large single specification defining various features, CSS 3 is divided into several separate documents called "modules". Each module adds new capabilities or extends features defined in CSS 2, preserving backward compatibility. Work on CSS level 3 started around the time of publication of the original CSS 2 recommendation. </a:t>
            </a:r>
          </a:p>
          <a:p>
            <a:pPr marL="0" indent="0">
              <a:buFont typeface="Arial" panose="020B0604020202020204" pitchFamily="34" charset="0"/>
              <a:buNone/>
            </a:pPr>
            <a:r>
              <a:rPr lang="en-US" dirty="0" smtClean="0"/>
              <a:t>The earliest CSS 3 drafts were published in June 1999.</a:t>
            </a:r>
          </a:p>
          <a:p>
            <a:pPr marL="0" indent="0">
              <a:buFont typeface="Arial" panose="020B0604020202020204" pitchFamily="34" charset="0"/>
              <a:buNone/>
            </a:pPr>
            <a:r>
              <a:rPr lang="en-US" dirty="0" smtClean="0"/>
              <a:t>Due to the modularization, different modules have different stability and statuses.</a:t>
            </a:r>
          </a:p>
        </p:txBody>
      </p:sp>
      <p:sp>
        <p:nvSpPr>
          <p:cNvPr id="4" name="Slide Number Placeholder 3"/>
          <p:cNvSpPr>
            <a:spLocks noGrp="1"/>
          </p:cNvSpPr>
          <p:nvPr>
            <p:ph type="sldNum" sz="quarter" idx="10"/>
          </p:nvPr>
        </p:nvSpPr>
        <p:spPr/>
        <p:txBody>
          <a:bodyPr/>
          <a:lstStyle/>
          <a:p>
            <a:fld id="{C53670EE-8D87-4DCA-A75C-57CFF257AC9C}" type="slidenum">
              <a:rPr lang="en-US" smtClean="0"/>
              <a:t>4</a:t>
            </a:fld>
            <a:endParaRPr lang="en-US"/>
          </a:p>
        </p:txBody>
      </p:sp>
    </p:spTree>
    <p:extLst>
      <p:ext uri="{BB962C8B-B14F-4D97-AF65-F5344CB8AC3E}">
        <p14:creationId xmlns:p14="http://schemas.microsoft.com/office/powerpoint/2010/main" val="107031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667142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pic>
        <p:nvPicPr>
          <p:cNvPr id="5" name="Picture 4"/>
          <p:cNvPicPr>
            <a:picLocks noChangeAspect="1"/>
          </p:cNvPicPr>
          <p:nvPr userDrawn="1"/>
        </p:nvPicPr>
        <p:blipFill>
          <a:blip r:embed="rId3"/>
          <a:stretch>
            <a:fillRect/>
          </a:stretch>
        </p:blipFill>
        <p:spPr>
          <a:xfrm>
            <a:off x="10062965" y="4708748"/>
            <a:ext cx="2143125" cy="2143125"/>
          </a:xfrm>
          <a:prstGeom prst="rect">
            <a:avLst/>
          </a:prstGeom>
        </p:spPr>
      </p:pic>
      <p:sp>
        <p:nvSpPr>
          <p:cNvPr id="6" name="Content Placeholder 5"/>
          <p:cNvSpPr>
            <a:spLocks noGrp="1"/>
          </p:cNvSpPr>
          <p:nvPr>
            <p:ph sz="quarter" idx="10"/>
          </p:nvPr>
        </p:nvSpPr>
        <p:spPr>
          <a:xfrm>
            <a:off x="609600" y="2051050"/>
            <a:ext cx="9045146" cy="3328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981940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pic>
        <p:nvPicPr>
          <p:cNvPr id="8" name="Picture 7"/>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12379674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6" name="Picture 5"/>
          <p:cNvPicPr>
            <a:picLocks noChangeAspect="1"/>
          </p:cNvPicPr>
          <p:nvPr userDrawn="1"/>
        </p:nvPicPr>
        <p:blipFill>
          <a:blip r:embed="rId2"/>
          <a:stretch>
            <a:fillRect/>
          </a:stretch>
        </p:blipFill>
        <p:spPr>
          <a:xfrm>
            <a:off x="10391775" y="4314825"/>
            <a:ext cx="1800225" cy="2543175"/>
          </a:xfrm>
          <a:prstGeom prst="rect">
            <a:avLst/>
          </a:prstGeom>
        </p:spPr>
      </p:pic>
      <p:sp>
        <p:nvSpPr>
          <p:cNvPr id="4" name="Content Placeholder 3"/>
          <p:cNvSpPr>
            <a:spLocks noGrp="1"/>
          </p:cNvSpPr>
          <p:nvPr>
            <p:ph sz="quarter" idx="10"/>
          </p:nvPr>
        </p:nvSpPr>
        <p:spPr>
          <a:xfrm>
            <a:off x="609600" y="1754188"/>
            <a:ext cx="9028113" cy="38719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754414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r-Latn-R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7587444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r-Latn-R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733905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885209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082154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649573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857376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974986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789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14" name="Picture 13"/>
          <p:cNvPicPr>
            <a:picLocks noChangeAspect="1"/>
          </p:cNvPicPr>
          <p:nvPr userDrawn="1"/>
        </p:nvPicPr>
        <p:blipFill>
          <a:blip r:embed="rId2"/>
          <a:stretch>
            <a:fillRect/>
          </a:stretch>
        </p:blipFill>
        <p:spPr>
          <a:xfrm>
            <a:off x="10062965" y="4708748"/>
            <a:ext cx="2143125" cy="2143125"/>
          </a:xfrm>
          <a:prstGeom prst="rect">
            <a:avLst/>
          </a:prstGeom>
        </p:spPr>
      </p:pic>
      <p:sp>
        <p:nvSpPr>
          <p:cNvPr id="7" name="Text Placeholder 6"/>
          <p:cNvSpPr>
            <a:spLocks noGrp="1"/>
          </p:cNvSpPr>
          <p:nvPr>
            <p:ph type="body" sz="quarter" idx="10" hasCustomPrompt="1"/>
          </p:nvPr>
        </p:nvSpPr>
        <p:spPr>
          <a:xfrm>
            <a:off x="1219200"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Sekcija</a:t>
            </a:r>
          </a:p>
          <a:p>
            <a:pPr lvl="0"/>
            <a:r>
              <a:rPr lang="sr-Latn-RS" smtClean="0"/>
              <a:t>JavaScript</a:t>
            </a:r>
            <a:endParaRPr lang="en-US" smtClean="0"/>
          </a:p>
          <a:p>
            <a:pPr lvl="1"/>
            <a:endParaRPr lang="en-US" smtClean="0"/>
          </a:p>
        </p:txBody>
      </p:sp>
      <p:sp>
        <p:nvSpPr>
          <p:cNvPr id="12" name="Text Placeholder 6"/>
          <p:cNvSpPr>
            <a:spLocks noGrp="1"/>
          </p:cNvSpPr>
          <p:nvPr>
            <p:ph type="body" sz="quarter" idx="11" hasCustomPrompt="1"/>
          </p:nvPr>
        </p:nvSpPr>
        <p:spPr>
          <a:xfrm>
            <a:off x="7203492"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Lekcija</a:t>
            </a:r>
            <a:endParaRPr lang="en-US" smtClean="0"/>
          </a:p>
          <a:p>
            <a:pPr lvl="1"/>
            <a:endParaRPr lang="en-US" smtClean="0"/>
          </a:p>
        </p:txBody>
      </p:sp>
    </p:spTree>
    <p:extLst>
      <p:ext uri="{BB962C8B-B14F-4D97-AF65-F5344CB8AC3E}">
        <p14:creationId xmlns:p14="http://schemas.microsoft.com/office/powerpoint/2010/main" val="3988287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0" name="Title 9"/>
          <p:cNvSpPr>
            <a:spLocks noGrp="1"/>
          </p:cNvSpPr>
          <p:nvPr>
            <p:ph type="title" hasCustomPrompt="1"/>
          </p:nvPr>
        </p:nvSpPr>
        <p:spPr>
          <a:xfrm>
            <a:off x="657689" y="1356048"/>
            <a:ext cx="6024585" cy="1965747"/>
          </a:xfrm>
        </p:spPr>
        <p:txBody>
          <a:bodyPr/>
          <a:lstStyle>
            <a:lvl1pPr>
              <a:defRPr sz="4000"/>
            </a:lvl1pPr>
          </a:lstStyle>
          <a:p>
            <a:r>
              <a:rPr lang="en-US" smtClean="0"/>
              <a:t>Sekcija</a:t>
            </a:r>
            <a:br>
              <a:rPr lang="en-US" smtClean="0"/>
            </a:br>
            <a:r>
              <a:rPr lang="en-US" smtClean="0"/>
              <a:t/>
            </a:r>
            <a:br>
              <a:rPr lang="en-US" smtClean="0"/>
            </a:br>
            <a:r>
              <a:rPr lang="en-US" smtClean="0"/>
              <a:t>CSS</a:t>
            </a: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t>Lekcija</a:t>
            </a:r>
            <a:endParaRPr lang="en-US" sz="3600" dirty="0" smtClean="0"/>
          </a:p>
          <a:p>
            <a:endParaRPr lang="en-US" sz="3600" dirty="0" smtClean="0"/>
          </a:p>
          <a:p>
            <a:r>
              <a:rPr lang="en-US" sz="3600" dirty="0" smtClean="0"/>
              <a:t>CSS</a:t>
            </a:r>
            <a:r>
              <a:rPr lang="en-US" sz="3600" baseline="0" dirty="0" smtClean="0"/>
              <a:t> - </a:t>
            </a:r>
            <a:r>
              <a:rPr lang="en-US" sz="3600" baseline="0" dirty="0" err="1" smtClean="0"/>
              <a:t>osnove</a:t>
            </a:r>
            <a:endParaRPr lang="sr-Latn-RS" sz="3600" dirty="0"/>
          </a:p>
        </p:txBody>
      </p:sp>
      <p:pic>
        <p:nvPicPr>
          <p:cNvPr id="3" name="Picture 2"/>
          <p:cNvPicPr>
            <a:picLocks noChangeAspect="1"/>
          </p:cNvPicPr>
          <p:nvPr userDrawn="1"/>
        </p:nvPicPr>
        <p:blipFill>
          <a:blip r:embed="rId2"/>
          <a:stretch>
            <a:fillRect/>
          </a:stretch>
        </p:blipFill>
        <p:spPr>
          <a:xfrm>
            <a:off x="10391775" y="4314825"/>
            <a:ext cx="1800225" cy="2543175"/>
          </a:xfrm>
          <a:prstGeom prst="rect">
            <a:avLst/>
          </a:prstGeom>
        </p:spPr>
      </p:pic>
    </p:spTree>
    <p:extLst>
      <p:ext uri="{BB962C8B-B14F-4D97-AF65-F5344CB8AC3E}">
        <p14:creationId xmlns:p14="http://schemas.microsoft.com/office/powerpoint/2010/main" val="2850660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baseline="0" smtClean="0"/>
              <a:t>HTML - osnove</a:t>
            </a:r>
            <a:endParaRPr lang="sr-Latn-RS" sz="3600"/>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
        <p:nvSpPr>
          <p:cNvPr id="3" name="Text Placeholder 2"/>
          <p:cNvSpPr>
            <a:spLocks noGrp="1"/>
          </p:cNvSpPr>
          <p:nvPr>
            <p:ph type="body" sz="quarter" idx="10" hasCustomPrompt="1"/>
          </p:nvPr>
        </p:nvSpPr>
        <p:spPr>
          <a:xfrm>
            <a:off x="625475" y="1457325"/>
            <a:ext cx="5816600" cy="2406650"/>
          </a:xfrm>
        </p:spPr>
        <p:txBody>
          <a:bodyPr/>
          <a:lstStyle>
            <a:lvl1pPr>
              <a:defRPr/>
            </a:lvl1pPr>
          </a:lstStyle>
          <a:p>
            <a:pPr lvl="0"/>
            <a:r>
              <a:rPr lang="en-US" smtClean="0"/>
              <a:t>Sekcija </a:t>
            </a:r>
          </a:p>
          <a:p>
            <a:pPr lvl="0"/>
            <a:r>
              <a:rPr lang="en-US" smtClean="0"/>
              <a:t>HTML</a:t>
            </a:r>
            <a:endParaRPr lang="sr-Latn-RS"/>
          </a:p>
        </p:txBody>
      </p:sp>
    </p:spTree>
    <p:extLst>
      <p:ext uri="{BB962C8B-B14F-4D97-AF65-F5344CB8AC3E}">
        <p14:creationId xmlns:p14="http://schemas.microsoft.com/office/powerpoint/2010/main" val="1161022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9218" name="Picture 2" descr="Image result for coding javascri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6375" y="5381625"/>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285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920855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 name="Picture 10"/>
          <p:cNvPicPr/>
          <p:nvPr/>
        </p:nvPicPr>
        <p:blipFill>
          <a:blip r:embed="rId15"/>
          <a:stretch/>
        </p:blipFill>
        <p:spPr>
          <a:xfrm>
            <a:off x="215280" y="6176880"/>
            <a:ext cx="2289600" cy="550800"/>
          </a:xfrm>
          <a:prstGeom prst="rect">
            <a:avLst/>
          </a:prstGeom>
          <a:ln>
            <a:noFill/>
          </a:ln>
        </p:spPr>
      </p:pic>
      <p:sp>
        <p:nvSpPr>
          <p:cNvPr id="5" name="PlaceHolder 5"/>
          <p:cNvSpPr>
            <a:spLocks noGrp="1"/>
          </p:cNvSpPr>
          <p:nvPr>
            <p:ph type="body"/>
          </p:nvPr>
        </p:nvSpPr>
        <p:spPr>
          <a:xfrm>
            <a:off x="0" y="0"/>
            <a:ext cx="12191760" cy="6857640"/>
          </a:xfrm>
          <a:prstGeom prst="rect">
            <a:avLst/>
          </a:prstGeom>
        </p:spPr>
        <p:txBody>
          <a:bodyPr lIns="90000" tIns="45000" rIns="90000" bIns="45000"/>
          <a:lstStyle/>
          <a:p>
            <a:pPr marL="432000" indent="-324000">
              <a:spcBef>
                <a:spcPts val="1417"/>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Seventh Outline Level</a:t>
            </a: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Lucida Sans Unicode"/>
              </a:rPr>
              <a:t>Click to edit the title text format</a:t>
            </a:r>
          </a:p>
        </p:txBody>
      </p:sp>
    </p:spTree>
    <p:extLst>
      <p:ext uri="{BB962C8B-B14F-4D97-AF65-F5344CB8AC3E}">
        <p14:creationId xmlns:p14="http://schemas.microsoft.com/office/powerpoint/2010/main" val="3262022307"/>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85" r:id="rId3"/>
    <p:sldLayoutId id="2147483674" r:id="rId4"/>
    <p:sldLayoutId id="2147483683" r:id="rId5"/>
    <p:sldLayoutId id="2147483688" r:id="rId6"/>
    <p:sldLayoutId id="2147483689" r:id="rId7"/>
    <p:sldLayoutId id="2147483682" r:id="rId8"/>
    <p:sldLayoutId id="2147483690" r:id="rId9"/>
    <p:sldLayoutId id="2147483691" r:id="rId10"/>
    <p:sldLayoutId id="2147483693" r:id="rId11"/>
    <p:sldLayoutId id="214748369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B300D-7DF5-4E96-8AA6-60E94C6E9F44}" type="datetimeFigureOut">
              <a:rPr lang="sr-Latn-RS" smtClean="0"/>
              <a:t>28.3.2018.</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8615-0E10-4C24-9729-2CF81BB2E335}" type="slidenum">
              <a:rPr lang="sr-Latn-RS" smtClean="0"/>
              <a:t>‹#›</a:t>
            </a:fld>
            <a:endParaRPr lang="sr-Latn-RS"/>
          </a:p>
        </p:txBody>
      </p:sp>
    </p:spTree>
    <p:extLst>
      <p:ext uri="{BB962C8B-B14F-4D97-AF65-F5344CB8AC3E}">
        <p14:creationId xmlns:p14="http://schemas.microsoft.com/office/powerpoint/2010/main" val="3342845794"/>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4" r:id="rId3"/>
    <p:sldLayoutId id="2147483686" r:id="rId4"/>
    <p:sldLayoutId id="214748368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Front-End </a:t>
            </a:r>
            <a:r>
              <a:rPr lang="en-US" b="1" dirty="0" smtClean="0"/>
              <a:t>Developer</a:t>
            </a:r>
            <a:br>
              <a:rPr lang="en-US" b="1" dirty="0" smtClean="0"/>
            </a:br>
            <a:r>
              <a:rPr lang="en-US" b="1" dirty="0" smtClean="0"/>
              <a:t>21 </a:t>
            </a:r>
            <a:r>
              <a:rPr lang="en-US" b="1" dirty="0" smtClean="0"/>
              <a:t>– </a:t>
            </a:r>
            <a:r>
              <a:rPr lang="en-US" b="1" dirty="0" smtClean="0"/>
              <a:t>28.03.2018</a:t>
            </a:r>
            <a:endParaRPr lang="en-US" dirty="0"/>
          </a:p>
        </p:txBody>
      </p:sp>
      <p:sp>
        <p:nvSpPr>
          <p:cNvPr id="3" name="Subtitle 2"/>
          <p:cNvSpPr>
            <a:spLocks noGrp="1"/>
          </p:cNvSpPr>
          <p:nvPr>
            <p:ph type="subTitle" idx="1"/>
          </p:nvPr>
        </p:nvSpPr>
        <p:spPr/>
        <p:txBody>
          <a:bodyPr/>
          <a:lstStyle/>
          <a:p>
            <a:r>
              <a:rPr lang="en-US" dirty="0" err="1" smtClean="0"/>
              <a:t>Sinisa</a:t>
            </a:r>
            <a:r>
              <a:rPr lang="en-US" dirty="0" smtClean="0"/>
              <a:t> Vrhovac</a:t>
            </a:r>
            <a:endParaRPr lang="en-US" dirty="0"/>
          </a:p>
        </p:txBody>
      </p:sp>
    </p:spTree>
    <p:extLst>
      <p:ext uri="{BB962C8B-B14F-4D97-AF65-F5344CB8AC3E}">
        <p14:creationId xmlns:p14="http://schemas.microsoft.com/office/powerpoint/2010/main" val="38754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pic>
        <p:nvPicPr>
          <p:cNvPr id="1026" name="Picture 2" descr="flex_terms.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50554" y="1754188"/>
            <a:ext cx="6546205"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3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Grid</a:t>
            </a:r>
            <a:endParaRPr lang="en-US" dirty="0"/>
          </a:p>
        </p:txBody>
      </p:sp>
      <p:pic>
        <p:nvPicPr>
          <p:cNvPr id="9218" name="Picture 2" descr="https://mdn.mozillademos.org/files/13899/grid.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936670" y="1754188"/>
            <a:ext cx="8373972"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05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Grid</a:t>
            </a:r>
            <a:endParaRPr lang="en-US" dirty="0"/>
          </a:p>
        </p:txBody>
      </p:sp>
      <p:pic>
        <p:nvPicPr>
          <p:cNvPr id="8" name="Content Placeholder 7" descr="c# - Creating Custom &lt;strong&gt;Layout&lt;/strong&gt; in ASP.Net MVC3 using Razor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62304" y="1754188"/>
            <a:ext cx="6322704" cy="3871912"/>
          </a:xfrm>
          <a:prstGeom prst="rect">
            <a:avLst/>
          </a:prstGeom>
        </p:spPr>
      </p:pic>
    </p:spTree>
    <p:extLst>
      <p:ext uri="{BB962C8B-B14F-4D97-AF65-F5344CB8AC3E}">
        <p14:creationId xmlns:p14="http://schemas.microsoft.com/office/powerpoint/2010/main" val="28341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Float</a:t>
            </a:r>
            <a:endParaRPr lang="en-US" dirty="0"/>
          </a:p>
        </p:txBody>
      </p:sp>
      <p:sp>
        <p:nvSpPr>
          <p:cNvPr id="2" name="Content Placeholder 1"/>
          <p:cNvSpPr>
            <a:spLocks noGrp="1"/>
          </p:cNvSpPr>
          <p:nvPr>
            <p:ph sz="quarter" idx="10"/>
          </p:nvPr>
        </p:nvSpPr>
        <p:spPr/>
        <p:txBody>
          <a:bodyPr/>
          <a:lstStyle/>
          <a:p>
            <a:endParaRPr lang="en-US"/>
          </a:p>
        </p:txBody>
      </p:sp>
    </p:spTree>
    <p:extLst>
      <p:ext uri="{BB962C8B-B14F-4D97-AF65-F5344CB8AC3E}">
        <p14:creationId xmlns:p14="http://schemas.microsoft.com/office/powerpoint/2010/main" val="382699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Position</a:t>
            </a:r>
            <a:endParaRPr lang="en-US" dirty="0"/>
          </a:p>
        </p:txBody>
      </p:sp>
      <p:sp>
        <p:nvSpPr>
          <p:cNvPr id="2" name="Content Placeholder 1"/>
          <p:cNvSpPr>
            <a:spLocks noGrp="1"/>
          </p:cNvSpPr>
          <p:nvPr>
            <p:ph sz="quarter" idx="10"/>
          </p:nvPr>
        </p:nvSpPr>
        <p:spPr/>
        <p:txBody>
          <a:bodyPr/>
          <a:lstStyle/>
          <a:p>
            <a:endParaRPr lang="en-US"/>
          </a:p>
        </p:txBody>
      </p:sp>
    </p:spTree>
    <p:extLst>
      <p:ext uri="{BB962C8B-B14F-4D97-AF65-F5344CB8AC3E}">
        <p14:creationId xmlns:p14="http://schemas.microsoft.com/office/powerpoint/2010/main" val="214766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Pozicija</a:t>
            </a:r>
            <a:r>
              <a:rPr lang="en-US" dirty="0" smtClean="0"/>
              <a:t> </a:t>
            </a:r>
            <a:r>
              <a:rPr lang="en-US" dirty="0" err="1" smtClean="0"/>
              <a:t>i</a:t>
            </a:r>
            <a:r>
              <a:rPr lang="en-US" dirty="0" smtClean="0"/>
              <a:t> </a:t>
            </a:r>
            <a:r>
              <a:rPr lang="en-US" dirty="0" err="1" smtClean="0"/>
              <a:t>slaganje</a:t>
            </a:r>
            <a:endParaRPr lang="en-US" dirty="0"/>
          </a:p>
        </p:txBody>
      </p:sp>
      <p:pic>
        <p:nvPicPr>
          <p:cNvPr id="8" name="Content Placeholder 7" descr="c# - Creating Custom &lt;strong&gt;Layout&lt;/strong&gt; in ASP.Net MVC3 using Razor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62304" y="1754188"/>
            <a:ext cx="6322704" cy="3871912"/>
          </a:xfrm>
          <a:prstGeom prst="rect">
            <a:avLst/>
          </a:prstGeom>
        </p:spPr>
      </p:pic>
    </p:spTree>
    <p:extLst>
      <p:ext uri="{BB962C8B-B14F-4D97-AF65-F5344CB8AC3E}">
        <p14:creationId xmlns:p14="http://schemas.microsoft.com/office/powerpoint/2010/main" val="346744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„Responsive“ </a:t>
            </a:r>
            <a:r>
              <a:rPr lang="en-US" dirty="0" err="1"/>
              <a:t>dizajn</a:t>
            </a:r>
            <a:endParaRPr lang="en-US" dirty="0"/>
          </a:p>
        </p:txBody>
      </p:sp>
    </p:spTree>
    <p:extLst>
      <p:ext uri="{BB962C8B-B14F-4D97-AF65-F5344CB8AC3E}">
        <p14:creationId xmlns:p14="http://schemas.microsoft.com/office/powerpoint/2010/main" val="46622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„Responsive“ </a:t>
            </a:r>
            <a:r>
              <a:rPr lang="en-US" dirty="0" err="1"/>
              <a:t>dizajn</a:t>
            </a:r>
            <a:endParaRPr lang="en-US" dirty="0"/>
          </a:p>
        </p:txBody>
      </p:sp>
      <p:sp>
        <p:nvSpPr>
          <p:cNvPr id="2" name="Content Placeholder 1"/>
          <p:cNvSpPr>
            <a:spLocks noGrp="1"/>
          </p:cNvSpPr>
          <p:nvPr>
            <p:ph sz="quarter" idx="10"/>
          </p:nvPr>
        </p:nvSpPr>
        <p:spPr/>
        <p:txBody>
          <a:bodyPr/>
          <a:lstStyle/>
          <a:p>
            <a:endParaRPr lang="en-US"/>
          </a:p>
        </p:txBody>
      </p:sp>
      <p:pic>
        <p:nvPicPr>
          <p:cNvPr id="3078" name="Picture 6" descr="https://www.w3schools.com/css/img_rwd_ph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898900"/>
            <a:ext cx="704850" cy="1362075"/>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3080" name="Picture 8" descr="https://www.w3schools.com/css/img_rwd_tabl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2974974"/>
            <a:ext cx="1600200" cy="2286001"/>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3082" name="Picture 10" descr="https://www.w3schools.com/css/img_rwd_desk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225" y="2308224"/>
            <a:ext cx="4095750" cy="2952751"/>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0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a:t>
            </a:r>
            <a:r>
              <a:rPr lang="en-US" dirty="0" smtClean="0"/>
              <a:t>Responsive</a:t>
            </a:r>
            <a:r>
              <a:rPr lang="sr-Latn-CS" dirty="0" smtClean="0"/>
              <a:t>“</a:t>
            </a:r>
            <a:r>
              <a:rPr lang="en-US" dirty="0" smtClean="0"/>
              <a:t> d</a:t>
            </a:r>
            <a:r>
              <a:rPr lang="sr-Latn-CS" dirty="0" smtClean="0"/>
              <a:t>izajn</a:t>
            </a:r>
            <a:endParaRPr lang="en-US" dirty="0"/>
          </a:p>
        </p:txBody>
      </p:sp>
      <p:sp>
        <p:nvSpPr>
          <p:cNvPr id="4" name="Content Placeholder 3"/>
          <p:cNvSpPr>
            <a:spLocks noGrp="1"/>
          </p:cNvSpPr>
          <p:nvPr>
            <p:ph sz="quarter" idx="10"/>
          </p:nvPr>
        </p:nvSpPr>
        <p:spPr/>
        <p:txBody>
          <a:bodyPr/>
          <a:lstStyle/>
          <a:p>
            <a:r>
              <a:rPr lang="en-US" sz="1600" dirty="0">
                <a:latin typeface="Courier New" panose="02070309020205020404" pitchFamily="49" charset="0"/>
                <a:cs typeface="Courier New" panose="02070309020205020404" pitchFamily="49" charset="0"/>
              </a:rPr>
              <a:t>&lt;meta name="viewport" content="width=device-width, </a:t>
            </a:r>
            <a:r>
              <a:rPr lang="en-US" sz="1600" dirty="0" smtClean="0">
                <a:latin typeface="Courier New" panose="02070309020205020404" pitchFamily="49" charset="0"/>
                <a:cs typeface="Courier New" panose="02070309020205020404" pitchFamily="49" charset="0"/>
              </a:rPr>
              <a:t>initial-scale=1.0"&gt;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&lt;h1 style="font-size:10vw"&gt;Hello World&lt;/h1&gt;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="img_girl.jpg" style="width:100</a:t>
            </a:r>
            <a:r>
              <a:rPr lang="en-US" sz="1600" dirty="0" smtClean="0">
                <a:latin typeface="Courier New" panose="02070309020205020404" pitchFamily="49" charset="0"/>
                <a:cs typeface="Courier New" panose="02070309020205020404" pitchFamily="49" charset="0"/>
              </a:rPr>
              <a:t>%;"&gt;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="img_girl.jpg" style="max-width:100%;</a:t>
            </a:r>
            <a:r>
              <a:rPr lang="en-US" sz="1600" dirty="0" err="1">
                <a:latin typeface="Courier New" panose="02070309020205020404" pitchFamily="49" charset="0"/>
                <a:cs typeface="Courier New" panose="02070309020205020404" pitchFamily="49" charset="0"/>
              </a:rPr>
              <a:t>height:auto</a:t>
            </a:r>
            <a:r>
              <a:rPr lang="en-US" sz="1600" dirty="0" smtClean="0">
                <a:latin typeface="Courier New" panose="02070309020205020404" pitchFamily="49" charset="0"/>
                <a:cs typeface="Courier New" panose="02070309020205020404" pitchFamily="49" charset="0"/>
              </a:rPr>
              <a:t>;"&gt;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&lt;picture&gt;</a:t>
            </a:r>
          </a:p>
          <a:p>
            <a:r>
              <a:rPr lang="en-US" sz="1600" dirty="0">
                <a:latin typeface="Courier New" panose="02070309020205020404" pitchFamily="49" charset="0"/>
                <a:cs typeface="Courier New" panose="02070309020205020404" pitchFamily="49" charset="0"/>
              </a:rPr>
              <a:t>  &lt;source </a:t>
            </a:r>
            <a:r>
              <a:rPr lang="en-US" sz="1600" dirty="0" err="1">
                <a:latin typeface="Courier New" panose="02070309020205020404" pitchFamily="49" charset="0"/>
                <a:cs typeface="Courier New" panose="02070309020205020404" pitchFamily="49" charset="0"/>
              </a:rPr>
              <a:t>srcset</a:t>
            </a:r>
            <a:r>
              <a:rPr lang="en-US" sz="1600" dirty="0">
                <a:latin typeface="Courier New" panose="02070309020205020404" pitchFamily="49" charset="0"/>
                <a:cs typeface="Courier New" panose="02070309020205020404" pitchFamily="49" charset="0"/>
              </a:rPr>
              <a:t>="img_smallflower.jpg" media="(max-width: 600px)"&gt;</a:t>
            </a:r>
          </a:p>
          <a:p>
            <a:r>
              <a:rPr lang="en-US" sz="1600" dirty="0">
                <a:latin typeface="Courier New" panose="02070309020205020404" pitchFamily="49" charset="0"/>
                <a:cs typeface="Courier New" panose="02070309020205020404" pitchFamily="49" charset="0"/>
              </a:rPr>
              <a:t>  &lt;source </a:t>
            </a:r>
            <a:r>
              <a:rPr lang="en-US" sz="1600" dirty="0" err="1">
                <a:latin typeface="Courier New" panose="02070309020205020404" pitchFamily="49" charset="0"/>
                <a:cs typeface="Courier New" panose="02070309020205020404" pitchFamily="49" charset="0"/>
              </a:rPr>
              <a:t>srcset</a:t>
            </a:r>
            <a:r>
              <a:rPr lang="en-US" sz="1600" dirty="0">
                <a:latin typeface="Courier New" panose="02070309020205020404" pitchFamily="49" charset="0"/>
                <a:cs typeface="Courier New" panose="02070309020205020404" pitchFamily="49" charset="0"/>
              </a:rPr>
              <a:t>="img_flowers.jpg" media="(max-width: 1500px)"&gt;</a:t>
            </a:r>
          </a:p>
          <a:p>
            <a:r>
              <a:rPr lang="en-US" sz="1600" dirty="0">
                <a:latin typeface="Courier New" panose="02070309020205020404" pitchFamily="49" charset="0"/>
                <a:cs typeface="Courier New" panose="02070309020205020404" pitchFamily="49" charset="0"/>
              </a:rPr>
              <a:t>  &lt;source </a:t>
            </a:r>
            <a:r>
              <a:rPr lang="en-US" sz="1600" dirty="0" err="1">
                <a:latin typeface="Courier New" panose="02070309020205020404" pitchFamily="49" charset="0"/>
                <a:cs typeface="Courier New" panose="02070309020205020404" pitchFamily="49" charset="0"/>
              </a:rPr>
              <a:t>srcset</a:t>
            </a:r>
            <a:r>
              <a:rPr lang="en-US" sz="1600" dirty="0">
                <a:latin typeface="Courier New" panose="02070309020205020404" pitchFamily="49" charset="0"/>
                <a:cs typeface="Courier New" panose="02070309020205020404" pitchFamily="49" charset="0"/>
              </a:rPr>
              <a:t>="flowers.jpg"&gt;</a:t>
            </a:r>
          </a:p>
          <a:p>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="img_smallflower.jpg" alt="Flowers"&gt;</a:t>
            </a:r>
          </a:p>
          <a:p>
            <a:r>
              <a:rPr lang="en-US" sz="1600" dirty="0">
                <a:latin typeface="Courier New" panose="02070309020205020404" pitchFamily="49" charset="0"/>
                <a:cs typeface="Courier New" panose="02070309020205020404" pitchFamily="49" charset="0"/>
              </a:rPr>
              <a:t>&lt;/picture</a:t>
            </a:r>
            <a:r>
              <a:rPr lang="en-US" sz="1600" dirty="0" smtClean="0">
                <a:latin typeface="Courier New" panose="02070309020205020404" pitchFamily="49" charset="0"/>
                <a:cs typeface="Courier New" panose="02070309020205020404" pitchFamily="49" charset="0"/>
              </a:rPr>
              <a:t>&gt;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@media screen and (max-width: 800px) {</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181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a:t>
            </a:r>
            <a:r>
              <a:rPr lang="en-US" dirty="0" smtClean="0"/>
              <a:t>queries</a:t>
            </a:r>
            <a:endParaRPr lang="en-US" dirty="0"/>
          </a:p>
        </p:txBody>
      </p:sp>
    </p:spTree>
    <p:extLst>
      <p:ext uri="{BB962C8B-B14F-4D97-AF65-F5344CB8AC3E}">
        <p14:creationId xmlns:p14="http://schemas.microsoft.com/office/powerpoint/2010/main" val="207842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545499" y="243629"/>
            <a:ext cx="10430640" cy="1325160"/>
          </a:xfrm>
          <a:prstGeom prst="rect">
            <a:avLst/>
          </a:prstGeom>
          <a:noFill/>
          <a:ln>
            <a:noFill/>
          </a:ln>
        </p:spPr>
        <p:txBody>
          <a:bodyPr anchor="ctr"/>
          <a:lstStyle/>
          <a:p>
            <a:pPr>
              <a:lnSpc>
                <a:spcPct val="100000"/>
              </a:lnSpc>
            </a:pPr>
            <a:r>
              <a:rPr lang="sr-Latn-RS" sz="2800" b="1" spc="-1" smtClean="0">
                <a:solidFill>
                  <a:srgbClr val="464646"/>
                </a:solidFill>
                <a:uFill>
                  <a:solidFill>
                    <a:srgbClr val="FFFFFF"/>
                  </a:solidFill>
                </a:uFill>
                <a:latin typeface="Lucida Sans Unicode"/>
              </a:rPr>
              <a:t>Sadržaj časa</a:t>
            </a:r>
            <a:endParaRPr lang="ru-RU" sz="2800" b="0" strike="noStrike" spc="-1">
              <a:solidFill>
                <a:srgbClr val="000000"/>
              </a:solidFill>
              <a:uFill>
                <a:solidFill>
                  <a:srgbClr val="FFFFFF"/>
                </a:solidFill>
              </a:uFill>
              <a:latin typeface="Lucida Sans Unicode"/>
            </a:endParaRPr>
          </a:p>
        </p:txBody>
      </p:sp>
      <p:graphicFrame>
        <p:nvGraphicFramePr>
          <p:cNvPr id="2" name="Diagram 1"/>
          <p:cNvGraphicFramePr/>
          <p:nvPr>
            <p:extLst>
              <p:ext uri="{D42A27DB-BD31-4B8C-83A1-F6EECF244321}">
                <p14:modId xmlns:p14="http://schemas.microsoft.com/office/powerpoint/2010/main" val="2219585288"/>
              </p:ext>
            </p:extLst>
          </p:nvPr>
        </p:nvGraphicFramePr>
        <p:xfrm>
          <a:off x="3338944" y="515511"/>
          <a:ext cx="8298873" cy="569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09804"/>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Media queries</a:t>
            </a:r>
            <a:endParaRPr lang="en-US" dirty="0"/>
          </a:p>
        </p:txBody>
      </p:sp>
      <p:sp>
        <p:nvSpPr>
          <p:cNvPr id="4" name="Content Placeholder 3"/>
          <p:cNvSpPr>
            <a:spLocks noGrp="1"/>
          </p:cNvSpPr>
          <p:nvPr>
            <p:ph sz="quarter" idx="10"/>
          </p:nvPr>
        </p:nvSpPr>
        <p:spPr/>
        <p:txBody>
          <a:bodyPr/>
          <a:lstStyle/>
          <a:p>
            <a:endParaRPr lang="en-US" sz="1600" dirty="0" smtClean="0">
              <a:latin typeface="Courier New" panose="02070309020205020404" pitchFamily="49" charset="0"/>
              <a:cs typeface="Courier New" panose="02070309020205020404" pitchFamily="49" charset="0"/>
            </a:endParaRPr>
          </a:p>
        </p:txBody>
      </p:sp>
      <p:pic>
        <p:nvPicPr>
          <p:cNvPr id="7170" name="Picture 2" descr="https://www.w3schools.com/css/rwd_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3552031"/>
            <a:ext cx="2857500" cy="1876425"/>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7172" name="Picture 4" descr="https://www.w3schools.com/css/rwd_tab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200" y="3552031"/>
            <a:ext cx="1143000" cy="167640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7174" name="Picture 6" descr="https://www.w3schools.com/css/rwd_pho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425" y="3552031"/>
            <a:ext cx="666750" cy="116205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61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Media queries</a:t>
            </a:r>
            <a:endParaRPr lang="en-US" dirty="0"/>
          </a:p>
        </p:txBody>
      </p:sp>
      <p:sp>
        <p:nvSpPr>
          <p:cNvPr id="4" name="Content Placeholder 3"/>
          <p:cNvSpPr>
            <a:spLocks noGrp="1"/>
          </p:cNvSpPr>
          <p:nvPr>
            <p:ph sz="quarter" idx="10"/>
          </p:nvPr>
        </p:nvSpPr>
        <p:spPr/>
        <p:txBody>
          <a:bodyPr/>
          <a:lstStyle/>
          <a:p>
            <a:r>
              <a:rPr lang="en-US" sz="1400" dirty="0">
                <a:latin typeface="Courier New" panose="02070309020205020404" pitchFamily="49" charset="0"/>
                <a:cs typeface="Courier New" panose="02070309020205020404" pitchFamily="49" charset="0"/>
              </a:rPr>
              <a:t>/* Extra small devices (phones, 600px and down) */</a:t>
            </a:r>
          </a:p>
          <a:p>
            <a:r>
              <a:rPr lang="en-US" sz="1400" dirty="0">
                <a:latin typeface="Courier New" panose="02070309020205020404" pitchFamily="49" charset="0"/>
                <a:cs typeface="Courier New" panose="02070309020205020404" pitchFamily="49" charset="0"/>
              </a:rPr>
              <a:t>@media only screen and (max-width: 600px)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Small devices (portrait tablets and large phones, 600px and up) */</a:t>
            </a:r>
          </a:p>
          <a:p>
            <a:r>
              <a:rPr lang="en-US" sz="1400" dirty="0">
                <a:latin typeface="Courier New" panose="02070309020205020404" pitchFamily="49" charset="0"/>
                <a:cs typeface="Courier New" panose="02070309020205020404" pitchFamily="49" charset="0"/>
              </a:rPr>
              <a:t>@media only screen and (min-width: 600px)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Medium devices (landscape tablets, 768px and up) */</a:t>
            </a:r>
          </a:p>
          <a:p>
            <a:r>
              <a:rPr lang="en-US" sz="1400" dirty="0">
                <a:latin typeface="Courier New" panose="02070309020205020404" pitchFamily="49" charset="0"/>
                <a:cs typeface="Courier New" panose="02070309020205020404" pitchFamily="49" charset="0"/>
              </a:rPr>
              <a:t>@media only screen and (min-width: 768px)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Large devices (laptops/desktops, 992px and up) */</a:t>
            </a:r>
          </a:p>
          <a:p>
            <a:r>
              <a:rPr lang="en-US" sz="1400" dirty="0">
                <a:latin typeface="Courier New" panose="02070309020205020404" pitchFamily="49" charset="0"/>
                <a:cs typeface="Courier New" panose="02070309020205020404" pitchFamily="49" charset="0"/>
              </a:rPr>
              <a:t>@media only screen and (min-width: 992px)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Extra large devices (large laptops and desktops, 1200px and up) */</a:t>
            </a:r>
          </a:p>
          <a:p>
            <a:r>
              <a:rPr lang="en-US" sz="1400" dirty="0">
                <a:latin typeface="Courier New" panose="02070309020205020404" pitchFamily="49" charset="0"/>
                <a:cs typeface="Courier New" panose="02070309020205020404" pitchFamily="49" charset="0"/>
              </a:rPr>
              <a:t>@media only screen and (min-width: 1200px) {...}</a:t>
            </a: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92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a:t>
            </a:r>
            <a:r>
              <a:rPr lang="sr-Latn-CS" dirty="0" smtClean="0"/>
              <a:t>ž</a:t>
            </a:r>
            <a:r>
              <a:rPr lang="en-US" dirty="0" smtClean="0"/>
              <a:t>be</a:t>
            </a:r>
            <a:endParaRPr lang="en-US" dirty="0"/>
          </a:p>
        </p:txBody>
      </p:sp>
    </p:spTree>
    <p:extLst>
      <p:ext uri="{BB962C8B-B14F-4D97-AF65-F5344CB8AC3E}">
        <p14:creationId xmlns:p14="http://schemas.microsoft.com/office/powerpoint/2010/main" val="2153955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Vežba 1</a:t>
            </a:r>
            <a:endParaRPr lang="en-US" dirty="0"/>
          </a:p>
        </p:txBody>
      </p:sp>
      <p:pic>
        <p:nvPicPr>
          <p:cNvPr id="6" name="Content Placeholder 5"/>
          <p:cNvPicPr>
            <a:picLocks noGrp="1" noChangeAspect="1"/>
          </p:cNvPicPr>
          <p:nvPr>
            <p:ph sz="quarter" idx="10"/>
          </p:nvPr>
        </p:nvPicPr>
        <p:blipFill>
          <a:blip r:embed="rId2"/>
          <a:stretch>
            <a:fillRect/>
          </a:stretch>
        </p:blipFill>
        <p:spPr>
          <a:xfrm>
            <a:off x="609480" y="1418399"/>
            <a:ext cx="7658220" cy="4470745"/>
          </a:xfrm>
          <a:prstGeom prst="rect">
            <a:avLst/>
          </a:prstGeom>
        </p:spPr>
      </p:pic>
    </p:spTree>
    <p:extLst>
      <p:ext uri="{BB962C8B-B14F-4D97-AF65-F5344CB8AC3E}">
        <p14:creationId xmlns:p14="http://schemas.microsoft.com/office/powerpoint/2010/main" val="1953357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a:t>
            </a:r>
            <a:r>
              <a:rPr lang="sr-Latn-CS" dirty="0" smtClean="0"/>
              <a:t>ž</a:t>
            </a:r>
            <a:r>
              <a:rPr lang="en-US" dirty="0" smtClean="0"/>
              <a:t>b</a:t>
            </a:r>
            <a:r>
              <a:rPr lang="sr-Latn-CS" dirty="0" smtClean="0"/>
              <a:t>a 2</a:t>
            </a:r>
            <a:endParaRPr lang="en-US" dirty="0"/>
          </a:p>
        </p:txBody>
      </p:sp>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b="63633"/>
          <a:stretch/>
        </p:blipFill>
        <p:spPr>
          <a:xfrm>
            <a:off x="609479" y="1418400"/>
            <a:ext cx="9253697" cy="4487100"/>
          </a:xfrm>
        </p:spPr>
      </p:pic>
    </p:spTree>
    <p:extLst>
      <p:ext uri="{BB962C8B-B14F-4D97-AF65-F5344CB8AC3E}">
        <p14:creationId xmlns:p14="http://schemas.microsoft.com/office/powerpoint/2010/main" val="153045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Ponavljanje je majka znanja </a:t>
            </a:r>
            <a:r>
              <a:rPr lang="en-US" smtClean="0">
                <a:sym typeface="Wingdings" panose="05000000000000000000" pitchFamily="2" charset="2"/>
              </a:rPr>
              <a:t></a:t>
            </a:r>
            <a:endParaRPr lang="sr-Latn-RS"/>
          </a:p>
        </p:txBody>
      </p:sp>
      <p:pic>
        <p:nvPicPr>
          <p:cNvPr id="3" name="Picture 2"/>
          <p:cNvPicPr>
            <a:picLocks noChangeAspect="1"/>
          </p:cNvPicPr>
          <p:nvPr/>
        </p:nvPicPr>
        <p:blipFill>
          <a:blip r:embed="rId2"/>
          <a:stretch>
            <a:fillRect/>
          </a:stretch>
        </p:blipFill>
        <p:spPr>
          <a:xfrm>
            <a:off x="609480" y="1418400"/>
            <a:ext cx="7556620" cy="4411432"/>
          </a:xfrm>
          <a:prstGeom prst="rect">
            <a:avLst/>
          </a:prstGeom>
        </p:spPr>
      </p:pic>
    </p:spTree>
    <p:extLst>
      <p:ext uri="{BB962C8B-B14F-4D97-AF65-F5344CB8AC3E}">
        <p14:creationId xmlns:p14="http://schemas.microsoft.com/office/powerpoint/2010/main" val="409067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Dana</a:t>
            </a:r>
            <a:r>
              <a:rPr lang="sr-Latn-CS" dirty="0" smtClean="0"/>
              <a:t>šnje teme</a:t>
            </a:r>
            <a:endParaRPr lang="en-US" dirty="0"/>
          </a:p>
        </p:txBody>
      </p:sp>
      <p:sp>
        <p:nvSpPr>
          <p:cNvPr id="5" name="Content Placeholder 4"/>
          <p:cNvSpPr>
            <a:spLocks noGrp="1"/>
          </p:cNvSpPr>
          <p:nvPr>
            <p:ph sz="quarter" idx="10"/>
          </p:nvPr>
        </p:nvSpPr>
        <p:spPr/>
        <p:txBody>
          <a:bodyPr/>
          <a:lstStyle/>
          <a:p>
            <a:r>
              <a:rPr lang="en-US" dirty="0"/>
              <a:t>Layouts, </a:t>
            </a:r>
            <a:endParaRPr lang="en-US" dirty="0" smtClean="0"/>
          </a:p>
          <a:p>
            <a:r>
              <a:rPr lang="en-US" dirty="0" smtClean="0"/>
              <a:t>Responsive </a:t>
            </a:r>
            <a:r>
              <a:rPr lang="en-US" dirty="0"/>
              <a:t>design, </a:t>
            </a:r>
            <a:endParaRPr lang="en-US" dirty="0" smtClean="0"/>
          </a:p>
          <a:p>
            <a:r>
              <a:rPr lang="en-US" dirty="0" smtClean="0"/>
              <a:t>Media </a:t>
            </a:r>
            <a:r>
              <a:rPr lang="en-US" dirty="0"/>
              <a:t>queries</a:t>
            </a:r>
            <a:endParaRPr lang="en-US" dirty="0" smtClean="0"/>
          </a:p>
        </p:txBody>
      </p:sp>
    </p:spTree>
    <p:extLst>
      <p:ext uri="{BB962C8B-B14F-4D97-AF65-F5344CB8AC3E}">
        <p14:creationId xmlns:p14="http://schemas.microsoft.com/office/powerpoint/2010/main" val="42866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CSS size units</a:t>
            </a:r>
            <a:endParaRPr lang="en-US" dirty="0"/>
          </a:p>
        </p:txBody>
      </p:sp>
      <p:sp>
        <p:nvSpPr>
          <p:cNvPr id="6" name="Content Placeholder 5"/>
          <p:cNvSpPr>
            <a:spLocks noGrp="1"/>
          </p:cNvSpPr>
          <p:nvPr>
            <p:ph sz="quarter" idx="10"/>
          </p:nvPr>
        </p:nvSpPr>
        <p:spPr/>
        <p:txBody>
          <a:bodyPr/>
          <a:lstStyle/>
          <a:p>
            <a:r>
              <a:rPr lang="sr-Latn-CS" sz="2400" dirty="0" smtClean="0"/>
              <a:t>Numeric units:</a:t>
            </a:r>
          </a:p>
          <a:p>
            <a:pPr lvl="1"/>
            <a:r>
              <a:rPr lang="sr-Latn-CS" sz="2000" dirty="0" smtClean="0"/>
              <a:t>px - Pixels, </a:t>
            </a:r>
          </a:p>
          <a:p>
            <a:pPr lvl="1"/>
            <a:r>
              <a:rPr lang="sr-Latn-CS" sz="2000" dirty="0" smtClean="0"/>
              <a:t>mm, cm, in, pt, pc;</a:t>
            </a:r>
          </a:p>
          <a:p>
            <a:r>
              <a:rPr lang="sr-Latn-CS" sz="2400" dirty="0" smtClean="0"/>
              <a:t>Relative units:</a:t>
            </a:r>
          </a:p>
          <a:p>
            <a:pPr lvl="1"/>
            <a:r>
              <a:rPr lang="sr-Latn-CS" sz="2000" dirty="0" smtClean="0"/>
              <a:t>em - </a:t>
            </a:r>
            <a:r>
              <a:rPr lang="en-US" sz="2000" dirty="0" smtClean="0"/>
              <a:t>1em</a:t>
            </a:r>
            <a:r>
              <a:rPr lang="sr-Latn-CS" sz="2000" dirty="0" smtClean="0"/>
              <a:t> je veličina fonta u trenutnom elementu, preciznije</a:t>
            </a:r>
            <a:r>
              <a:rPr lang="en-US" sz="2000" dirty="0" smtClean="0"/>
              <a:t>, </a:t>
            </a:r>
            <a:r>
              <a:rPr lang="sr-Latn-CS" sz="2000" dirty="0" smtClean="0"/>
              <a:t>širina </a:t>
            </a:r>
            <a:r>
              <a:rPr lang="en-US" sz="2000" dirty="0" smtClean="0"/>
              <a:t>M</a:t>
            </a:r>
            <a:endParaRPr lang="sr-Latn-CS" sz="2000" dirty="0" smtClean="0"/>
          </a:p>
          <a:p>
            <a:pPr lvl="1"/>
            <a:r>
              <a:rPr lang="sr-Latn-CS" sz="2000" dirty="0" smtClean="0"/>
              <a:t>rem - </a:t>
            </a:r>
            <a:r>
              <a:rPr lang="en-US" sz="2000" dirty="0"/>
              <a:t>(root </a:t>
            </a:r>
            <a:r>
              <a:rPr lang="en-US" sz="2000" dirty="0" err="1"/>
              <a:t>em</a:t>
            </a:r>
            <a:r>
              <a:rPr lang="en-US" sz="2000" dirty="0"/>
              <a:t>) </a:t>
            </a:r>
            <a:r>
              <a:rPr lang="sr-Latn-CS" sz="2000" dirty="0" smtClean="0"/>
              <a:t>Je isto što i </a:t>
            </a:r>
            <a:r>
              <a:rPr lang="en-US" sz="2000" dirty="0" err="1" smtClean="0"/>
              <a:t>em</a:t>
            </a:r>
            <a:r>
              <a:rPr lang="en-US" sz="2000" dirty="0"/>
              <a:t>, </a:t>
            </a:r>
            <a:r>
              <a:rPr lang="sr-Latn-CS" sz="2000" dirty="0" smtClean="0"/>
              <a:t>ali u odnosu na base font brovsera</a:t>
            </a:r>
          </a:p>
          <a:p>
            <a:pPr lvl="1"/>
            <a:r>
              <a:rPr lang="sr-Latn-CS" sz="2000" dirty="0" smtClean="0"/>
              <a:t>vw, vh – Je 1</a:t>
            </a:r>
            <a:r>
              <a:rPr lang="en-US" sz="2000" dirty="0" smtClean="0"/>
              <a:t>/100</a:t>
            </a:r>
            <a:r>
              <a:rPr lang="sr-Latn-CS" sz="2000" dirty="0" smtClean="0"/>
              <a:t> delova širine odnosno visine vidljivog dijela ekrana</a:t>
            </a:r>
          </a:p>
        </p:txBody>
      </p:sp>
    </p:spTree>
    <p:extLst>
      <p:ext uri="{BB962C8B-B14F-4D97-AF65-F5344CB8AC3E}">
        <p14:creationId xmlns:p14="http://schemas.microsoft.com/office/powerpoint/2010/main" val="5736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PPI/PPCM – Pixel per inch/cm</a:t>
            </a:r>
            <a:endParaRPr lang="en-US" dirty="0"/>
          </a:p>
        </p:txBody>
      </p:sp>
      <p:pic>
        <p:nvPicPr>
          <p:cNvPr id="4098" name="Picture 2" descr="Image result for pixel density"/>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rcRect/>
          <a:stretch>
            <a:fillRect/>
          </a:stretch>
        </p:blipFill>
        <p:spPr bwMode="auto">
          <a:xfrm>
            <a:off x="2413318" y="1754188"/>
            <a:ext cx="5420676"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0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sr-Latn-CS" dirty="0" smtClean="0"/>
              <a:t>Layout</a:t>
            </a:r>
            <a:endParaRPr lang="en-US" dirty="0"/>
          </a:p>
        </p:txBody>
      </p:sp>
    </p:spTree>
    <p:extLst>
      <p:ext uri="{BB962C8B-B14F-4D97-AF65-F5344CB8AC3E}">
        <p14:creationId xmlns:p14="http://schemas.microsoft.com/office/powerpoint/2010/main" val="42419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pic>
        <p:nvPicPr>
          <p:cNvPr id="2050" name="Picture 2" descr="https://mdn.mozillademos.org/files/13408/flexbox-example2.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313656" y="2032794"/>
            <a:ext cx="7620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22225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5849</TotalTime>
  <Words>722</Words>
  <Application>Microsoft Office PowerPoint</Application>
  <PresentationFormat>Widescreen</PresentationFormat>
  <Paragraphs>79</Paragraphs>
  <Slides>24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Courier New</vt:lpstr>
      <vt:lpstr>DejaVu Sans</vt:lpstr>
      <vt:lpstr>Lucida Sans Unicode</vt:lpstr>
      <vt:lpstr>Symbol</vt:lpstr>
      <vt:lpstr>Wingdings</vt:lpstr>
      <vt:lpstr>Office Theme</vt:lpstr>
      <vt:lpstr>Custom Design</vt:lpstr>
      <vt:lpstr>Front-End Developer 21 – 28.03.2018</vt:lpstr>
      <vt:lpstr>PowerPoint Presentation</vt:lpstr>
      <vt:lpstr>Ponavljanje je majka znanja </vt:lpstr>
      <vt:lpstr>Današnje teme</vt:lpstr>
      <vt:lpstr>CSS size units</vt:lpstr>
      <vt:lpstr>PPI/PPCM – Pixel per inch/cm</vt:lpstr>
      <vt:lpstr>CSS Layout</vt:lpstr>
      <vt:lpstr>Flex</vt:lpstr>
      <vt:lpstr>Flex</vt:lpstr>
      <vt:lpstr>Flex</vt:lpstr>
      <vt:lpstr>Grid</vt:lpstr>
      <vt:lpstr>Grid</vt:lpstr>
      <vt:lpstr>Float</vt:lpstr>
      <vt:lpstr>Position</vt:lpstr>
      <vt:lpstr>Pozicija i slaganje</vt:lpstr>
      <vt:lpstr>„Responsive“ dizajn</vt:lpstr>
      <vt:lpstr>„Responsive“ dizajn</vt:lpstr>
      <vt:lpstr>„Responsive“ dizajn</vt:lpstr>
      <vt:lpstr>Media queries</vt:lpstr>
      <vt:lpstr>Media queries</vt:lpstr>
      <vt:lpstr>Media queries</vt:lpstr>
      <vt:lpstr>Vežbe</vt:lpstr>
      <vt:lpstr>Vežba 1</vt:lpstr>
      <vt:lpstr>Vežba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Radovan Ostojić</dc:creator>
  <cp:lastModifiedBy>Siniša Vrhovac</cp:lastModifiedBy>
  <cp:revision>368</cp:revision>
  <dcterms:created xsi:type="dcterms:W3CDTF">2018-01-27T10:39:52Z</dcterms:created>
  <dcterms:modified xsi:type="dcterms:W3CDTF">2018-03-28T14:14:24Z</dcterms:modified>
</cp:coreProperties>
</file>