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5"/>
  </p:notesMasterIdLst>
  <p:sldIdLst>
    <p:sldId id="257" r:id="rId2"/>
    <p:sldId id="258" r:id="rId3"/>
    <p:sldId id="291" r:id="rId4"/>
    <p:sldId id="302" r:id="rId5"/>
    <p:sldId id="287" r:id="rId6"/>
    <p:sldId id="288" r:id="rId7"/>
    <p:sldId id="318" r:id="rId8"/>
    <p:sldId id="289" r:id="rId9"/>
    <p:sldId id="317" r:id="rId10"/>
    <p:sldId id="327" r:id="rId11"/>
    <p:sldId id="328" r:id="rId12"/>
    <p:sldId id="329" r:id="rId13"/>
    <p:sldId id="330" r:id="rId14"/>
    <p:sldId id="292" r:id="rId15"/>
    <p:sldId id="323" r:id="rId16"/>
    <p:sldId id="313" r:id="rId17"/>
    <p:sldId id="324" r:id="rId18"/>
    <p:sldId id="325" r:id="rId19"/>
    <p:sldId id="326" r:id="rId20"/>
    <p:sldId id="305" r:id="rId21"/>
    <p:sldId id="311" r:id="rId22"/>
    <p:sldId id="303" r:id="rId23"/>
    <p:sldId id="33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AC0C8-0ABD-4044-8837-8AACFF45D82A}" type="datetimeFigureOut">
              <a:rPr lang="en-IN" smtClean="0"/>
              <a:t>30-05-2022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E6105-321B-4BE7-9BAE-4AF4FD8476F2}" type="slidenum">
              <a:rPr lang="en-IN" smtClean="0"/>
              <a:t>‹#›</a:t>
            </a:fld>
            <a:endParaRPr lang="en-IN"/>
          </a:p>
        </p:txBody>
      </p:sp>
    </p:spTree>
    <p:extLst>
      <p:ext uri="{BB962C8B-B14F-4D97-AF65-F5344CB8AC3E}">
        <p14:creationId xmlns:p14="http://schemas.microsoft.com/office/powerpoint/2010/main" val="348476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59897F0-5772-4509-A824-C9B826A12FB8}" type="slidenum">
              <a:rPr lang="en-IN" smtClean="0"/>
              <a:t>‹#›</a:t>
            </a:fld>
            <a:endParaRPr lang="en-IN"/>
          </a:p>
        </p:txBody>
      </p:sp>
    </p:spTree>
    <p:extLst>
      <p:ext uri="{BB962C8B-B14F-4D97-AF65-F5344CB8AC3E}">
        <p14:creationId xmlns:p14="http://schemas.microsoft.com/office/powerpoint/2010/main" val="246420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49033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211650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388674006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54468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3EA2568-9E22-4647-A8BD-1ADCBBE4AA5C}" type="datetimeFigureOut">
              <a:rPr lang="en-IN" smtClean="0"/>
              <a:t>30-05-2022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59897F0-5772-4509-A824-C9B826A12FB8}" type="slidenum">
              <a:rPr lang="en-IN" smtClean="0"/>
              <a:t>‹#›</a:t>
            </a:fld>
            <a:endParaRPr lang="en-IN"/>
          </a:p>
        </p:txBody>
      </p:sp>
    </p:spTree>
    <p:extLst>
      <p:ext uri="{BB962C8B-B14F-4D97-AF65-F5344CB8AC3E}">
        <p14:creationId xmlns:p14="http://schemas.microsoft.com/office/powerpoint/2010/main" val="367979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A2568-9E22-4647-A8BD-1ADCBBE4AA5C}"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288316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EA2568-9E22-4647-A8BD-1ADCBBE4AA5C}"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59451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EA2568-9E22-4647-A8BD-1ADCBBE4AA5C}"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55848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A2568-9E22-4647-A8BD-1ADCBBE4AA5C}"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313511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A2568-9E22-4647-A8BD-1ADCBBE4AA5C}"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275668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A2568-9E22-4647-A8BD-1ADCBBE4AA5C}" type="datetimeFigureOut">
              <a:rPr lang="en-IN" smtClean="0"/>
              <a:t>30-05-2022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421295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3EA2568-9E22-4647-A8BD-1ADCBBE4AA5C}" type="datetimeFigureOut">
              <a:rPr lang="en-IN" smtClean="0"/>
              <a:t>30-05-2022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59897F0-5772-4509-A824-C9B826A12FB8}" type="slidenum">
              <a:rPr lang="en-IN" smtClean="0"/>
              <a:t>‹#›</a:t>
            </a:fld>
            <a:endParaRPr lang="en-IN"/>
          </a:p>
        </p:txBody>
      </p:sp>
    </p:spTree>
    <p:extLst>
      <p:ext uri="{BB962C8B-B14F-4D97-AF65-F5344CB8AC3E}">
        <p14:creationId xmlns:p14="http://schemas.microsoft.com/office/powerpoint/2010/main" val="5193627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12"/>
          </p:nvPr>
        </p:nvSpPr>
        <p:spPr>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1</a:t>
            </a:fld>
            <a:endParaRPr lang="en-IN"/>
          </a:p>
        </p:txBody>
      </p:sp>
      <p:sp>
        <p:nvSpPr>
          <p:cNvPr id="54" name="Company…"/>
          <p:cNvSpPr txBox="1">
            <a:spLocks noGrp="1"/>
          </p:cNvSpPr>
          <p:nvPr>
            <p:ph type="title" idx="4294967295"/>
          </p:nvPr>
        </p:nvSpPr>
        <p:spPr>
          <a:xfrm>
            <a:off x="3005311" y="2026957"/>
            <a:ext cx="7162800" cy="2738437"/>
          </a:xfrm>
          <a:prstGeom prst="rect">
            <a:avLst/>
          </a:prstGeom>
        </p:spPr>
        <p:txBody>
          <a:bodyPr>
            <a:normAutofit/>
          </a:bodyPr>
          <a:lstStyle/>
          <a:p>
            <a:pPr algn="ctr"/>
            <a:r>
              <a:rPr lang="en-US" dirty="0"/>
              <a:t>Micro-Credit Defaulter Project</a:t>
            </a:r>
            <a:endParaRPr dirty="0">
              <a:latin typeface="Times New Roman" pitchFamily="18" charset="0"/>
              <a:cs typeface="Times New Roman" pitchFamily="18" charset="0"/>
            </a:endParaRPr>
          </a:p>
        </p:txBody>
      </p:sp>
      <p:sp>
        <p:nvSpPr>
          <p:cNvPr id="55" name="PowerPoint and Keynote Template…"/>
          <p:cNvSpPr txBox="1"/>
          <p:nvPr/>
        </p:nvSpPr>
        <p:spPr>
          <a:xfrm>
            <a:off x="9366392" y="5391146"/>
            <a:ext cx="200469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nSpc>
                <a:spcPct val="100000"/>
              </a:lnSpc>
            </a:pPr>
            <a:r>
              <a:rPr lang="en-US" dirty="0"/>
              <a:t>Presented By:</a:t>
            </a:r>
          </a:p>
          <a:p>
            <a:pPr>
              <a:lnSpc>
                <a:spcPct val="100000"/>
              </a:lnSpc>
            </a:pPr>
            <a:r>
              <a:rPr lang="en-US" dirty="0"/>
              <a:t>Sourabh tiwari</a:t>
            </a:r>
          </a:p>
        </p:txBody>
      </p:sp>
      <p:sp>
        <p:nvSpPr>
          <p:cNvPr id="61" name="PowerPoint and Keynote Template…"/>
          <p:cNvSpPr txBox="1"/>
          <p:nvPr/>
        </p:nvSpPr>
        <p:spPr>
          <a:xfrm>
            <a:off x="0" y="5285129"/>
            <a:ext cx="2413000" cy="3282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nSpc>
                <a:spcPct val="100000"/>
              </a:lnSpc>
            </a:pPr>
            <a:endParaRPr lang="en-US"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98563" y="77147"/>
            <a:ext cx="2976296" cy="2545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9" name="Mockup Slide">
            <a:extLst>
              <a:ext uri="{FF2B5EF4-FFF2-40B4-BE49-F238E27FC236}">
                <a16:creationId xmlns:a16="http://schemas.microsoft.com/office/drawing/2014/main" id="{5BABCB3B-904C-4EC3-90B0-E8518AF84A2C}"/>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Loan_frequency_group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and see the relationship between Number of loans taken by user in last 30 days vs loan pay back with in 5 days.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965321D6-0AFD-4B72-BF72-B4FC155760D3}"/>
              </a:ext>
            </a:extLst>
          </p:cNvPr>
          <p:cNvSpPr txBox="1"/>
          <p:nvPr/>
        </p:nvSpPr>
        <p:spPr>
          <a:xfrm>
            <a:off x="5737412" y="1670206"/>
            <a:ext cx="5647765" cy="418781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loans                          100.000000</a:t>
            </a:r>
          </a:p>
          <a:p>
            <a:pPr algn="just">
              <a:lnSpc>
                <a:spcPct val="80000"/>
              </a:lnSpc>
            </a:pPr>
            <a:r>
              <a:rPr lang="en-US" dirty="0">
                <a:latin typeface="Times New Roman" pitchFamily="18" charset="0"/>
                <a:cs typeface="Times New Roman" pitchFamily="18" charset="0"/>
              </a:rPr>
              <a:t>low num of loans            76.027184</a:t>
            </a:r>
          </a:p>
          <a:p>
            <a:pPr algn="just">
              <a:lnSpc>
                <a:spcPct val="80000"/>
              </a:lnSpc>
            </a:pPr>
            <a:r>
              <a:rPr lang="en-US" dirty="0">
                <a:latin typeface="Times New Roman" pitchFamily="18" charset="0"/>
                <a:cs typeface="Times New Roman" pitchFamily="18" charset="0"/>
              </a:rPr>
              <a:t>medium num of loans     93.598505</a:t>
            </a:r>
          </a:p>
          <a:p>
            <a:pPr algn="just">
              <a:lnSpc>
                <a:spcPct val="80000"/>
              </a:lnSpc>
            </a:pPr>
            <a:r>
              <a:rPr lang="en-US" dirty="0">
                <a:latin typeface="Times New Roman" pitchFamily="18" charset="0"/>
                <a:cs typeface="Times New Roman" pitchFamily="18" charset="0"/>
              </a:rPr>
              <a:t>high num of loans           98.380408</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no loan taken than no need to pay back, so we can leave this.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number of loans are less i.e., when only 1 loan is taken that time 24% customer was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2,3, and 4 loan that time almost 6.5% customers were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more than 4 loan that time almost 1.62% customers were not able to pay the loan in 5 days.</a:t>
            </a:r>
          </a:p>
        </p:txBody>
      </p:sp>
      <p:pic>
        <p:nvPicPr>
          <p:cNvPr id="6" name="Picture 5">
            <a:extLst>
              <a:ext uri="{FF2B5EF4-FFF2-40B4-BE49-F238E27FC236}">
                <a16:creationId xmlns:a16="http://schemas.microsoft.com/office/drawing/2014/main" id="{6DCC236F-415E-4A92-9399-07EB6D991802}"/>
              </a:ext>
            </a:extLst>
          </p:cNvPr>
          <p:cNvPicPr>
            <a:picLocks noChangeAspect="1"/>
          </p:cNvPicPr>
          <p:nvPr/>
        </p:nvPicPr>
        <p:blipFill rotWithShape="1">
          <a:blip r:embed="rId2"/>
          <a:srcRect l="20051" t="31701" r="44668" b="22313"/>
          <a:stretch/>
        </p:blipFill>
        <p:spPr>
          <a:xfrm>
            <a:off x="1082351" y="1852126"/>
            <a:ext cx="4640190" cy="3830217"/>
          </a:xfrm>
          <a:prstGeom prst="rect">
            <a:avLst/>
          </a:prstGeom>
        </p:spPr>
      </p:pic>
    </p:spTree>
    <p:extLst>
      <p:ext uri="{BB962C8B-B14F-4D97-AF65-F5344CB8AC3E}">
        <p14:creationId xmlns:p14="http://schemas.microsoft.com/office/powerpoint/2010/main" val="23459909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6" name="Mockup Slide">
            <a:extLst>
              <a:ext uri="{FF2B5EF4-FFF2-40B4-BE49-F238E27FC236}">
                <a16:creationId xmlns:a16="http://schemas.microsoft.com/office/drawing/2014/main" id="{1E9CE4C1-A521-4D01-964D-C4C4D9024FED}"/>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 </a:t>
            </a: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amnt_frequency_group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the difference between total amount of loan taken by customer in last 30 days vs loan pay back rate in 5 days.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4D30E7-D577-416C-98ED-979EBAC3BE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3164" y="2050602"/>
            <a:ext cx="4694248" cy="3516481"/>
          </a:xfrm>
          <a:prstGeom prst="rect">
            <a:avLst/>
          </a:prstGeom>
          <a:noFill/>
          <a:ln>
            <a:noFill/>
          </a:ln>
        </p:spPr>
      </p:pic>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EEDB4AF2-2F03-4C0D-89C4-BFB28124948C}"/>
              </a:ext>
            </a:extLst>
          </p:cNvPr>
          <p:cNvSpPr txBox="1"/>
          <p:nvPr/>
        </p:nvSpPr>
        <p:spPr>
          <a:xfrm>
            <a:off x="5737412" y="1670206"/>
            <a:ext cx="5647765" cy="4409412"/>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loans                100.000000</a:t>
            </a:r>
          </a:p>
          <a:p>
            <a:pPr algn="just">
              <a:lnSpc>
                <a:spcPct val="80000"/>
              </a:lnSpc>
            </a:pPr>
            <a:r>
              <a:rPr lang="en-US" dirty="0">
                <a:latin typeface="Times New Roman" pitchFamily="18" charset="0"/>
                <a:cs typeface="Times New Roman" pitchFamily="18" charset="0"/>
              </a:rPr>
              <a:t>low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74.347429</a:t>
            </a:r>
          </a:p>
          <a:p>
            <a:pPr algn="just">
              <a:lnSpc>
                <a:spcPct val="80000"/>
              </a:lnSpc>
            </a:pPr>
            <a:r>
              <a:rPr lang="en-US" dirty="0">
                <a:latin typeface="Times New Roman" pitchFamily="18" charset="0"/>
                <a:cs typeface="Times New Roman" pitchFamily="18" charset="0"/>
              </a:rPr>
              <a:t>medium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91.454128</a:t>
            </a:r>
          </a:p>
          <a:p>
            <a:pPr algn="just">
              <a:lnSpc>
                <a:spcPct val="80000"/>
              </a:lnSpc>
            </a:pPr>
            <a:r>
              <a:rPr lang="en-US" dirty="0">
                <a:latin typeface="Times New Roman" pitchFamily="18" charset="0"/>
                <a:cs typeface="Times New Roman" pitchFamily="18" charset="0"/>
              </a:rPr>
              <a:t>high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96.819407</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no loan taken than no need to pay back, so we can leave this.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less i.e., between 1-6 that time 26% customer was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medium i.e., between 7-12 that time almost 8.5% customers were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high i.e., more than 12 that time almost 3.2% customers were not able to pay the loan in 5 days.</a:t>
            </a:r>
          </a:p>
        </p:txBody>
      </p:sp>
    </p:spTree>
    <p:extLst>
      <p:ext uri="{BB962C8B-B14F-4D97-AF65-F5344CB8AC3E}">
        <p14:creationId xmlns:p14="http://schemas.microsoft.com/office/powerpoint/2010/main" val="33168088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12</a:t>
            </a:fld>
            <a:endParaRPr lang="en-IN"/>
          </a:p>
        </p:txBody>
      </p:sp>
      <p:sp>
        <p:nvSpPr>
          <p:cNvPr id="9" name="Mockup Slide">
            <a:extLst>
              <a:ext uri="{FF2B5EF4-FFF2-40B4-BE49-F238E27FC236}">
                <a16:creationId xmlns:a16="http://schemas.microsoft.com/office/drawing/2014/main" id="{DCD50D80-E00A-40AF-8914-BA5DE7D0F209}"/>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Number of loans taken by Customer in last 30 days and payback of loan in 30 days over label</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E0062F7-7FD9-4118-A302-8116CF2B08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0830" y="1192307"/>
            <a:ext cx="7042488" cy="4177553"/>
          </a:xfrm>
          <a:prstGeom prst="rect">
            <a:avLst/>
          </a:prstGeom>
          <a:noFill/>
          <a:ln>
            <a:noFill/>
          </a:ln>
        </p:spPr>
      </p:pic>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67708B96-F239-4883-906A-BFC083E938D1}"/>
              </a:ext>
            </a:extLst>
          </p:cNvPr>
          <p:cNvSpPr txBox="1"/>
          <p:nvPr/>
        </p:nvSpPr>
        <p:spPr>
          <a:xfrm>
            <a:off x="1195564" y="5366039"/>
            <a:ext cx="9375815" cy="101155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If customer took more than 25 loan than in that case, he/she replayed the loan on time always.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approx. 2-4 loan that time, he/she didn't pay the loan back on time.</a:t>
            </a:r>
          </a:p>
        </p:txBody>
      </p:sp>
    </p:spTree>
    <p:extLst>
      <p:ext uri="{BB962C8B-B14F-4D97-AF65-F5344CB8AC3E}">
        <p14:creationId xmlns:p14="http://schemas.microsoft.com/office/powerpoint/2010/main" val="104236730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13</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65228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no null value in the dataset but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Unnamed: 0, </a:t>
            </a:r>
            <a:r>
              <a:rPr lang="en-US" dirty="0" err="1">
                <a:latin typeface="Times New Roman" pitchFamily="18" charset="0"/>
                <a:cs typeface="Times New Roman" pitchFamily="18" charset="0"/>
              </a:rPr>
              <a:t>msisdn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pcircle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pdate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last_rech_date_ma</a:t>
            </a:r>
            <a:r>
              <a:rPr lang="en-US" dirty="0">
                <a:latin typeface="Times New Roman" pitchFamily="18" charset="0"/>
                <a:cs typeface="Times New Roman" pitchFamily="18" charset="0"/>
              </a:rPr>
              <a:t>,  cnt_ma_rech30, fr_ma_rech30, cnt_da_rech30, fr_da_rech30, cnt_da_rech90, fr_da_rech90, maxamnt_loans30, medianamnt_loans30, medianamnt_loans90 column since there is no correlation between output variable(Label) and with these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Evaluation Matrices: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Accuracy - it determines how often a model predicts default and non default correctly.</a:t>
            </a:r>
          </a:p>
          <a:p>
            <a:pPr marL="285750" indent="-285750" algn="just">
              <a:buFont typeface="Arial" panose="020B0604020202020204" pitchFamily="34" charset="0"/>
              <a:buChar char="•"/>
            </a:pPr>
            <a:r>
              <a:rPr lang="en-US" dirty="0">
                <a:latin typeface="Times New Roman" pitchFamily="18" charset="0"/>
                <a:cs typeface="Times New Roman" pitchFamily="18" charset="0"/>
              </a:rPr>
              <a:t>Precision-it calculates whenever our models predicts it is default how often it is correct.</a:t>
            </a:r>
          </a:p>
          <a:p>
            <a:pPr marL="285750" indent="-285750" algn="just">
              <a:buFont typeface="Arial" panose="020B0604020202020204" pitchFamily="34" charset="0"/>
              <a:buChar char="•"/>
            </a:pPr>
            <a:r>
              <a:rPr lang="en-US" dirty="0">
                <a:latin typeface="Times New Roman" pitchFamily="18" charset="0"/>
                <a:cs typeface="Times New Roman" pitchFamily="18" charset="0"/>
              </a:rPr>
              <a:t>Recall- Recall regulate the actual default that the model is actually predict.</a:t>
            </a:r>
          </a:p>
          <a:p>
            <a:pPr marL="285750" indent="-285750" algn="just">
              <a:buFont typeface="Arial" panose="020B0604020202020204" pitchFamily="34" charset="0"/>
              <a:buChar char="•"/>
            </a:pPr>
            <a:r>
              <a:rPr lang="en-US" dirty="0">
                <a:latin typeface="Times New Roman" pitchFamily="18" charset="0"/>
                <a:cs typeface="Times New Roman" pitchFamily="18" charset="0"/>
              </a:rPr>
              <a:t>Precision Recall Curve - PRC will display the tradeoff between Precision and Recall threshold.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Logistic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8" name="Picture 7">
            <a:extLst>
              <a:ext uri="{FF2B5EF4-FFF2-40B4-BE49-F238E27FC236}">
                <a16:creationId xmlns:a16="http://schemas.microsoft.com/office/drawing/2014/main" id="{DEF17769-F61A-4902-A00D-0C6AE9818F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517" t="22879" r="43109" b="24118"/>
          <a:stretch/>
        </p:blipFill>
        <p:spPr bwMode="auto">
          <a:xfrm>
            <a:off x="2677886" y="1332168"/>
            <a:ext cx="5825568" cy="46463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04591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Bernoulli NB</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id="{1D69FC6A-BB4D-4610-B940-694595B1E719}"/>
              </a:ext>
            </a:extLst>
          </p:cNvPr>
          <p:cNvPicPr>
            <a:picLocks noChangeAspect="1"/>
          </p:cNvPicPr>
          <p:nvPr/>
        </p:nvPicPr>
        <p:blipFill rotWithShape="1">
          <a:blip r:embed="rId2">
            <a:extLst>
              <a:ext uri="{28A0092B-C50C-407E-A947-70E740481C1C}">
                <a14:useLocalDpi xmlns:a14="http://schemas.microsoft.com/office/drawing/2010/main" val="0"/>
              </a:ext>
            </a:extLst>
          </a:blip>
          <a:srcRect l="20054" t="30696" r="45523" b="21259"/>
          <a:stretch/>
        </p:blipFill>
        <p:spPr bwMode="auto">
          <a:xfrm>
            <a:off x="2584580" y="1263079"/>
            <a:ext cx="5768677" cy="45280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03928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Classifier</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6" name="Picture 5">
            <a:extLst>
              <a:ext uri="{FF2B5EF4-FFF2-40B4-BE49-F238E27FC236}">
                <a16:creationId xmlns:a16="http://schemas.microsoft.com/office/drawing/2014/main" id="{29179EAB-63AB-46E3-9CD5-D66B8DE6F9C2}"/>
              </a:ext>
            </a:extLst>
          </p:cNvPr>
          <p:cNvPicPr>
            <a:picLocks noChangeAspect="1"/>
          </p:cNvPicPr>
          <p:nvPr/>
        </p:nvPicPr>
        <p:blipFill rotWithShape="1">
          <a:blip r:embed="rId2">
            <a:extLst>
              <a:ext uri="{28A0092B-C50C-407E-A947-70E740481C1C}">
                <a14:useLocalDpi xmlns:a14="http://schemas.microsoft.com/office/drawing/2010/main" val="0"/>
              </a:ext>
            </a:extLst>
          </a:blip>
          <a:srcRect l="19303" t="37941" r="40375" b="5815"/>
          <a:stretch/>
        </p:blipFill>
        <p:spPr bwMode="auto">
          <a:xfrm>
            <a:off x="2677059" y="1255138"/>
            <a:ext cx="6137286" cy="48152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88779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Classifier</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5" name="Picture 4">
            <a:extLst>
              <a:ext uri="{FF2B5EF4-FFF2-40B4-BE49-F238E27FC236}">
                <a16:creationId xmlns:a16="http://schemas.microsoft.com/office/drawing/2014/main" id="{C5BB182A-20A1-4312-B6D4-2FE481AAD059}"/>
              </a:ext>
            </a:extLst>
          </p:cNvPr>
          <p:cNvPicPr>
            <a:picLocks noChangeAspect="1"/>
          </p:cNvPicPr>
          <p:nvPr/>
        </p:nvPicPr>
        <p:blipFill rotWithShape="1">
          <a:blip r:embed="rId2"/>
          <a:srcRect l="19196" t="21163" r="39732" b="26787"/>
          <a:stretch/>
        </p:blipFill>
        <p:spPr bwMode="auto">
          <a:xfrm>
            <a:off x="2992596" y="1744824"/>
            <a:ext cx="6164058" cy="43935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2625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Classifier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6" name="Picture 5">
            <a:extLst>
              <a:ext uri="{FF2B5EF4-FFF2-40B4-BE49-F238E27FC236}">
                <a16:creationId xmlns:a16="http://schemas.microsoft.com/office/drawing/2014/main" id="{E8815DE8-83B1-4A53-A914-BEB8EC12CBEE}"/>
              </a:ext>
            </a:extLst>
          </p:cNvPr>
          <p:cNvPicPr>
            <a:picLocks noChangeAspect="1"/>
          </p:cNvPicPr>
          <p:nvPr/>
        </p:nvPicPr>
        <p:blipFill rotWithShape="1">
          <a:blip r:embed="rId2">
            <a:extLst>
              <a:ext uri="{28A0092B-C50C-407E-A947-70E740481C1C}">
                <a14:useLocalDpi xmlns:a14="http://schemas.microsoft.com/office/drawing/2010/main" val="0"/>
              </a:ext>
            </a:extLst>
          </a:blip>
          <a:srcRect l="19410" t="31268" r="42199" b="17255"/>
          <a:stretch/>
        </p:blipFill>
        <p:spPr bwMode="auto">
          <a:xfrm>
            <a:off x="2979522" y="1231641"/>
            <a:ext cx="6358631" cy="47957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90860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6500" y="2114507"/>
            <a:ext cx="9740900" cy="3693319"/>
          </a:xfrm>
          <a:prstGeom prst="rect">
            <a:avLst/>
          </a:prstGeom>
        </p:spPr>
        <p:txBody>
          <a:bodyPr wrap="square">
            <a:spAutoFit/>
          </a:bodyPr>
          <a:lstStyle/>
          <a:p>
            <a:pPr algn="just">
              <a:lnSpc>
                <a:spcPct val="100000"/>
              </a:lnSpc>
            </a:pPr>
            <a:r>
              <a:rPr lang="en-US" dirty="0">
                <a:latin typeface="Times New Roman" pitchFamily="18" charset="0"/>
                <a:cs typeface="Times New Roman" pitchFamily="18" charset="0"/>
              </a:rPr>
              <a:t>A Microfinance Institution (MFI) is an organization that offers financial services to low-income populations. MFS becomes very useful when targeting especially the unbanked poor families living in remote areas with not much sources of income.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Microfinance services (MFS) provided by MFI are Group Loans, Agricultural Loans, Individual Business Loans and so on.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MFI industry is primarily focusing on low-income families and is very useful in such areas, the implementation of MFS has been uneven with both significant challenges and successes.</a:t>
            </a:r>
          </a:p>
        </p:txBody>
      </p:sp>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030760" y="578889"/>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509847"/>
            <a:ext cx="1027430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Classifier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20</a:t>
            </a:fld>
            <a:endParaRPr lang="en-IN"/>
          </a:p>
        </p:txBody>
      </p:sp>
      <p:pic>
        <p:nvPicPr>
          <p:cNvPr id="9" name="Picture 8">
            <a:extLst>
              <a:ext uri="{FF2B5EF4-FFF2-40B4-BE49-F238E27FC236}">
                <a16:creationId xmlns:a16="http://schemas.microsoft.com/office/drawing/2014/main" id="{D1B0A131-865F-4A9B-98D8-9F669BE2E2DC}"/>
              </a:ext>
            </a:extLst>
          </p:cNvPr>
          <p:cNvPicPr>
            <a:picLocks noChangeAspect="1"/>
          </p:cNvPicPr>
          <p:nvPr/>
        </p:nvPicPr>
        <p:blipFill rotWithShape="1">
          <a:blip r:embed="rId2">
            <a:extLst>
              <a:ext uri="{28A0092B-C50C-407E-A947-70E740481C1C}">
                <a14:useLocalDpi xmlns:a14="http://schemas.microsoft.com/office/drawing/2010/main" val="0"/>
              </a:ext>
            </a:extLst>
          </a:blip>
          <a:srcRect l="19410" t="21735" r="51792" b="38036"/>
          <a:stretch/>
        </p:blipFill>
        <p:spPr bwMode="auto">
          <a:xfrm>
            <a:off x="766082" y="2519467"/>
            <a:ext cx="4263118" cy="334899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54739BFB-B4A8-43BF-94E0-2EC492CAC474}"/>
              </a:ext>
            </a:extLst>
          </p:cNvPr>
          <p:cNvPicPr>
            <a:picLocks noChangeAspect="1"/>
          </p:cNvPicPr>
          <p:nvPr/>
        </p:nvPicPr>
        <p:blipFill rotWithShape="1">
          <a:blip r:embed="rId3">
            <a:extLst>
              <a:ext uri="{28A0092B-C50C-407E-A947-70E740481C1C}">
                <a14:useLocalDpi xmlns:a14="http://schemas.microsoft.com/office/drawing/2010/main" val="0"/>
              </a:ext>
            </a:extLst>
          </a:blip>
          <a:srcRect l="18734" t="21943" r="34514" b="11184"/>
          <a:stretch/>
        </p:blipFill>
        <p:spPr bwMode="auto">
          <a:xfrm>
            <a:off x="5321935" y="2153707"/>
            <a:ext cx="5853430" cy="4709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508460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732743"/>
            <a:ext cx="10274300" cy="2544286"/>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marL="342900" indent="-342900" algn="just">
              <a:buFont typeface="Arial" pitchFamily="34" charset="0"/>
              <a:buChar char="•"/>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Various algorithms I used in this dataset and to get out best result and save that model. The best algorithm is Random Forest Classifier.</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21</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1949607"/>
            <a:ext cx="9713215" cy="143629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r>
              <a:rPr lang="en-US" dirty="0">
                <a:latin typeface="Times New Roman" pitchFamily="18" charset="0"/>
                <a:cs typeface="Times New Roman" pitchFamily="18" charset="0"/>
              </a:rPr>
              <a:t>Limitations of this project is, it has lots of outliers. If we try to fix outliers by some technique the accuracy goes down. If we dop the outliers than we are losing more than 20% of the data.</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future, if someone do the proper and detail study of this dataset’s each column than we will not loss much amount of data and the accuracy will be so high.</a:t>
            </a: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22</a:t>
            </a:fld>
            <a:endParaRPr lang="en-IN"/>
          </a:p>
        </p:txBody>
      </p:sp>
    </p:spTree>
    <p:extLst>
      <p:ext uri="{BB962C8B-B14F-4D97-AF65-F5344CB8AC3E}">
        <p14:creationId xmlns:p14="http://schemas.microsoft.com/office/powerpoint/2010/main" val="244457808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3E97-5016-4EE5-99EB-E274C7E2F1A9}"/>
              </a:ext>
            </a:extLst>
          </p:cNvPr>
          <p:cNvSpPr>
            <a:spLocks noGrp="1"/>
          </p:cNvSpPr>
          <p:nvPr>
            <p:ph type="title"/>
          </p:nvPr>
        </p:nvSpPr>
        <p:spPr>
          <a:xfrm>
            <a:off x="1392578" y="3039573"/>
            <a:ext cx="10058400" cy="1609344"/>
          </a:xfrm>
        </p:spPr>
        <p:txBody>
          <a:bodyPr/>
          <a:lstStyle/>
          <a:p>
            <a:pPr algn="ctr"/>
            <a:r>
              <a:rPr lang="en-IN" dirty="0"/>
              <a:t>Thank you !!!</a:t>
            </a:r>
          </a:p>
        </p:txBody>
      </p:sp>
    </p:spTree>
    <p:extLst>
      <p:ext uri="{BB962C8B-B14F-4D97-AF65-F5344CB8AC3E}">
        <p14:creationId xmlns:p14="http://schemas.microsoft.com/office/powerpoint/2010/main" val="199333005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3</a:t>
            </a:fld>
            <a:endParaRPr lang="en-IN"/>
          </a:p>
        </p:txBody>
      </p:sp>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171329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Build a model which can be used to predict in terms of a probability for each loan transaction, whether the customer will be paying back the loaned amount within 5 days of insurance of loan or not.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In this case, Label ‘1’ indicates that the loan has been paid that is Non- defaulter, while, Label ‘0’ indicates that the loan has not been paid that is defaulter. </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666826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DAAF39F-D3F9-4240-9614-B3D29AF76DDF}"/>
              </a:ext>
            </a:extLst>
          </p:cNvPr>
          <p:cNvPicPr>
            <a:picLocks noChangeAspect="1"/>
          </p:cNvPicPr>
          <p:nvPr/>
        </p:nvPicPr>
        <p:blipFill>
          <a:blip r:embed="rId2"/>
          <a:stretch>
            <a:fillRect/>
          </a:stretch>
        </p:blipFill>
        <p:spPr>
          <a:xfrm>
            <a:off x="1243052" y="3705644"/>
            <a:ext cx="9326648" cy="2350436"/>
          </a:xfrm>
          <a:prstGeom prst="rect">
            <a:avLst/>
          </a:prstGeom>
        </p:spPr>
      </p:pic>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Label is an independent variable where as all of the other element are dependent variable.</a:t>
            </a:r>
          </a:p>
        </p:txBody>
      </p:sp>
      <p:pic>
        <p:nvPicPr>
          <p:cNvPr id="6" name="Picture 5">
            <a:extLst>
              <a:ext uri="{FF2B5EF4-FFF2-40B4-BE49-F238E27FC236}">
                <a16:creationId xmlns:a16="http://schemas.microsoft.com/office/drawing/2014/main" id="{75C47BA4-BA12-4561-B477-69DEBA91F0A0}"/>
              </a:ext>
            </a:extLst>
          </p:cNvPr>
          <p:cNvPicPr/>
          <p:nvPr/>
        </p:nvPicPr>
        <p:blipFill>
          <a:blip r:embed="rId2"/>
          <a:stretch>
            <a:fillRect/>
          </a:stretch>
        </p:blipFill>
        <p:spPr>
          <a:xfrm>
            <a:off x="1360683" y="939125"/>
            <a:ext cx="8267411" cy="5043469"/>
          </a:xfrm>
          <a:prstGeom prst="rect">
            <a:avLst/>
          </a:prstGeom>
        </p:spPr>
      </p:pic>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6</a:t>
            </a:fld>
            <a:endParaRPr lang="en-IN"/>
          </a:p>
        </p:txBody>
      </p:sp>
    </p:spTree>
    <p:extLst>
      <p:ext uri="{BB962C8B-B14F-4D97-AF65-F5344CB8AC3E}">
        <p14:creationId xmlns:p14="http://schemas.microsoft.com/office/powerpoint/2010/main" val="294786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38518" y="4098703"/>
            <a:ext cx="9375815" cy="145475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fr-FR" dirty="0">
                <a:latin typeface="Times New Roman" pitchFamily="18" charset="0"/>
                <a:cs typeface="Times New Roman" pitchFamily="18" charset="0"/>
              </a:rPr>
              <a:t>Total records =  209593</a:t>
            </a:r>
          </a:p>
          <a:p>
            <a:pPr algn="just">
              <a:lnSpc>
                <a:spcPct val="80000"/>
              </a:lnSpc>
            </a:pPr>
            <a:r>
              <a:rPr lang="fr-FR" dirty="0" err="1">
                <a:latin typeface="Times New Roman" pitchFamily="18" charset="0"/>
                <a:cs typeface="Times New Roman" pitchFamily="18" charset="0"/>
              </a:rPr>
              <a:t>Defaulter</a:t>
            </a:r>
            <a:r>
              <a:rPr lang="fr-FR" dirty="0">
                <a:latin typeface="Times New Roman" pitchFamily="18" charset="0"/>
                <a:cs typeface="Times New Roman" pitchFamily="18" charset="0"/>
              </a:rPr>
              <a:t>     =  26162</a:t>
            </a:r>
          </a:p>
          <a:p>
            <a:pPr algn="just">
              <a:lnSpc>
                <a:spcPct val="80000"/>
              </a:lnSpc>
            </a:pPr>
            <a:r>
              <a:rPr lang="fr-FR" dirty="0" err="1">
                <a:latin typeface="Times New Roman" pitchFamily="18" charset="0"/>
                <a:cs typeface="Times New Roman" pitchFamily="18" charset="0"/>
              </a:rPr>
              <a:t>Non_Defaulter</a:t>
            </a:r>
            <a:r>
              <a:rPr lang="fr-FR" dirty="0">
                <a:latin typeface="Times New Roman" pitchFamily="18" charset="0"/>
                <a:cs typeface="Times New Roman" pitchFamily="18" charset="0"/>
              </a:rPr>
              <a:t> =  183431</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This picture tells us 12.5% people are Defaulter where as 87.5% people are not defaulter.</a:t>
            </a:r>
          </a:p>
        </p:txBody>
      </p:sp>
      <p:pic>
        <p:nvPicPr>
          <p:cNvPr id="5" name="Picture 4">
            <a:extLst>
              <a:ext uri="{FF2B5EF4-FFF2-40B4-BE49-F238E27FC236}">
                <a16:creationId xmlns:a16="http://schemas.microsoft.com/office/drawing/2014/main" id="{1CF6FBE3-B00D-4B3F-B47B-33432B19D3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43081" y="755765"/>
            <a:ext cx="5305838" cy="3342939"/>
          </a:xfrm>
          <a:prstGeom prst="rect">
            <a:avLst/>
          </a:prstGeom>
          <a:noFill/>
          <a:ln>
            <a:noFill/>
          </a:ln>
        </p:spPr>
      </p:pic>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253884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221516" y="4604574"/>
            <a:ext cx="9713215" cy="140551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sz="2200" dirty="0">
                <a:latin typeface="Times New Roman" pitchFamily="18" charset="0"/>
                <a:cs typeface="Times New Roman" pitchFamily="18" charset="0"/>
              </a:rPr>
              <a:t>The customer who have high balance that customer is able to pay is loan in 5 days.</a:t>
            </a:r>
          </a:p>
          <a:p>
            <a:pPr algn="just">
              <a:lnSpc>
                <a:spcPct val="80000"/>
              </a:lnSpc>
            </a:pPr>
            <a:r>
              <a:rPr lang="en-US" sz="2200" dirty="0">
                <a:latin typeface="Times New Roman" pitchFamily="18" charset="0"/>
                <a:cs typeface="Times New Roman" pitchFamily="18" charset="0"/>
              </a:rPr>
              <a:t>The customer who has average balance and low balance in that 10-12% people does not pay loan within 5 days.</a:t>
            </a:r>
          </a:p>
          <a:p>
            <a:pPr algn="just">
              <a:lnSpc>
                <a:spcPct val="80000"/>
              </a:lnSpc>
            </a:pPr>
            <a:r>
              <a:rPr lang="en-US" sz="2200" dirty="0">
                <a:latin typeface="Times New Roman" pitchFamily="18" charset="0"/>
                <a:cs typeface="Times New Roman" pitchFamily="18" charset="0"/>
              </a:rPr>
              <a:t>The customer who is having low balance that more than 30% customer are not paying loan within 5 days.</a:t>
            </a:r>
          </a:p>
        </p:txBody>
      </p:sp>
      <p:sp>
        <p:nvSpPr>
          <p:cNvPr id="7" name="Mockup Slide"/>
          <p:cNvSpPr txBox="1">
            <a:spLocks/>
          </p:cNvSpPr>
          <p:nvPr/>
        </p:nvSpPr>
        <p:spPr>
          <a:xfrm>
            <a:off x="1247468" y="578891"/>
            <a:ext cx="9661311"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1800" dirty="0" err="1">
                <a:latin typeface="Times New Roman" pitchFamily="18" charset="0"/>
                <a:cs typeface="Times New Roman" pitchFamily="18" charset="0"/>
              </a:rPr>
              <a:t>Balance_group</a:t>
            </a:r>
            <a:r>
              <a:rPr lang="en-US" sz="1800" dirty="0">
                <a:latin typeface="Times New Roman" pitchFamily="18" charset="0"/>
                <a:cs typeface="Times New Roman" pitchFamily="18" charset="0"/>
              </a:rPr>
              <a:t> is created by us, just to showcase and understand the Average main balance of account and loan pay back rate in 5 days relationship.</a:t>
            </a:r>
          </a:p>
        </p:txBody>
      </p:sp>
      <p:pic>
        <p:nvPicPr>
          <p:cNvPr id="5" name="Picture 4">
            <a:extLst>
              <a:ext uri="{FF2B5EF4-FFF2-40B4-BE49-F238E27FC236}">
                <a16:creationId xmlns:a16="http://schemas.microsoft.com/office/drawing/2014/main" id="{15DD2D33-1294-4113-8818-A3D3B60A63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7468" y="1192307"/>
            <a:ext cx="4229968" cy="3541058"/>
          </a:xfrm>
          <a:prstGeom prst="rect">
            <a:avLst/>
          </a:prstGeom>
          <a:noFill/>
          <a:ln>
            <a:noFill/>
          </a:ln>
        </p:spPr>
      </p:pic>
      <p:pic>
        <p:nvPicPr>
          <p:cNvPr id="8" name="Picture 7">
            <a:extLst>
              <a:ext uri="{FF2B5EF4-FFF2-40B4-BE49-F238E27FC236}">
                <a16:creationId xmlns:a16="http://schemas.microsoft.com/office/drawing/2014/main" id="{621F7983-59D6-42B6-B618-6540351BBC6E}"/>
              </a:ext>
            </a:extLst>
          </p:cNvPr>
          <p:cNvPicPr/>
          <p:nvPr/>
        </p:nvPicPr>
        <p:blipFill>
          <a:blip r:embed="rId3"/>
          <a:stretch>
            <a:fillRect/>
          </a:stretch>
        </p:blipFill>
        <p:spPr>
          <a:xfrm>
            <a:off x="6532075" y="1716833"/>
            <a:ext cx="3167738" cy="2061377"/>
          </a:xfrm>
          <a:prstGeom prst="rect">
            <a:avLst/>
          </a:prstGeom>
        </p:spPr>
      </p:pic>
      <p:sp>
        <p:nvSpPr>
          <p:cNvPr id="2" name="Slide Number Placeholder 1">
            <a:extLst>
              <a:ext uri="{FF2B5EF4-FFF2-40B4-BE49-F238E27FC236}">
                <a16:creationId xmlns:a16="http://schemas.microsoft.com/office/drawing/2014/main" id="{A27BC4A8-327C-46A8-8CA1-027010344771}"/>
              </a:ext>
            </a:extLst>
          </p:cNvPr>
          <p:cNvSpPr>
            <a:spLocks noGrp="1"/>
          </p:cNvSpPr>
          <p:nvPr>
            <p:ph type="sldNum" sz="quarter" idx="2"/>
          </p:nvPr>
        </p:nvSpPr>
        <p:spPr/>
        <p:txBody>
          <a:bodyPr/>
          <a:lstStyle/>
          <a:p>
            <a:fld id="{86CB4B4D-7CA3-9044-876B-883B54F8677D}" type="slidenum">
              <a:rPr lang="en-IN" smtClean="0"/>
              <a:t>8</a:t>
            </a:fld>
            <a:endParaRPr lang="en-IN"/>
          </a:p>
        </p:txBody>
      </p:sp>
    </p:spTree>
    <p:extLst>
      <p:ext uri="{BB962C8B-B14F-4D97-AF65-F5344CB8AC3E}">
        <p14:creationId xmlns:p14="http://schemas.microsoft.com/office/powerpoint/2010/main" val="3637852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IN"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Frequency_group</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column is created by us, just to showcase the Frequency of main account recharged in last 30 days and loan pay back rate relationship.</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3523016"/>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frequency             75.129316</a:t>
            </a:r>
          </a:p>
          <a:p>
            <a:pPr algn="just">
              <a:lnSpc>
                <a:spcPct val="80000"/>
              </a:lnSpc>
            </a:pPr>
            <a:r>
              <a:rPr lang="en-US" dirty="0">
                <a:latin typeface="Times New Roman" pitchFamily="18" charset="0"/>
                <a:cs typeface="Times New Roman" pitchFamily="18" charset="0"/>
              </a:rPr>
              <a:t>low frequency           95.695127</a:t>
            </a:r>
          </a:p>
          <a:p>
            <a:pPr algn="just">
              <a:lnSpc>
                <a:spcPct val="80000"/>
              </a:lnSpc>
            </a:pPr>
            <a:r>
              <a:rPr lang="en-US" dirty="0">
                <a:latin typeface="Times New Roman" pitchFamily="18" charset="0"/>
                <a:cs typeface="Times New Roman" pitchFamily="18" charset="0"/>
              </a:rPr>
              <a:t>medium frequency    96.212001</a:t>
            </a:r>
          </a:p>
          <a:p>
            <a:pPr algn="just">
              <a:lnSpc>
                <a:spcPct val="80000"/>
              </a:lnSpc>
            </a:pPr>
            <a:r>
              <a:rPr lang="en-US" dirty="0">
                <a:latin typeface="Times New Roman" pitchFamily="18" charset="0"/>
                <a:cs typeface="Times New Roman" pitchFamily="18" charset="0"/>
              </a:rPr>
              <a:t>high frequency          94.518960</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Customer who has low frequency of main account recharged in last 30 days in that almost 25% customers are not paying loan within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Customer who has low, medium and high frequency of main account recharged in last 30 days in that almost 45-5.5% people are not paying loan within 5 days.</a:t>
            </a:r>
          </a:p>
        </p:txBody>
      </p:sp>
      <p:pic>
        <p:nvPicPr>
          <p:cNvPr id="7" name="Picture 6">
            <a:extLst>
              <a:ext uri="{FF2B5EF4-FFF2-40B4-BE49-F238E27FC236}">
                <a16:creationId xmlns:a16="http://schemas.microsoft.com/office/drawing/2014/main" id="{B915DE49-7CC8-4644-AC30-621141D3BD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5564" y="1597380"/>
            <a:ext cx="4703213" cy="3933844"/>
          </a:xfrm>
          <a:prstGeom prst="rect">
            <a:avLst/>
          </a:prstGeom>
          <a:noFill/>
          <a:ln>
            <a:noFill/>
          </a:ln>
        </p:spPr>
      </p:pic>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9</a:t>
            </a:fld>
            <a:endParaRPr lang="en-IN"/>
          </a:p>
        </p:txBody>
      </p:sp>
    </p:spTree>
    <p:extLst>
      <p:ext uri="{BB962C8B-B14F-4D97-AF65-F5344CB8AC3E}">
        <p14:creationId xmlns:p14="http://schemas.microsoft.com/office/powerpoint/2010/main" val="206308378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15</TotalTime>
  <Words>1440</Words>
  <Application>Microsoft Office PowerPoint</Application>
  <PresentationFormat>Widescreen</PresentationFormat>
  <Paragraphs>149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Roboto Bold</vt:lpstr>
      <vt:lpstr>Rockwell</vt:lpstr>
      <vt:lpstr>Rockwell Condensed</vt:lpstr>
      <vt:lpstr>Times New Roman</vt:lpstr>
      <vt:lpstr>Wingdings</vt:lpstr>
      <vt:lpstr>Wood Type</vt:lpstr>
      <vt:lpstr>Micro-Credit Defaulter Project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GOKULA KRISHNAN R</dc:creator>
  <cp:lastModifiedBy>sourabh tiwari</cp:lastModifiedBy>
  <cp:revision>3</cp:revision>
  <dcterms:created xsi:type="dcterms:W3CDTF">2021-11-25T16:03:47Z</dcterms:created>
  <dcterms:modified xsi:type="dcterms:W3CDTF">2022-05-30T05:58:19Z</dcterms:modified>
</cp:coreProperties>
</file>