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1739" y="559053"/>
            <a:ext cx="97485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0179" y="157803"/>
            <a:ext cx="920114" cy="791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3032" y="1896135"/>
            <a:ext cx="9885934" cy="375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Relationship Id="rId3" Type="http://schemas.openxmlformats.org/officeDocument/2006/relationships/image" Target="../media/image5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" y="0"/>
              <a:ext cx="1166494" cy="2367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49015"/>
              <a:ext cx="219709" cy="661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1828"/>
              <a:ext cx="242569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519" y="4867274"/>
              <a:ext cx="975994" cy="19907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1579" y="0"/>
              <a:ext cx="529590" cy="6267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1600" y="5551804"/>
              <a:ext cx="508000" cy="12973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660" y="4444"/>
              <a:ext cx="384175" cy="17252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40160" y="4867274"/>
              <a:ext cx="384175" cy="1981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75563" y="577037"/>
            <a:ext cx="7571105" cy="1850389"/>
          </a:xfrm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7159"/>
              </a:lnSpc>
              <a:spcBef>
                <a:spcPts val="245"/>
              </a:spcBef>
            </a:pPr>
            <a:r>
              <a:rPr dirty="0" sz="6000" spc="-195" b="1">
                <a:solidFill>
                  <a:srgbClr val="FBDDAE"/>
                </a:solidFill>
                <a:latin typeface="Trebuchet MS"/>
                <a:cs typeface="Trebuchet MS"/>
              </a:rPr>
              <a:t>CUSTOME</a:t>
            </a:r>
            <a:r>
              <a:rPr dirty="0" sz="6000" spc="345" b="1">
                <a:solidFill>
                  <a:srgbClr val="FBDDAE"/>
                </a:solidFill>
                <a:latin typeface="Trebuchet MS"/>
                <a:cs typeface="Trebuchet MS"/>
              </a:rPr>
              <a:t>R</a:t>
            </a:r>
            <a:r>
              <a:rPr dirty="0" sz="6000" spc="-165" b="1">
                <a:solidFill>
                  <a:srgbClr val="FBDDAE"/>
                </a:solidFill>
                <a:latin typeface="Trebuchet MS"/>
                <a:cs typeface="Trebuchet MS"/>
              </a:rPr>
              <a:t>RETENTION  </a:t>
            </a:r>
            <a:r>
              <a:rPr dirty="0" sz="6000" b="1">
                <a:solidFill>
                  <a:srgbClr val="FBDDAE"/>
                </a:solidFill>
                <a:latin typeface="Trebuchet MS"/>
                <a:cs typeface="Trebuchet MS"/>
              </a:rPr>
              <a:t>FOR</a:t>
            </a:r>
            <a:r>
              <a:rPr dirty="0" sz="6000" spc="-470" b="1">
                <a:solidFill>
                  <a:srgbClr val="FBDDAE"/>
                </a:solidFill>
                <a:latin typeface="Trebuchet MS"/>
                <a:cs typeface="Trebuchet MS"/>
              </a:rPr>
              <a:t> </a:t>
            </a:r>
            <a:r>
              <a:rPr dirty="0" sz="6000" spc="-45" b="1">
                <a:solidFill>
                  <a:srgbClr val="FBDDAE"/>
                </a:solidFill>
                <a:latin typeface="Trebuchet MS"/>
                <a:cs typeface="Trebuchet MS"/>
              </a:rPr>
              <a:t>E</a:t>
            </a:r>
            <a:r>
              <a:rPr dirty="0" sz="6000" spc="-35" b="1">
                <a:solidFill>
                  <a:srgbClr val="FBDDAE"/>
                </a:solidFill>
                <a:latin typeface="Trebuchet MS"/>
                <a:cs typeface="Trebuchet MS"/>
              </a:rPr>
              <a:t>-</a:t>
            </a:r>
            <a:r>
              <a:rPr dirty="0" sz="6000" spc="-25" b="1">
                <a:solidFill>
                  <a:srgbClr val="FBDDAE"/>
                </a:solidFill>
                <a:latin typeface="Trebuchet MS"/>
                <a:cs typeface="Trebuchet MS"/>
              </a:rPr>
              <a:t>C</a:t>
            </a:r>
            <a:r>
              <a:rPr dirty="0" sz="6000" spc="-35" b="1">
                <a:solidFill>
                  <a:srgbClr val="FBDDAE"/>
                </a:solidFill>
                <a:latin typeface="Trebuchet MS"/>
                <a:cs typeface="Trebuchet MS"/>
              </a:rPr>
              <a:t>OMM</a:t>
            </a:r>
            <a:r>
              <a:rPr dirty="0" sz="6000" spc="-30" b="1">
                <a:solidFill>
                  <a:srgbClr val="FBDDAE"/>
                </a:solidFill>
                <a:latin typeface="Trebuchet MS"/>
                <a:cs typeface="Trebuchet MS"/>
              </a:rPr>
              <a:t>ER</a:t>
            </a:r>
            <a:r>
              <a:rPr dirty="0" sz="6000" spc="-35" b="1">
                <a:solidFill>
                  <a:srgbClr val="FBDDAE"/>
                </a:solidFill>
                <a:latin typeface="Trebuchet MS"/>
                <a:cs typeface="Trebuchet MS"/>
              </a:rPr>
              <a:t>C</a:t>
            </a:r>
            <a:r>
              <a:rPr dirty="0" sz="6000" b="1">
                <a:solidFill>
                  <a:srgbClr val="FBDDAE"/>
                </a:solidFill>
                <a:latin typeface="Trebuchet MS"/>
                <a:cs typeface="Trebuchet MS"/>
              </a:rPr>
              <a:t>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263" y="2717926"/>
            <a:ext cx="1529080" cy="2959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5"/>
              </a:lnSpc>
            </a:pPr>
            <a:r>
              <a:rPr dirty="0" sz="2000" spc="-60" b="1">
                <a:latin typeface="Trebuchet MS"/>
                <a:cs typeface="Trebuchet MS"/>
              </a:rPr>
              <a:t>P</a:t>
            </a:r>
            <a:r>
              <a:rPr dirty="0" sz="2000" spc="-55" b="1">
                <a:latin typeface="Trebuchet MS"/>
                <a:cs typeface="Trebuchet MS"/>
              </a:rPr>
              <a:t>r</a:t>
            </a:r>
            <a:r>
              <a:rPr dirty="0" sz="2000" spc="-60" b="1">
                <a:latin typeface="Trebuchet MS"/>
                <a:cs typeface="Trebuchet MS"/>
              </a:rPr>
              <a:t>e</a:t>
            </a:r>
            <a:r>
              <a:rPr dirty="0" sz="2000" spc="-55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ented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1800" spc="-65">
                <a:latin typeface="Arial"/>
                <a:cs typeface="Arial"/>
              </a:rPr>
              <a:t>B</a:t>
            </a:r>
            <a:r>
              <a:rPr dirty="0" sz="1800" spc="-50">
                <a:latin typeface="Arial"/>
                <a:cs typeface="Arial"/>
              </a:rPr>
              <a:t>y</a:t>
            </a:r>
            <a:r>
              <a:rPr dirty="0" sz="1800" spc="-3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0133" y="3258439"/>
            <a:ext cx="2863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90" b="1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-229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21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800" spc="-21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210" b="1" i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z="2800" spc="-225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8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8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75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-275" b="1" i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 spc="-215" b="1" i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z="2800" spc="-85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649" y="2242820"/>
              <a:ext cx="2316479" cy="1079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76675" y="2522220"/>
              <a:ext cx="904875" cy="522605"/>
            </a:xfrm>
            <a:custGeom>
              <a:avLst/>
              <a:gdLst/>
              <a:ahLst/>
              <a:cxnLst/>
              <a:rect l="l" t="t" r="r" b="b"/>
              <a:pathLst>
                <a:path w="904875" h="522605">
                  <a:moveTo>
                    <a:pt x="643889" y="0"/>
                  </a:moveTo>
                  <a:lnTo>
                    <a:pt x="643889" y="130809"/>
                  </a:lnTo>
                  <a:lnTo>
                    <a:pt x="0" y="130809"/>
                  </a:lnTo>
                  <a:lnTo>
                    <a:pt x="0" y="391794"/>
                  </a:lnTo>
                  <a:lnTo>
                    <a:pt x="643889" y="391794"/>
                  </a:lnTo>
                  <a:lnTo>
                    <a:pt x="643889" y="522604"/>
                  </a:lnTo>
                  <a:lnTo>
                    <a:pt x="904875" y="26161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9AC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6675" y="2522220"/>
              <a:ext cx="904875" cy="522605"/>
            </a:xfrm>
            <a:custGeom>
              <a:avLst/>
              <a:gdLst/>
              <a:ahLst/>
              <a:cxnLst/>
              <a:rect l="l" t="t" r="r" b="b"/>
              <a:pathLst>
                <a:path w="904875" h="522605">
                  <a:moveTo>
                    <a:pt x="0" y="130809"/>
                  </a:moveTo>
                  <a:lnTo>
                    <a:pt x="643889" y="130809"/>
                  </a:lnTo>
                  <a:lnTo>
                    <a:pt x="643889" y="0"/>
                  </a:lnTo>
                  <a:lnTo>
                    <a:pt x="904875" y="261619"/>
                  </a:lnTo>
                  <a:lnTo>
                    <a:pt x="643889" y="522604"/>
                  </a:lnTo>
                  <a:lnTo>
                    <a:pt x="643889" y="391794"/>
                  </a:lnTo>
                  <a:lnTo>
                    <a:pt x="0" y="391794"/>
                  </a:lnTo>
                  <a:lnTo>
                    <a:pt x="0" y="130809"/>
                  </a:lnTo>
                  <a:close/>
                </a:path>
              </a:pathLst>
            </a:custGeom>
            <a:ln w="15875">
              <a:solidFill>
                <a:srgbClr val="6E943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869" y="2242820"/>
              <a:ext cx="2315210" cy="1079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7635" y="2520314"/>
              <a:ext cx="952500" cy="523875"/>
            </a:xfrm>
            <a:custGeom>
              <a:avLst/>
              <a:gdLst/>
              <a:ahLst/>
              <a:cxnLst/>
              <a:rect l="l" t="t" r="r" b="b"/>
              <a:pathLst>
                <a:path w="952500" h="523875">
                  <a:moveTo>
                    <a:pt x="690245" y="0"/>
                  </a:moveTo>
                  <a:lnTo>
                    <a:pt x="690245" y="130810"/>
                  </a:lnTo>
                  <a:lnTo>
                    <a:pt x="0" y="130810"/>
                  </a:lnTo>
                  <a:lnTo>
                    <a:pt x="0" y="393064"/>
                  </a:lnTo>
                  <a:lnTo>
                    <a:pt x="690245" y="393064"/>
                  </a:lnTo>
                  <a:lnTo>
                    <a:pt x="690245" y="523875"/>
                  </a:lnTo>
                  <a:lnTo>
                    <a:pt x="952500" y="261620"/>
                  </a:lnTo>
                  <a:lnTo>
                    <a:pt x="690245" y="0"/>
                  </a:lnTo>
                  <a:close/>
                </a:path>
              </a:pathLst>
            </a:custGeom>
            <a:solidFill>
              <a:srgbClr val="9AC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7635" y="2520314"/>
              <a:ext cx="952500" cy="523875"/>
            </a:xfrm>
            <a:custGeom>
              <a:avLst/>
              <a:gdLst/>
              <a:ahLst/>
              <a:cxnLst/>
              <a:rect l="l" t="t" r="r" b="b"/>
              <a:pathLst>
                <a:path w="952500" h="523875">
                  <a:moveTo>
                    <a:pt x="0" y="130810"/>
                  </a:moveTo>
                  <a:lnTo>
                    <a:pt x="690245" y="130810"/>
                  </a:lnTo>
                  <a:lnTo>
                    <a:pt x="690245" y="0"/>
                  </a:lnTo>
                  <a:lnTo>
                    <a:pt x="952500" y="261620"/>
                  </a:lnTo>
                  <a:lnTo>
                    <a:pt x="690245" y="523875"/>
                  </a:lnTo>
                  <a:lnTo>
                    <a:pt x="690245" y="393064"/>
                  </a:lnTo>
                  <a:lnTo>
                    <a:pt x="0" y="393064"/>
                  </a:lnTo>
                  <a:lnTo>
                    <a:pt x="0" y="130810"/>
                  </a:lnTo>
                  <a:close/>
                </a:path>
              </a:pathLst>
            </a:custGeom>
            <a:ln w="15875">
              <a:solidFill>
                <a:srgbClr val="6E94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69169" y="3590290"/>
              <a:ext cx="477520" cy="861060"/>
            </a:xfrm>
            <a:custGeom>
              <a:avLst/>
              <a:gdLst/>
              <a:ahLst/>
              <a:cxnLst/>
              <a:rect l="l" t="t" r="r" b="b"/>
              <a:pathLst>
                <a:path w="477520" h="861060">
                  <a:moveTo>
                    <a:pt x="358139" y="0"/>
                  </a:moveTo>
                  <a:lnTo>
                    <a:pt x="119379" y="0"/>
                  </a:lnTo>
                  <a:lnTo>
                    <a:pt x="119379" y="622935"/>
                  </a:lnTo>
                  <a:lnTo>
                    <a:pt x="0" y="622935"/>
                  </a:lnTo>
                  <a:lnTo>
                    <a:pt x="238759" y="861060"/>
                  </a:lnTo>
                  <a:lnTo>
                    <a:pt x="477520" y="622935"/>
                  </a:lnTo>
                  <a:lnTo>
                    <a:pt x="358139" y="622935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9AC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69169" y="3590290"/>
              <a:ext cx="477520" cy="861060"/>
            </a:xfrm>
            <a:custGeom>
              <a:avLst/>
              <a:gdLst/>
              <a:ahLst/>
              <a:cxnLst/>
              <a:rect l="l" t="t" r="r" b="b"/>
              <a:pathLst>
                <a:path w="477520" h="861060">
                  <a:moveTo>
                    <a:pt x="0" y="622935"/>
                  </a:moveTo>
                  <a:lnTo>
                    <a:pt x="119379" y="622935"/>
                  </a:lnTo>
                  <a:lnTo>
                    <a:pt x="119379" y="0"/>
                  </a:lnTo>
                  <a:lnTo>
                    <a:pt x="358139" y="0"/>
                  </a:lnTo>
                  <a:lnTo>
                    <a:pt x="358139" y="622935"/>
                  </a:lnTo>
                  <a:lnTo>
                    <a:pt x="477520" y="622935"/>
                  </a:lnTo>
                  <a:lnTo>
                    <a:pt x="238759" y="861060"/>
                  </a:lnTo>
                  <a:lnTo>
                    <a:pt x="0" y="622935"/>
                  </a:lnTo>
                  <a:close/>
                </a:path>
              </a:pathLst>
            </a:custGeom>
            <a:ln w="15874">
              <a:solidFill>
                <a:srgbClr val="6E94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47635" y="4975859"/>
              <a:ext cx="952500" cy="525780"/>
            </a:xfrm>
            <a:custGeom>
              <a:avLst/>
              <a:gdLst/>
              <a:ahLst/>
              <a:cxnLst/>
              <a:rect l="l" t="t" r="r" b="b"/>
              <a:pathLst>
                <a:path w="952500" h="525779">
                  <a:moveTo>
                    <a:pt x="262890" y="0"/>
                  </a:moveTo>
                  <a:lnTo>
                    <a:pt x="0" y="262889"/>
                  </a:lnTo>
                  <a:lnTo>
                    <a:pt x="262890" y="525779"/>
                  </a:lnTo>
                  <a:lnTo>
                    <a:pt x="262890" y="394334"/>
                  </a:lnTo>
                  <a:lnTo>
                    <a:pt x="952500" y="394334"/>
                  </a:lnTo>
                  <a:lnTo>
                    <a:pt x="952500" y="131444"/>
                  </a:lnTo>
                  <a:lnTo>
                    <a:pt x="262890" y="131444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AC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747635" y="4975859"/>
              <a:ext cx="952500" cy="525780"/>
            </a:xfrm>
            <a:custGeom>
              <a:avLst/>
              <a:gdLst/>
              <a:ahLst/>
              <a:cxnLst/>
              <a:rect l="l" t="t" r="r" b="b"/>
              <a:pathLst>
                <a:path w="952500" h="525779">
                  <a:moveTo>
                    <a:pt x="0" y="262889"/>
                  </a:moveTo>
                  <a:lnTo>
                    <a:pt x="262890" y="0"/>
                  </a:lnTo>
                  <a:lnTo>
                    <a:pt x="262890" y="131444"/>
                  </a:lnTo>
                  <a:lnTo>
                    <a:pt x="952500" y="131444"/>
                  </a:lnTo>
                  <a:lnTo>
                    <a:pt x="952500" y="394334"/>
                  </a:lnTo>
                  <a:lnTo>
                    <a:pt x="262890" y="394334"/>
                  </a:lnTo>
                  <a:lnTo>
                    <a:pt x="262890" y="525779"/>
                  </a:lnTo>
                  <a:lnTo>
                    <a:pt x="0" y="262889"/>
                  </a:lnTo>
                  <a:close/>
                </a:path>
              </a:pathLst>
            </a:custGeom>
            <a:ln w="15875">
              <a:solidFill>
                <a:srgbClr val="6E94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76675" y="4978400"/>
              <a:ext cx="904875" cy="522605"/>
            </a:xfrm>
            <a:custGeom>
              <a:avLst/>
              <a:gdLst/>
              <a:ahLst/>
              <a:cxnLst/>
              <a:rect l="l" t="t" r="r" b="b"/>
              <a:pathLst>
                <a:path w="904875" h="522604">
                  <a:moveTo>
                    <a:pt x="260985" y="0"/>
                  </a:moveTo>
                  <a:lnTo>
                    <a:pt x="0" y="260984"/>
                  </a:lnTo>
                  <a:lnTo>
                    <a:pt x="260985" y="522605"/>
                  </a:lnTo>
                  <a:lnTo>
                    <a:pt x="260985" y="391794"/>
                  </a:lnTo>
                  <a:lnTo>
                    <a:pt x="904875" y="391794"/>
                  </a:lnTo>
                  <a:lnTo>
                    <a:pt x="904875" y="130810"/>
                  </a:lnTo>
                  <a:lnTo>
                    <a:pt x="260985" y="130810"/>
                  </a:lnTo>
                  <a:lnTo>
                    <a:pt x="260985" y="0"/>
                  </a:lnTo>
                  <a:close/>
                </a:path>
              </a:pathLst>
            </a:custGeom>
            <a:solidFill>
              <a:srgbClr val="9AC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76675" y="4978400"/>
              <a:ext cx="904875" cy="522605"/>
            </a:xfrm>
            <a:custGeom>
              <a:avLst/>
              <a:gdLst/>
              <a:ahLst/>
              <a:cxnLst/>
              <a:rect l="l" t="t" r="r" b="b"/>
              <a:pathLst>
                <a:path w="904875" h="522604">
                  <a:moveTo>
                    <a:pt x="0" y="260984"/>
                  </a:moveTo>
                  <a:lnTo>
                    <a:pt x="260985" y="0"/>
                  </a:lnTo>
                  <a:lnTo>
                    <a:pt x="260985" y="130810"/>
                  </a:lnTo>
                  <a:lnTo>
                    <a:pt x="904875" y="130810"/>
                  </a:lnTo>
                  <a:lnTo>
                    <a:pt x="904875" y="391794"/>
                  </a:lnTo>
                  <a:lnTo>
                    <a:pt x="260985" y="391794"/>
                  </a:lnTo>
                  <a:lnTo>
                    <a:pt x="260985" y="522605"/>
                  </a:lnTo>
                  <a:lnTo>
                    <a:pt x="0" y="260984"/>
                  </a:lnTo>
                  <a:close/>
                </a:path>
              </a:pathLst>
            </a:custGeom>
            <a:ln w="15875">
              <a:solidFill>
                <a:srgbClr val="6E94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05332" y="1115313"/>
            <a:ext cx="4415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0" b="1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dirty="0" sz="2800" spc="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1">
                <a:solidFill>
                  <a:srgbClr val="000000"/>
                </a:solidFill>
                <a:latin typeface="Times New Roman"/>
                <a:cs typeface="Times New Roman"/>
              </a:rPr>
              <a:t>Steps</a:t>
            </a:r>
            <a:r>
              <a:rPr dirty="0" sz="2800" spc="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1">
                <a:solidFill>
                  <a:srgbClr val="000000"/>
                </a:solidFill>
                <a:latin typeface="Times New Roman"/>
                <a:cs typeface="Times New Roman"/>
              </a:rPr>
              <a:t>Done: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650" y="2272283"/>
            <a:ext cx="2316480" cy="1079500"/>
          </a:xfrm>
          <a:prstGeom prst="rect">
            <a:avLst/>
          </a:prstGeom>
          <a:ln w="9525">
            <a:solidFill>
              <a:srgbClr val="619FC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5"/>
              </a:spcBef>
            </a:pP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dirty="0" sz="19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35" b="1">
                <a:solidFill>
                  <a:srgbClr val="FFFFFF"/>
                </a:solidFill>
                <a:latin typeface="Times New Roman"/>
                <a:cs typeface="Times New Roman"/>
              </a:rPr>
              <a:t>Libraries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2870" y="2272283"/>
            <a:ext cx="2315210" cy="1079500"/>
          </a:xfrm>
          <a:prstGeom prst="rect">
            <a:avLst/>
          </a:prstGeom>
          <a:ln w="9525">
            <a:solidFill>
              <a:srgbClr val="619FC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900" spc="90" b="1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dirty="0" sz="19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80" b="1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0325" y="2272283"/>
            <a:ext cx="2315210" cy="1079500"/>
          </a:xfrm>
          <a:prstGeom prst="rect">
            <a:avLst/>
          </a:prstGeom>
          <a:solidFill>
            <a:srgbClr val="619FCC"/>
          </a:solidFill>
          <a:ln w="15875">
            <a:solidFill>
              <a:srgbClr val="467493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63220" marR="357505" indent="521334">
              <a:lnSpc>
                <a:spcPct val="100000"/>
              </a:lnSpc>
            </a:pPr>
            <a:r>
              <a:rPr dirty="0" sz="1900" spc="90" b="1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900" spc="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12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900" spc="70" b="1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dirty="0" sz="1900" spc="1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900" spc="7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 spc="8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900" spc="7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00" spc="65" b="1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dirty="0" sz="1900" spc="7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900" spc="5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900" spc="10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00" spc="8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6650" y="4722685"/>
            <a:ext cx="2316480" cy="1080770"/>
          </a:xfrm>
          <a:prstGeom prst="rect">
            <a:avLst/>
          </a:prstGeom>
          <a:solidFill>
            <a:srgbClr val="619FCC"/>
          </a:solidFill>
          <a:ln w="15875">
            <a:solidFill>
              <a:srgbClr val="467493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39750" marR="171450" indent="-382905">
              <a:lnSpc>
                <a:spcPct val="100000"/>
              </a:lnSpc>
            </a:pP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Label</a:t>
            </a:r>
            <a:r>
              <a:rPr dirty="0" sz="19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Encoding</a:t>
            </a:r>
            <a:r>
              <a:rPr dirty="0" sz="19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65" b="1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dirty="0" sz="1900" spc="-45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2870" y="4722685"/>
            <a:ext cx="2315210" cy="1080770"/>
          </a:xfrm>
          <a:prstGeom prst="rect">
            <a:avLst/>
          </a:prstGeom>
          <a:solidFill>
            <a:srgbClr val="619FCC"/>
          </a:solidFill>
          <a:ln w="15875">
            <a:solidFill>
              <a:srgbClr val="467493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808355" marR="469900" indent="-388620">
              <a:lnSpc>
                <a:spcPct val="100000"/>
              </a:lnSpc>
            </a:pP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r>
              <a:rPr dirty="0" sz="1900" spc="3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900" spc="4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1900" spc="4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00" spc="3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900" spc="25" b="1">
                <a:solidFill>
                  <a:srgbClr val="FFFFFF"/>
                </a:solidFill>
                <a:latin typeface="Times New Roman"/>
                <a:cs typeface="Times New Roman"/>
              </a:rPr>
              <a:t>iz</a:t>
            </a:r>
            <a:r>
              <a:rPr dirty="0" sz="1900" spc="5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00" spc="20" b="1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z="1900" spc="4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900" spc="25" b="1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dirty="0" sz="1900" spc="45" b="1">
                <a:solidFill>
                  <a:srgbClr val="FFFFFF"/>
                </a:solidFill>
                <a:latin typeface="Times New Roman"/>
                <a:cs typeface="Times New Roman"/>
              </a:rPr>
              <a:t>(EDA)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50325" y="4722685"/>
            <a:ext cx="2315210" cy="1080770"/>
          </a:xfrm>
          <a:prstGeom prst="rect">
            <a:avLst/>
          </a:prstGeom>
          <a:solidFill>
            <a:srgbClr val="619FCC"/>
          </a:solidFill>
          <a:ln w="15875">
            <a:solidFill>
              <a:srgbClr val="467493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795020" marR="455930" indent="-334645">
              <a:lnSpc>
                <a:spcPct val="100000"/>
              </a:lnSpc>
            </a:pPr>
            <a:r>
              <a:rPr dirty="0" sz="1900" spc="85" b="1">
                <a:solidFill>
                  <a:srgbClr val="FFFFFF"/>
                </a:solidFill>
                <a:latin typeface="Times New Roman"/>
                <a:cs typeface="Times New Roman"/>
              </a:rPr>
              <a:t>Finding</a:t>
            </a:r>
            <a:r>
              <a:rPr dirty="0" sz="19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70" b="1">
                <a:solidFill>
                  <a:srgbClr val="FFFFFF"/>
                </a:solidFill>
                <a:latin typeface="Times New Roman"/>
                <a:cs typeface="Times New Roman"/>
              </a:rPr>
              <a:t>null </a:t>
            </a:r>
            <a:r>
              <a:rPr dirty="0" sz="1900" spc="-45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75" b="1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455" y="2675889"/>
            <a:ext cx="9669780" cy="38620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195" y="348487"/>
            <a:ext cx="6459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Exploratory</a:t>
            </a:r>
            <a:r>
              <a:rPr dirty="0" sz="28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1">
                <a:solidFill>
                  <a:srgbClr val="000000"/>
                </a:solidFill>
                <a:latin typeface="Times New Roman"/>
                <a:cs typeface="Times New Roman"/>
              </a:rPr>
              <a:t>(EDA)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67" y="966876"/>
            <a:ext cx="10137140" cy="15773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imported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r>
              <a:rPr dirty="0" sz="19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900">
              <a:latin typeface="Calibri"/>
              <a:cs typeface="Calibri"/>
            </a:endParaRPr>
          </a:p>
          <a:p>
            <a:pPr marL="355600" marR="5080" indent="-342900">
              <a:lnSpc>
                <a:spcPct val="106300"/>
              </a:lnSpc>
              <a:spcBef>
                <a:spcPts val="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statistical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dataset,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types, info,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unique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counts</a:t>
            </a:r>
            <a:r>
              <a:rPr dirty="0" sz="19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  <a:p>
            <a:pPr marL="355600" marR="735965" indent="-342900">
              <a:lnSpc>
                <a:spcPts val="244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19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dirty="0" sz="19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19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9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dirty="0" sz="19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dirty="0" sz="19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19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renamed</a:t>
            </a:r>
            <a:r>
              <a:rPr dirty="0" sz="19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understanding.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after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renaming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below.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29258"/>
            <a:ext cx="6459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Exploratory</a:t>
            </a:r>
            <a:r>
              <a:rPr dirty="0" sz="28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1">
                <a:solidFill>
                  <a:srgbClr val="000000"/>
                </a:solidFill>
                <a:latin typeface="Times New Roman"/>
                <a:cs typeface="Times New Roman"/>
              </a:rPr>
              <a:t>(EDA)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Steps: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282469"/>
            <a:ext cx="9904730" cy="281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68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looking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found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entries</a:t>
            </a:r>
            <a:r>
              <a:rPr dirty="0" sz="19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columns,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Checked 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values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found no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null values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"/>
            </a:pPr>
            <a:endParaRPr sz="2000">
              <a:latin typeface="Calibri"/>
              <a:cs typeface="Calibri"/>
            </a:endParaRPr>
          </a:p>
          <a:p>
            <a:pPr marL="299085" marR="13970" indent="-287020">
              <a:lnSpc>
                <a:spcPct val="1068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dirty="0" sz="19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dirty="0" sz="19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univariate</a:t>
            </a:r>
            <a:r>
              <a:rPr dirty="0" sz="19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dirty="0" sz="19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19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visualized</a:t>
            </a:r>
            <a:r>
              <a:rPr dirty="0" sz="19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9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dirty="0" sz="19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seaborn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matplotlib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plotting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plot,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pie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plot, distribution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plot, box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factor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plot.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visualization.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765" y="1205230"/>
              <a:ext cx="9348470" cy="53905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0286" y="292099"/>
            <a:ext cx="32531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8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sng" sz="2800" spc="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800" spc="7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2800" spc="9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UA</a:t>
            </a:r>
            <a:r>
              <a:rPr dirty="0" u="sng" sz="2800" spc="7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2800" spc="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800" spc="8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dirty="0" u="sng" sz="2800" spc="9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800" spc="7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2800" spc="7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800" spc="9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2800" spc="9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800" spc="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24" y="837946"/>
            <a:ext cx="6228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graphs: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36245" marR="22860" indent="-343535">
              <a:lnSpc>
                <a:spcPct val="106700"/>
              </a:lnSpc>
              <a:spcBef>
                <a:spcPts val="105"/>
              </a:spcBef>
              <a:buFont typeface="Wingdings"/>
              <a:buChar char=""/>
              <a:tabLst>
                <a:tab pos="436245" algn="l"/>
                <a:tab pos="436880" algn="l"/>
              </a:tabLst>
            </a:pPr>
            <a:r>
              <a:rPr dirty="0" spc="-5"/>
              <a:t>Most</a:t>
            </a:r>
            <a:r>
              <a:rPr dirty="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10"/>
              <a:t>female</a:t>
            </a:r>
            <a:r>
              <a:rPr dirty="0"/>
              <a:t> </a:t>
            </a:r>
            <a:r>
              <a:rPr dirty="0" spc="-5"/>
              <a:t>customers</a:t>
            </a:r>
            <a:r>
              <a:rPr dirty="0" spc="5"/>
              <a:t> </a:t>
            </a:r>
            <a:r>
              <a:rPr dirty="0" spc="-10"/>
              <a:t>shopped</a:t>
            </a:r>
            <a:r>
              <a:rPr dirty="0" spc="10"/>
              <a:t> </a:t>
            </a:r>
            <a:r>
              <a:rPr dirty="0" spc="-5"/>
              <a:t>online</a:t>
            </a:r>
            <a:r>
              <a:rPr dirty="0" spc="15"/>
              <a:t> </a:t>
            </a:r>
            <a:r>
              <a:rPr dirty="0" spc="-10"/>
              <a:t>from</a:t>
            </a:r>
            <a:r>
              <a:rPr dirty="0"/>
              <a:t> </a:t>
            </a:r>
            <a:r>
              <a:rPr dirty="0" spc="-5"/>
              <a:t>more</a:t>
            </a:r>
            <a:r>
              <a:rPr dirty="0"/>
              <a:t> than</a:t>
            </a:r>
            <a:r>
              <a:rPr dirty="0" spc="5"/>
              <a:t> </a:t>
            </a:r>
            <a:r>
              <a:rPr dirty="0" spc="-5"/>
              <a:t>4</a:t>
            </a:r>
            <a:r>
              <a:rPr dirty="0"/>
              <a:t> years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10"/>
              <a:t>the</a:t>
            </a:r>
            <a:r>
              <a:rPr dirty="0" spc="10"/>
              <a:t> </a:t>
            </a:r>
            <a:r>
              <a:rPr dirty="0" spc="-5"/>
              <a:t>count</a:t>
            </a:r>
            <a:r>
              <a:rPr dirty="0" spc="-180"/>
              <a:t> </a:t>
            </a:r>
            <a:r>
              <a:rPr dirty="0" spc="-5"/>
              <a:t>is</a:t>
            </a:r>
            <a:r>
              <a:rPr dirty="0" spc="5"/>
              <a:t> </a:t>
            </a:r>
            <a:r>
              <a:rPr dirty="0" spc="-5"/>
              <a:t>also</a:t>
            </a:r>
            <a:r>
              <a:rPr dirty="0" spc="20"/>
              <a:t> </a:t>
            </a:r>
            <a:r>
              <a:rPr dirty="0" spc="-10"/>
              <a:t>high </a:t>
            </a:r>
            <a:r>
              <a:rPr dirty="0" spc="-415"/>
              <a:t> </a:t>
            </a:r>
            <a:r>
              <a:rPr dirty="0" spc="-5"/>
              <a:t>for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females</a:t>
            </a:r>
            <a:r>
              <a:rPr dirty="0" spc="20"/>
              <a:t> </a:t>
            </a:r>
            <a:r>
              <a:rPr dirty="0" spc="-5"/>
              <a:t>who shopped</a:t>
            </a:r>
            <a:r>
              <a:rPr dirty="0" spc="10"/>
              <a:t> </a:t>
            </a:r>
            <a:r>
              <a:rPr dirty="0" spc="-5"/>
              <a:t>from</a:t>
            </a:r>
            <a:r>
              <a:rPr dirty="0" spc="-10"/>
              <a:t> </a:t>
            </a:r>
            <a:r>
              <a:rPr dirty="0" spc="5"/>
              <a:t>2-3</a:t>
            </a:r>
            <a:r>
              <a:rPr dirty="0"/>
              <a:t> years.</a:t>
            </a:r>
            <a:r>
              <a:rPr dirty="0" spc="5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only</a:t>
            </a:r>
            <a:r>
              <a:rPr dirty="0"/>
              <a:t> </a:t>
            </a:r>
            <a:r>
              <a:rPr dirty="0" spc="-10"/>
              <a:t>few</a:t>
            </a:r>
            <a:r>
              <a:rPr dirty="0"/>
              <a:t> male </a:t>
            </a:r>
            <a:r>
              <a:rPr dirty="0" spc="-10"/>
              <a:t>customers</a:t>
            </a:r>
            <a:r>
              <a:rPr dirty="0" spc="-5"/>
              <a:t> </a:t>
            </a:r>
            <a:r>
              <a:rPr dirty="0"/>
              <a:t>shop </a:t>
            </a:r>
            <a:r>
              <a:rPr dirty="0" spc="-5"/>
              <a:t>online</a:t>
            </a:r>
            <a:r>
              <a:rPr dirty="0"/>
              <a:t> </a:t>
            </a:r>
            <a:r>
              <a:rPr dirty="0" spc="-5"/>
              <a:t>more </a:t>
            </a:r>
            <a:r>
              <a:rPr dirty="0"/>
              <a:t> </a:t>
            </a:r>
            <a:r>
              <a:rPr dirty="0" spc="-5"/>
              <a:t>than</a:t>
            </a:r>
            <a:r>
              <a:rPr dirty="0"/>
              <a:t> </a:t>
            </a:r>
            <a:r>
              <a:rPr dirty="0" spc="-5"/>
              <a:t>4</a:t>
            </a:r>
            <a:r>
              <a:rPr dirty="0" spc="5"/>
              <a:t> </a:t>
            </a:r>
            <a:r>
              <a:rPr dirty="0" spc="-5"/>
              <a:t>years.</a:t>
            </a:r>
            <a:r>
              <a:rPr dirty="0" spc="5"/>
              <a:t> </a:t>
            </a:r>
            <a:r>
              <a:rPr dirty="0" spc="-5"/>
              <a:t>Which</a:t>
            </a:r>
            <a:r>
              <a:rPr dirty="0" spc="5"/>
              <a:t> </a:t>
            </a:r>
            <a:r>
              <a:rPr dirty="0" spc="-5"/>
              <a:t>means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female</a:t>
            </a:r>
            <a:r>
              <a:rPr dirty="0" spc="5"/>
              <a:t> </a:t>
            </a:r>
            <a:r>
              <a:rPr dirty="0" spc="-5"/>
              <a:t>customers</a:t>
            </a:r>
            <a:r>
              <a:rPr dirty="0" spc="10"/>
              <a:t> </a:t>
            </a:r>
            <a:r>
              <a:rPr dirty="0" spc="-5"/>
              <a:t>are</a:t>
            </a:r>
            <a:r>
              <a:rPr dirty="0" spc="5"/>
              <a:t> </a:t>
            </a:r>
            <a:r>
              <a:rPr dirty="0" spc="-5"/>
              <a:t>more</a:t>
            </a:r>
            <a:r>
              <a:rPr dirty="0"/>
              <a:t> </a:t>
            </a:r>
            <a:r>
              <a:rPr dirty="0" spc="-5"/>
              <a:t>enthusiastic</a:t>
            </a:r>
            <a:r>
              <a:rPr dirty="0"/>
              <a:t> </a:t>
            </a:r>
            <a:r>
              <a:rPr dirty="0" spc="-5"/>
              <a:t>to</a:t>
            </a:r>
            <a:r>
              <a:rPr dirty="0"/>
              <a:t> </a:t>
            </a:r>
            <a:r>
              <a:rPr dirty="0" spc="-5"/>
              <a:t>buy</a:t>
            </a:r>
            <a:r>
              <a:rPr dirty="0" spc="10"/>
              <a:t> </a:t>
            </a:r>
            <a:r>
              <a:rPr dirty="0" spc="-10"/>
              <a:t>products</a:t>
            </a:r>
            <a:r>
              <a:rPr dirty="0" spc="40"/>
              <a:t> </a:t>
            </a:r>
            <a:r>
              <a:rPr dirty="0" spc="-5"/>
              <a:t>from 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online</a:t>
            </a:r>
            <a:r>
              <a:rPr dirty="0"/>
              <a:t> </a:t>
            </a:r>
            <a:r>
              <a:rPr dirty="0" spc="-5"/>
              <a:t>shopping</a:t>
            </a:r>
            <a:r>
              <a:rPr dirty="0" spc="-50"/>
              <a:t> </a:t>
            </a:r>
            <a:r>
              <a:rPr dirty="0" spc="-5"/>
              <a:t>websites.</a:t>
            </a:r>
          </a:p>
          <a:p>
            <a:pPr marL="436245" marR="193675" indent="-343535">
              <a:lnSpc>
                <a:spcPct val="107400"/>
              </a:lnSpc>
              <a:spcBef>
                <a:spcPts val="10"/>
              </a:spcBef>
              <a:buFont typeface="Wingdings"/>
              <a:buChar char=""/>
              <a:tabLst>
                <a:tab pos="436245" algn="l"/>
                <a:tab pos="436880" algn="l"/>
              </a:tabLst>
            </a:pPr>
            <a:r>
              <a:rPr dirty="0" spc="-5"/>
              <a:t>Many customers whose age between </a:t>
            </a:r>
            <a:r>
              <a:rPr dirty="0"/>
              <a:t>31-40 years </a:t>
            </a:r>
            <a:r>
              <a:rPr dirty="0" spc="-5"/>
              <a:t>and 21-30 </a:t>
            </a:r>
            <a:r>
              <a:rPr dirty="0"/>
              <a:t>years </a:t>
            </a:r>
            <a:r>
              <a:rPr dirty="0" spc="-5"/>
              <a:t>used </a:t>
            </a:r>
            <a:r>
              <a:rPr dirty="0" spc="-10"/>
              <a:t>Smartphones </a:t>
            </a:r>
            <a:r>
              <a:rPr dirty="0" spc="-5"/>
              <a:t>followed </a:t>
            </a:r>
            <a:r>
              <a:rPr dirty="0" spc="-415"/>
              <a:t> </a:t>
            </a:r>
            <a:r>
              <a:rPr dirty="0" spc="-5"/>
              <a:t>by </a:t>
            </a:r>
            <a:r>
              <a:rPr dirty="0" spc="-10"/>
              <a:t>Laptops</a:t>
            </a:r>
            <a:r>
              <a:rPr dirty="0"/>
              <a:t> </a:t>
            </a:r>
            <a:r>
              <a:rPr dirty="0" spc="-5"/>
              <a:t>to </a:t>
            </a:r>
            <a:r>
              <a:rPr dirty="0"/>
              <a:t>access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online</a:t>
            </a:r>
            <a:r>
              <a:rPr dirty="0" spc="5"/>
              <a:t> </a:t>
            </a:r>
            <a:r>
              <a:rPr dirty="0" spc="-5"/>
              <a:t>shopping</a:t>
            </a:r>
            <a:r>
              <a:rPr dirty="0" spc="-15"/>
              <a:t> </a:t>
            </a:r>
            <a:r>
              <a:rPr dirty="0" spc="-5"/>
              <a:t>websites.</a:t>
            </a:r>
          </a:p>
          <a:p>
            <a:pPr marL="436245" marR="123189" indent="-343535">
              <a:lnSpc>
                <a:spcPct val="106700"/>
              </a:lnSpc>
              <a:spcBef>
                <a:spcPts val="30"/>
              </a:spcBef>
              <a:buFont typeface="Wingdings"/>
              <a:buChar char=""/>
              <a:tabLst>
                <a:tab pos="436245" algn="l"/>
                <a:tab pos="436880" algn="l"/>
              </a:tabLst>
            </a:pPr>
            <a:r>
              <a:rPr dirty="0" spc="-5"/>
              <a:t>Most of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customers</a:t>
            </a:r>
            <a:r>
              <a:rPr dirty="0" spc="10"/>
              <a:t> </a:t>
            </a:r>
            <a:r>
              <a:rPr dirty="0" spc="-5"/>
              <a:t>access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shopping</a:t>
            </a:r>
            <a:r>
              <a:rPr dirty="0" spc="5"/>
              <a:t> </a:t>
            </a:r>
            <a:r>
              <a:rPr dirty="0" spc="-5"/>
              <a:t>websites</a:t>
            </a:r>
            <a:r>
              <a:rPr dirty="0" spc="5"/>
              <a:t> </a:t>
            </a:r>
            <a:r>
              <a:rPr dirty="0" spc="-5"/>
              <a:t>more</a:t>
            </a:r>
            <a:r>
              <a:rPr dirty="0"/>
              <a:t> than 31-40 </a:t>
            </a:r>
            <a:r>
              <a:rPr dirty="0" spc="-5"/>
              <a:t>times</a:t>
            </a:r>
            <a:r>
              <a:rPr dirty="0"/>
              <a:t> in </a:t>
            </a:r>
            <a:r>
              <a:rPr dirty="0" spc="-5"/>
              <a:t>1</a:t>
            </a:r>
            <a:r>
              <a:rPr dirty="0" spc="15"/>
              <a:t> </a:t>
            </a:r>
            <a:r>
              <a:rPr dirty="0" spc="-5"/>
              <a:t>year</a:t>
            </a:r>
            <a:r>
              <a:rPr dirty="0"/>
              <a:t> </a:t>
            </a:r>
            <a:r>
              <a:rPr dirty="0" spc="-10"/>
              <a:t>through </a:t>
            </a:r>
            <a:r>
              <a:rPr dirty="0" spc="-5"/>
              <a:t> Mobile</a:t>
            </a:r>
            <a:r>
              <a:rPr dirty="0" spc="5"/>
              <a:t> </a:t>
            </a:r>
            <a:r>
              <a:rPr dirty="0" spc="-5"/>
              <a:t>Internet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/>
              <a:t> </a:t>
            </a:r>
            <a:r>
              <a:rPr dirty="0" spc="-10"/>
              <a:t>shop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also</a:t>
            </a:r>
            <a:r>
              <a:rPr dirty="0" spc="15"/>
              <a:t> </a:t>
            </a:r>
            <a:r>
              <a:rPr dirty="0" spc="-5"/>
              <a:t>most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customers</a:t>
            </a:r>
            <a:r>
              <a:rPr dirty="0"/>
              <a:t> </a:t>
            </a:r>
            <a:r>
              <a:rPr dirty="0" spc="-5"/>
              <a:t>who</a:t>
            </a:r>
            <a:r>
              <a:rPr dirty="0"/>
              <a:t> </a:t>
            </a:r>
            <a:r>
              <a:rPr dirty="0" spc="-5"/>
              <a:t>used</a:t>
            </a:r>
            <a:r>
              <a:rPr dirty="0" spc="15"/>
              <a:t> </a:t>
            </a:r>
            <a:r>
              <a:rPr dirty="0" spc="-5"/>
              <a:t>mobile</a:t>
            </a:r>
            <a:r>
              <a:rPr dirty="0" spc="10"/>
              <a:t> </a:t>
            </a:r>
            <a:r>
              <a:rPr dirty="0" spc="-5"/>
              <a:t>internet</a:t>
            </a:r>
            <a:r>
              <a:rPr dirty="0" spc="20"/>
              <a:t> </a:t>
            </a:r>
            <a:r>
              <a:rPr dirty="0" spc="-5"/>
              <a:t>to </a:t>
            </a:r>
            <a:r>
              <a:rPr dirty="0"/>
              <a:t> </a:t>
            </a:r>
            <a:r>
              <a:rPr dirty="0" spc="-5"/>
              <a:t>access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online</a:t>
            </a:r>
            <a:r>
              <a:rPr dirty="0" spc="10"/>
              <a:t> </a:t>
            </a:r>
            <a:r>
              <a:rPr dirty="0" spc="-5"/>
              <a:t>shopping</a:t>
            </a:r>
            <a:r>
              <a:rPr dirty="0" spc="5"/>
              <a:t> </a:t>
            </a:r>
            <a:r>
              <a:rPr dirty="0" spc="-5"/>
              <a:t>website</a:t>
            </a:r>
            <a:r>
              <a:rPr dirty="0" spc="5"/>
              <a:t> </a:t>
            </a:r>
            <a:r>
              <a:rPr dirty="0" spc="-5"/>
              <a:t>made</a:t>
            </a:r>
            <a:r>
              <a:rPr dirty="0" spc="10"/>
              <a:t> </a:t>
            </a:r>
            <a:r>
              <a:rPr dirty="0" spc="-5"/>
              <a:t>online</a:t>
            </a:r>
            <a:r>
              <a:rPr dirty="0" spc="5"/>
              <a:t> </a:t>
            </a:r>
            <a:r>
              <a:rPr dirty="0" spc="-10"/>
              <a:t>purchase</a:t>
            </a:r>
            <a:r>
              <a:rPr dirty="0" spc="5"/>
              <a:t> </a:t>
            </a:r>
            <a:r>
              <a:rPr dirty="0" spc="25"/>
              <a:t>lessthan</a:t>
            </a:r>
            <a:r>
              <a:rPr dirty="0" spc="5"/>
              <a:t> </a:t>
            </a:r>
            <a:r>
              <a:rPr dirty="0" spc="-5"/>
              <a:t>10</a:t>
            </a:r>
            <a:r>
              <a:rPr dirty="0"/>
              <a:t> </a:t>
            </a:r>
            <a:r>
              <a:rPr dirty="0" spc="-5"/>
              <a:t>times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-5"/>
              <a:t> a</a:t>
            </a:r>
            <a:r>
              <a:rPr dirty="0" spc="20"/>
              <a:t> </a:t>
            </a:r>
            <a:r>
              <a:rPr dirty="0" spc="-30"/>
              <a:t>year.</a:t>
            </a:r>
            <a:r>
              <a:rPr dirty="0" spc="-65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5"/>
              <a:t>only </a:t>
            </a:r>
            <a:r>
              <a:rPr dirty="0" spc="-415"/>
              <a:t> </a:t>
            </a:r>
            <a:r>
              <a:rPr dirty="0" spc="-10"/>
              <a:t>few</a:t>
            </a:r>
            <a:r>
              <a:rPr dirty="0" spc="-5"/>
              <a:t> of the</a:t>
            </a:r>
            <a:r>
              <a:rPr dirty="0" spc="5"/>
              <a:t> </a:t>
            </a:r>
            <a:r>
              <a:rPr dirty="0" spc="-5"/>
              <a:t>customers</a:t>
            </a:r>
            <a:r>
              <a:rPr dirty="0" spc="5"/>
              <a:t> </a:t>
            </a:r>
            <a:r>
              <a:rPr dirty="0" spc="-5"/>
              <a:t>used</a:t>
            </a:r>
            <a:r>
              <a:rPr dirty="0"/>
              <a:t> WIFI </a:t>
            </a:r>
            <a:r>
              <a:rPr dirty="0" spc="-10"/>
              <a:t>network</a:t>
            </a:r>
            <a:r>
              <a:rPr dirty="0" spc="-5"/>
              <a:t> to access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shopping</a:t>
            </a:r>
            <a:r>
              <a:rPr dirty="0" spc="-15"/>
              <a:t> </a:t>
            </a:r>
            <a:r>
              <a:rPr dirty="0" spc="-10"/>
              <a:t>store.</a:t>
            </a:r>
          </a:p>
          <a:p>
            <a:pPr marL="436245" marR="5080" indent="-343535">
              <a:lnSpc>
                <a:spcPct val="107500"/>
              </a:lnSpc>
              <a:spcBef>
                <a:spcPts val="20"/>
              </a:spcBef>
              <a:buFont typeface="Wingdings"/>
              <a:buChar char=""/>
              <a:tabLst>
                <a:tab pos="436245" algn="l"/>
                <a:tab pos="436880" algn="l"/>
              </a:tabLst>
            </a:pPr>
            <a:r>
              <a:rPr dirty="0" spc="-5"/>
              <a:t>Most of the customers used ecommerce websites less than 10 times in a year from the city </a:t>
            </a:r>
            <a:r>
              <a:rPr dirty="0" spc="-10"/>
              <a:t>Delhi </a:t>
            </a:r>
            <a:r>
              <a:rPr dirty="0" spc="-415"/>
              <a:t> </a:t>
            </a:r>
            <a:r>
              <a:rPr dirty="0" spc="-5"/>
              <a:t>to</a:t>
            </a:r>
            <a:r>
              <a:rPr dirty="0" spc="-10"/>
              <a:t> shop</a:t>
            </a:r>
            <a:r>
              <a:rPr dirty="0" spc="-5"/>
              <a:t> the</a:t>
            </a:r>
            <a:r>
              <a:rPr dirty="0" spc="-20"/>
              <a:t> </a:t>
            </a:r>
            <a:r>
              <a:rPr dirty="0" spc="-5"/>
              <a:t>products.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565" y="632079"/>
            <a:ext cx="3880933" cy="25129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09180"/>
            <a:ext cx="12192000" cy="6424930"/>
            <a:chOff x="0" y="409180"/>
            <a:chExt cx="12192000" cy="64249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43515"/>
              <a:ext cx="12191987" cy="34900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399" y="409180"/>
              <a:ext cx="6370587" cy="34564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91574" y="64123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w="0" h="2479675">
                  <a:moveTo>
                    <a:pt x="0" y="2479376"/>
                  </a:moveTo>
                  <a:lnTo>
                    <a:pt x="0" y="0"/>
                  </a:lnTo>
                </a:path>
              </a:pathLst>
            </a:custGeom>
            <a:ln w="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66540" y="641239"/>
              <a:ext cx="0" cy="1355725"/>
            </a:xfrm>
            <a:custGeom>
              <a:avLst/>
              <a:gdLst/>
              <a:ahLst/>
              <a:cxnLst/>
              <a:rect l="l" t="t" r="r" b="b"/>
              <a:pathLst>
                <a:path w="0" h="1355725">
                  <a:moveTo>
                    <a:pt x="0" y="1355718"/>
                  </a:moveTo>
                  <a:lnTo>
                    <a:pt x="0" y="0"/>
                  </a:lnTo>
                </a:path>
              </a:pathLst>
            </a:custGeom>
            <a:ln w="12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54767" y="763375"/>
              <a:ext cx="0" cy="671830"/>
            </a:xfrm>
            <a:custGeom>
              <a:avLst/>
              <a:gdLst/>
              <a:ahLst/>
              <a:cxnLst/>
              <a:rect l="l" t="t" r="r" b="b"/>
              <a:pathLst>
                <a:path w="0" h="671830">
                  <a:moveTo>
                    <a:pt x="0" y="671752"/>
                  </a:moveTo>
                  <a:lnTo>
                    <a:pt x="0" y="0"/>
                  </a:lnTo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81677" y="763375"/>
              <a:ext cx="3314065" cy="2830830"/>
            </a:xfrm>
            <a:custGeom>
              <a:avLst/>
              <a:gdLst/>
              <a:ahLst/>
              <a:cxnLst/>
              <a:rect l="l" t="t" r="r" b="b"/>
              <a:pathLst>
                <a:path w="3314065" h="2830829">
                  <a:moveTo>
                    <a:pt x="3313438" y="671752"/>
                  </a:moveTo>
                  <a:lnTo>
                    <a:pt x="3313438" y="0"/>
                  </a:lnTo>
                </a:path>
                <a:path w="3314065" h="2830829">
                  <a:moveTo>
                    <a:pt x="0" y="2830519"/>
                  </a:moveTo>
                  <a:lnTo>
                    <a:pt x="988539" y="2830519"/>
                  </a:lnTo>
                </a:path>
              </a:pathLst>
            </a:custGeom>
            <a:ln w="213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43559" y="2155735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w="0" h="760730">
                  <a:moveTo>
                    <a:pt x="0" y="760301"/>
                  </a:moveTo>
                  <a:lnTo>
                    <a:pt x="0" y="0"/>
                  </a:lnTo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44729" y="492917"/>
            <a:ext cx="37947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Comparing</a:t>
            </a:r>
            <a:r>
              <a:rPr dirty="0" u="heavy" sz="850" spc="6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2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screen</a:t>
            </a:r>
            <a:r>
              <a:rPr dirty="0" u="heavy" sz="850" spc="2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size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channel</a:t>
            </a:r>
            <a:r>
              <a:rPr dirty="0" u="heavy" sz="850" spc="3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1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used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0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800" spc="1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arrive</a:t>
            </a:r>
            <a:r>
              <a:rPr dirty="0" u="heavy" sz="850" spc="3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at</a:t>
            </a:r>
            <a:r>
              <a:rPr dirty="0" u="heavy" sz="850" spc="7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online </a:t>
            </a:r>
            <a:r>
              <a:rPr dirty="0" u="heavy" sz="850" spc="-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store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8060" y="698513"/>
            <a:ext cx="85407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65">
                <a:solidFill>
                  <a:srgbClr val="545454"/>
                </a:solidFill>
                <a:latin typeface="Arial"/>
                <a:cs typeface="Arial"/>
              </a:rPr>
              <a:t>Olanne</a:t>
            </a:r>
            <a:r>
              <a:rPr dirty="0" sz="650" spc="25">
                <a:solidFill>
                  <a:srgbClr val="545454"/>
                </a:solidFill>
                <a:latin typeface="Arial"/>
                <a:cs typeface="Arial"/>
              </a:rPr>
              <a:t>l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 </a:t>
            </a:r>
            <a:r>
              <a:rPr dirty="0" sz="650" spc="-15">
                <a:solidFill>
                  <a:srgbClr val="262626"/>
                </a:solidFill>
                <a:latin typeface="Arial"/>
                <a:cs typeface="Arial"/>
              </a:rPr>
              <a:t>Fi</a:t>
            </a:r>
            <a:r>
              <a:rPr dirty="0" sz="650" spc="-10">
                <a:solidFill>
                  <a:srgbClr val="262626"/>
                </a:solidFill>
                <a:latin typeface="Arial"/>
                <a:cs typeface="Arial"/>
              </a:rPr>
              <a:t>r</a:t>
            </a:r>
            <a:r>
              <a:rPr dirty="0" sz="650" spc="-7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545454"/>
                </a:solidFill>
                <a:latin typeface="Arial"/>
                <a:cs typeface="Arial"/>
              </a:rPr>
              <a:t>st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545454"/>
                </a:solidFill>
                <a:latin typeface="Arial"/>
                <a:cs typeface="Arial"/>
              </a:rPr>
              <a:t>Used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7644" y="898767"/>
            <a:ext cx="8636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">
                <a:solidFill>
                  <a:srgbClr val="D6D6D6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2028" y="639225"/>
            <a:ext cx="975994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9090" algn="l"/>
              </a:tabLst>
            </a:pPr>
            <a:r>
              <a:rPr dirty="0" sz="650" spc="25">
                <a:solidFill>
                  <a:srgbClr val="2A8E70"/>
                </a:solidFill>
                <a:latin typeface="Arial"/>
                <a:cs typeface="Arial"/>
              </a:rPr>
              <a:t>-</a:t>
            </a:r>
            <a:r>
              <a:rPr dirty="0" sz="650" spc="-15">
                <a:solidFill>
                  <a:srgbClr val="2A8E70"/>
                </a:solidFill>
                <a:latin typeface="Arial"/>
                <a:cs typeface="Arial"/>
              </a:rPr>
              <a:t> </a:t>
            </a:r>
            <a:r>
              <a:rPr dirty="0" baseline="-22486" sz="3150" spc="15">
                <a:solidFill>
                  <a:srgbClr val="BD621C"/>
                </a:solidFill>
                <a:latin typeface="Arial"/>
                <a:cs typeface="Arial"/>
              </a:rPr>
              <a:t>-</a:t>
            </a:r>
            <a:r>
              <a:rPr dirty="0" baseline="-22486" sz="3150">
                <a:solidFill>
                  <a:srgbClr val="BD621C"/>
                </a:solidFill>
                <a:latin typeface="Arial"/>
                <a:cs typeface="Arial"/>
              </a:rPr>
              <a:t>	</a:t>
            </a:r>
            <a:r>
              <a:rPr dirty="0" sz="650">
                <a:solidFill>
                  <a:srgbClr val="3D3D3D"/>
                </a:solidFill>
                <a:latin typeface="Arial"/>
                <a:cs typeface="Arial"/>
              </a:rPr>
              <a:t>Se</a:t>
            </a:r>
            <a:r>
              <a:rPr dirty="0" sz="650" spc="6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z="650" spc="2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dirty="0" sz="650" spc="5">
                <a:solidFill>
                  <a:srgbClr val="3D3D3D"/>
                </a:solidFill>
                <a:latin typeface="Arial"/>
                <a:cs typeface="Arial"/>
              </a:rPr>
              <a:t>c</a:t>
            </a:r>
            <a:r>
              <a:rPr dirty="0" sz="650" spc="35">
                <a:solidFill>
                  <a:srgbClr val="707072"/>
                </a:solidFill>
                <a:latin typeface="Arial"/>
                <a:cs typeface="Arial"/>
              </a:rPr>
              <a:t>h</a:t>
            </a:r>
            <a:r>
              <a:rPr dirty="0" sz="65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En</a:t>
            </a:r>
            <a:r>
              <a:rPr dirty="0" sz="650" spc="5">
                <a:solidFill>
                  <a:srgbClr val="545454"/>
                </a:solidFill>
                <a:latin typeface="Arial"/>
                <a:cs typeface="Arial"/>
              </a:rPr>
              <a:t>g</a:t>
            </a:r>
            <a:r>
              <a:rPr dirty="0" sz="650" spc="-8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898782"/>
                </a:solidFill>
                <a:latin typeface="Arial"/>
                <a:cs typeface="Arial"/>
              </a:rPr>
              <a:t>i</a:t>
            </a:r>
            <a:r>
              <a:rPr dirty="0" sz="650">
                <a:solidFill>
                  <a:srgbClr val="3D3D3D"/>
                </a:solidFill>
                <a:latin typeface="Arial"/>
                <a:cs typeface="Arial"/>
              </a:rPr>
              <a:t>ne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5193" y="933627"/>
            <a:ext cx="81915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Content</a:t>
            </a:r>
            <a:r>
              <a:rPr dirty="0" sz="650" spc="-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707072"/>
                </a:solidFill>
                <a:latin typeface="Arial"/>
                <a:cs typeface="Arial"/>
              </a:rPr>
              <a:t>M</a:t>
            </a:r>
            <a:r>
              <a:rPr dirty="0" sz="650" spc="55">
                <a:solidFill>
                  <a:srgbClr val="545454"/>
                </a:solidFill>
                <a:latin typeface="Arial"/>
                <a:cs typeface="Arial"/>
              </a:rPr>
              <a:t>arketing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730" y="1046603"/>
            <a:ext cx="93535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dirty="0" sz="650" spc="30">
                <a:solidFill>
                  <a:srgbClr val="7C77AA"/>
                </a:solidFill>
                <a:latin typeface="Arial"/>
                <a:cs typeface="Arial"/>
              </a:rPr>
              <a:t>-	</a:t>
            </a:r>
            <a:r>
              <a:rPr dirty="0" sz="650" spc="-4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dirty="0" sz="650" spc="-40">
                <a:solidFill>
                  <a:srgbClr val="A5A5A5"/>
                </a:solidFill>
                <a:latin typeface="Arial"/>
                <a:cs typeface="Arial"/>
              </a:rPr>
              <a:t>,</a:t>
            </a:r>
            <a:r>
              <a:rPr dirty="0" sz="650" spc="-4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dirty="0" sz="650" spc="-40">
                <a:solidFill>
                  <a:srgbClr val="545454"/>
                </a:solidFill>
                <a:latin typeface="Arial"/>
                <a:cs typeface="Arial"/>
              </a:rPr>
              <a:t>sp</a:t>
            </a:r>
            <a:r>
              <a:rPr dirty="0" sz="650" spc="-40">
                <a:solidFill>
                  <a:srgbClr val="262626"/>
                </a:solidFill>
                <a:latin typeface="Arial"/>
                <a:cs typeface="Arial"/>
              </a:rPr>
              <a:t>l</a:t>
            </a:r>
            <a:r>
              <a:rPr dirty="0" sz="650" spc="-40">
                <a:solidFill>
                  <a:srgbClr val="545454"/>
                </a:solidFill>
                <a:latin typeface="Arial"/>
                <a:cs typeface="Arial"/>
              </a:rPr>
              <a:t>ay</a:t>
            </a:r>
            <a:r>
              <a:rPr dirty="0" sz="650" spc="-40">
                <a:solidFill>
                  <a:srgbClr val="707072"/>
                </a:solidFill>
                <a:latin typeface="Arial"/>
                <a:cs typeface="Arial"/>
              </a:rPr>
              <a:t>,</a:t>
            </a:r>
            <a:r>
              <a:rPr dirty="0" sz="650" spc="335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Adverts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3894" y="3125727"/>
            <a:ext cx="3111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 b="1">
                <a:solidFill>
                  <a:srgbClr val="0C3842"/>
                </a:solidFill>
                <a:latin typeface="Times New Roman"/>
                <a:cs typeface="Times New Roman"/>
              </a:rPr>
              <a:t>CJhEn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2078" y="3119365"/>
            <a:ext cx="47117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25" b="1">
                <a:solidFill>
                  <a:srgbClr val="0C3842"/>
                </a:solidFill>
                <a:latin typeface="Times New Roman"/>
                <a:cs typeface="Times New Roman"/>
              </a:rPr>
              <a:t>47 </a:t>
            </a:r>
            <a:r>
              <a:rPr dirty="0" sz="750" spc="55" b="1">
                <a:solidFill>
                  <a:srgbClr val="0C3842"/>
                </a:solidFill>
                <a:latin typeface="Times New Roman"/>
                <a:cs typeface="Times New Roman"/>
              </a:rPr>
              <a:t> </a:t>
            </a:r>
            <a:r>
              <a:rPr dirty="0" sz="750" spc="70" b="1">
                <a:solidFill>
                  <a:srgbClr val="114D59"/>
                </a:solidFill>
                <a:latin typeface="Times New Roman"/>
                <a:cs typeface="Times New Roman"/>
              </a:rPr>
              <a:t>nches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599" y="3119365"/>
            <a:ext cx="46926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50" b="1">
                <a:solidFill>
                  <a:srgbClr val="0C3842"/>
                </a:solidFill>
                <a:latin typeface="Times New Roman"/>
                <a:cs typeface="Times New Roman"/>
              </a:rPr>
              <a:t>5</a:t>
            </a:r>
            <a:r>
              <a:rPr dirty="0" sz="750" spc="50" b="1">
                <a:solidFill>
                  <a:srgbClr val="1A7082"/>
                </a:solidFill>
                <a:latin typeface="Times New Roman"/>
                <a:cs typeface="Times New Roman"/>
              </a:rPr>
              <a:t>.</a:t>
            </a:r>
            <a:r>
              <a:rPr dirty="0" sz="750" spc="50" b="1">
                <a:solidFill>
                  <a:srgbClr val="0C3842"/>
                </a:solidFill>
                <a:latin typeface="Times New Roman"/>
                <a:cs typeface="Times New Roman"/>
              </a:rPr>
              <a:t>5</a:t>
            </a:r>
            <a:r>
              <a:rPr dirty="0" sz="750" spc="-10" b="1">
                <a:solidFill>
                  <a:srgbClr val="0C3842"/>
                </a:solidFill>
                <a:latin typeface="Times New Roman"/>
                <a:cs typeface="Times New Roman"/>
              </a:rPr>
              <a:t> </a:t>
            </a:r>
            <a:r>
              <a:rPr dirty="0" sz="750" spc="20" b="1">
                <a:solidFill>
                  <a:srgbClr val="114D59"/>
                </a:solidFill>
                <a:latin typeface="Times New Roman"/>
                <a:cs typeface="Times New Roman"/>
              </a:rPr>
              <a:t>inches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0599" y="3119365"/>
            <a:ext cx="39179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0" b="1">
                <a:solidFill>
                  <a:srgbClr val="0C3842"/>
                </a:solidFill>
                <a:latin typeface="Times New Roman"/>
                <a:cs typeface="Times New Roman"/>
              </a:rPr>
              <a:t>5</a:t>
            </a:r>
            <a:r>
              <a:rPr dirty="0" sz="750" spc="-25" b="1">
                <a:solidFill>
                  <a:srgbClr val="0C3842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114D59"/>
                </a:solidFill>
                <a:latin typeface="Arial"/>
                <a:cs typeface="Arial"/>
              </a:rPr>
              <a:t>inches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2902" y="3238703"/>
            <a:ext cx="5314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30" b="1">
                <a:solidFill>
                  <a:srgbClr val="0C3842"/>
                </a:solidFill>
                <a:latin typeface="Arial"/>
                <a:cs typeface="Arial"/>
              </a:rPr>
              <a:t>Screen_SIZI!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874" y="3442518"/>
            <a:ext cx="325374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 b="1">
                <a:solidFill>
                  <a:srgbClr val="114D59"/>
                </a:solidFill>
                <a:latin typeface="Arial"/>
                <a:cs typeface="Arial"/>
              </a:rPr>
              <a:t>Which</a:t>
            </a:r>
            <a:r>
              <a:rPr dirty="0" sz="850" spc="-55" b="1">
                <a:solidFill>
                  <a:srgbClr val="114D59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114D59"/>
                </a:solidFill>
                <a:latin typeface="Arial"/>
                <a:cs typeface="Arial"/>
              </a:rPr>
              <a:t>05</a:t>
            </a:r>
            <a:r>
              <a:rPr dirty="0" sz="850" spc="245" b="1">
                <a:solidFill>
                  <a:srgbClr val="114D59"/>
                </a:solidFill>
                <a:latin typeface="Arial"/>
                <a:cs typeface="Arial"/>
              </a:rPr>
              <a:t> </a:t>
            </a:r>
            <a:r>
              <a:rPr dirty="0" sz="850" spc="25" b="1">
                <a:solidFill>
                  <a:srgbClr val="0C3842"/>
                </a:solidFill>
                <a:latin typeface="Arial"/>
                <a:cs typeface="Arial"/>
              </a:rPr>
              <a:t>and</a:t>
            </a:r>
            <a:r>
              <a:rPr dirty="0" sz="850" spc="-6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0C3842"/>
                </a:solidFill>
                <a:latin typeface="Arial"/>
                <a:cs typeface="Arial"/>
              </a:rPr>
              <a:t>brawsar</a:t>
            </a:r>
            <a:r>
              <a:rPr dirty="0" sz="850" spc="-2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5" b="1">
                <a:solidFill>
                  <a:srgbClr val="0C3842"/>
                </a:solidFill>
                <a:latin typeface="Arial"/>
                <a:cs typeface="Arial"/>
              </a:rPr>
              <a:t>used</a:t>
            </a:r>
            <a:r>
              <a:rPr dirty="0" sz="850" spc="-7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5" b="1">
                <a:solidFill>
                  <a:srgbClr val="0C3842"/>
                </a:solidFill>
                <a:latin typeface="Arial"/>
                <a:cs typeface="Arial"/>
              </a:rPr>
              <a:t>to</a:t>
            </a:r>
            <a:r>
              <a:rPr dirty="0" sz="850" spc="5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-25" b="1">
                <a:solidFill>
                  <a:srgbClr val="0C3842"/>
                </a:solidFill>
                <a:latin typeface="Arial"/>
                <a:cs typeface="Arial"/>
              </a:rPr>
              <a:t>access</a:t>
            </a:r>
            <a:r>
              <a:rPr dirty="0" sz="850" spc="3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30" b="1">
                <a:solidFill>
                  <a:srgbClr val="0C3842"/>
                </a:solidFill>
                <a:latin typeface="Arial"/>
                <a:cs typeface="Arial"/>
              </a:rPr>
              <a:t>the</a:t>
            </a:r>
            <a:r>
              <a:rPr dirty="0" sz="850" spc="-5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-15" b="1">
                <a:solidFill>
                  <a:srgbClr val="0C3842"/>
                </a:solidFill>
                <a:latin typeface="Arial"/>
                <a:cs typeface="Arial"/>
              </a:rPr>
              <a:t>ecommert:e</a:t>
            </a:r>
            <a:r>
              <a:rPr dirty="0" sz="850" spc="55" b="1">
                <a:solidFill>
                  <a:srgbClr val="0C3842"/>
                </a:solidFill>
                <a:latin typeface="Arial"/>
                <a:cs typeface="Arial"/>
              </a:rPr>
              <a:t> </a:t>
            </a:r>
            <a:r>
              <a:rPr dirty="0" sz="850" spc="-5" b="1">
                <a:solidFill>
                  <a:srgbClr val="0C3842"/>
                </a:solidFill>
                <a:latin typeface="Arial"/>
                <a:cs typeface="Arial"/>
              </a:rPr>
              <a:t>website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2180" y="4115289"/>
            <a:ext cx="4254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85">
                <a:solidFill>
                  <a:srgbClr val="BCAF72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078" y="3607912"/>
            <a:ext cx="1025525" cy="6324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70510">
              <a:lnSpc>
                <a:spcPts val="235"/>
              </a:lnSpc>
              <a:spcBef>
                <a:spcPts val="415"/>
              </a:spcBef>
            </a:pPr>
            <a:r>
              <a:rPr dirty="0" sz="650" spc="-25">
                <a:solidFill>
                  <a:srgbClr val="262626"/>
                </a:solidFill>
                <a:latin typeface="Arial"/>
                <a:cs typeface="Arial"/>
              </a:rPr>
              <a:t>B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ro</a:t>
            </a:r>
            <a:r>
              <a:rPr dirty="0" sz="650" spc="-5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545454"/>
                </a:solidFill>
                <a:latin typeface="Arial"/>
                <a:cs typeface="Arial"/>
              </a:rPr>
              <a:t>wse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 </a:t>
            </a:r>
            <a:r>
              <a:rPr dirty="0" sz="650" spc="-3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545454"/>
                </a:solidFill>
                <a:latin typeface="Arial"/>
                <a:cs typeface="Arial"/>
              </a:rPr>
              <a:t>IJsec:I</a:t>
            </a:r>
            <a:endParaRPr sz="650">
              <a:latin typeface="Arial"/>
              <a:cs typeface="Arial"/>
            </a:endParaRPr>
          </a:p>
          <a:p>
            <a:pPr marL="63500">
              <a:lnSpc>
                <a:spcPts val="1755"/>
              </a:lnSpc>
              <a:tabLst>
                <a:tab pos="357505" algn="l"/>
              </a:tabLst>
            </a:pPr>
            <a:r>
              <a:rPr dirty="0" sz="650" spc="-20">
                <a:solidFill>
                  <a:srgbClr val="3B4864"/>
                </a:solidFill>
                <a:latin typeface="Arial"/>
                <a:cs typeface="Arial"/>
              </a:rPr>
              <a:t>-</a:t>
            </a:r>
            <a:r>
              <a:rPr dirty="0" sz="650" spc="40">
                <a:solidFill>
                  <a:srgbClr val="3B4864"/>
                </a:solidFill>
                <a:latin typeface="Arial"/>
                <a:cs typeface="Arial"/>
              </a:rPr>
              <a:t> </a:t>
            </a:r>
            <a:r>
              <a:rPr dirty="0" baseline="-27065" sz="2925" spc="-359">
                <a:solidFill>
                  <a:srgbClr val="707072"/>
                </a:solidFill>
                <a:latin typeface="Arial"/>
                <a:cs typeface="Arial"/>
              </a:rPr>
              <a:t>-</a:t>
            </a:r>
            <a:r>
              <a:rPr dirty="0" baseline="-27065" sz="2925">
                <a:solidFill>
                  <a:srgbClr val="707072"/>
                </a:solidFill>
                <a:latin typeface="Arial"/>
                <a:cs typeface="Arial"/>
              </a:rPr>
              <a:t>	</a:t>
            </a:r>
            <a:r>
              <a:rPr dirty="0" sz="650" spc="-45">
                <a:solidFill>
                  <a:srgbClr val="545454"/>
                </a:solidFill>
                <a:latin typeface="Arial"/>
                <a:cs typeface="Arial"/>
              </a:rPr>
              <a:t>Goo</a:t>
            </a:r>
            <a:r>
              <a:rPr dirty="0" sz="650" spc="-35">
                <a:solidFill>
                  <a:srgbClr val="545454"/>
                </a:solidFill>
                <a:latin typeface="Arial"/>
                <a:cs typeface="Arial"/>
              </a:rPr>
              <a:t>g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262626"/>
                </a:solidFill>
                <a:latin typeface="Arial"/>
                <a:cs typeface="Arial"/>
              </a:rPr>
              <a:t>l</a:t>
            </a:r>
            <a:r>
              <a:rPr dirty="0" sz="650" spc="1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7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3D3D3D"/>
                </a:solidFill>
                <a:latin typeface="Arial"/>
                <a:cs typeface="Arial"/>
              </a:rPr>
              <a:t>c</a:t>
            </a:r>
            <a:r>
              <a:rPr dirty="0" sz="650" spc="-15">
                <a:solidFill>
                  <a:srgbClr val="707072"/>
                </a:solidFill>
                <a:latin typeface="Arial"/>
                <a:cs typeface="Arial"/>
              </a:rPr>
              <a:t>h</a:t>
            </a:r>
            <a:r>
              <a:rPr dirty="0" sz="650" spc="-5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262626"/>
                </a:solidFill>
                <a:latin typeface="Arial"/>
                <a:cs typeface="Arial"/>
              </a:rPr>
              <a:t>r</a:t>
            </a:r>
            <a:r>
              <a:rPr dirty="0" sz="650" spc="-25">
                <a:solidFill>
                  <a:srgbClr val="545454"/>
                </a:solidFill>
                <a:latin typeface="Arial"/>
                <a:cs typeface="Arial"/>
              </a:rPr>
              <a:t>ome</a:t>
            </a:r>
            <a:endParaRPr sz="650">
              <a:latin typeface="Arial"/>
              <a:cs typeface="Arial"/>
            </a:endParaRPr>
          </a:p>
          <a:p>
            <a:pPr marL="367665">
              <a:lnSpc>
                <a:spcPts val="195"/>
              </a:lnSpc>
            </a:pP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Saf</a:t>
            </a:r>
            <a:r>
              <a:rPr dirty="0" sz="650" spc="5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dirty="0" sz="650" spc="-9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262626"/>
                </a:solidFill>
                <a:latin typeface="Arial"/>
                <a:cs typeface="Arial"/>
              </a:rPr>
              <a:t>ri</a:t>
            </a:r>
            <a:endParaRPr sz="650">
              <a:latin typeface="Arial"/>
              <a:cs typeface="Arial"/>
            </a:endParaRPr>
          </a:p>
          <a:p>
            <a:pPr marL="63500">
              <a:lnSpc>
                <a:spcPts val="1645"/>
              </a:lnSpc>
              <a:tabLst>
                <a:tab pos="367030" algn="l"/>
              </a:tabLst>
            </a:pPr>
            <a:r>
              <a:rPr dirty="0" sz="650" spc="-190">
                <a:solidFill>
                  <a:srgbClr val="898782"/>
                </a:solidFill>
                <a:latin typeface="Arial"/>
                <a:cs typeface="Arial"/>
              </a:rPr>
              <a:t>-</a:t>
            </a:r>
            <a:r>
              <a:rPr dirty="0" baseline="-28490" sz="2925" spc="-307">
                <a:solidFill>
                  <a:srgbClr val="D6D6D6"/>
                </a:solidFill>
                <a:latin typeface="Arial"/>
                <a:cs typeface="Arial"/>
              </a:rPr>
              <a:t>I</a:t>
            </a:r>
            <a:r>
              <a:rPr dirty="0" baseline="-28490" sz="2925">
                <a:solidFill>
                  <a:srgbClr val="D6D6D6"/>
                </a:solidFill>
                <a:latin typeface="Arial"/>
                <a:cs typeface="Arial"/>
              </a:rPr>
              <a:t>	</a:t>
            </a:r>
            <a:r>
              <a:rPr dirty="0" sz="650" spc="30">
                <a:solidFill>
                  <a:srgbClr val="545454"/>
                </a:solidFill>
                <a:latin typeface="Arial"/>
                <a:cs typeface="Arial"/>
              </a:rPr>
              <a:t>Op</a:t>
            </a:r>
            <a:r>
              <a:rPr dirty="0" sz="650" spc="-265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dirty="0" sz="650" spc="-85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dirty="0" sz="650" spc="-10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650" spc="-145">
                <a:solidFill>
                  <a:srgbClr val="545454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  <a:p>
            <a:pPr marL="365125">
              <a:lnSpc>
                <a:spcPts val="635"/>
              </a:lnSpc>
            </a:pPr>
            <a:r>
              <a:rPr dirty="0" sz="650" spc="-180">
                <a:solidFill>
                  <a:srgbClr val="3D3D3D"/>
                </a:solidFill>
                <a:latin typeface="Arial"/>
                <a:cs typeface="Arial"/>
              </a:rPr>
              <a:t>Mo</a:t>
            </a:r>
            <a:r>
              <a:rPr dirty="0" sz="650" spc="-18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3D3D3D"/>
                </a:solidFill>
                <a:latin typeface="Arial"/>
                <a:cs typeface="Arial"/>
              </a:rPr>
              <a:t>zi</a:t>
            </a:r>
            <a:r>
              <a:rPr dirty="0" sz="650" spc="-75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dirty="0" sz="650" spc="-20">
                <a:solidFill>
                  <a:srgbClr val="898782"/>
                </a:solidFill>
                <a:latin typeface="Arial"/>
                <a:cs typeface="Arial"/>
              </a:rPr>
              <a:t>l</a:t>
            </a:r>
            <a:r>
              <a:rPr dirty="0" sz="650" spc="-15">
                <a:solidFill>
                  <a:srgbClr val="898782"/>
                </a:solidFill>
                <a:latin typeface="Arial"/>
                <a:cs typeface="Arial"/>
              </a:rPr>
              <a:t>l</a:t>
            </a:r>
            <a:r>
              <a:rPr dirty="0" sz="650" spc="-20">
                <a:solidFill>
                  <a:srgbClr val="898782"/>
                </a:solidFill>
                <a:latin typeface="Arial"/>
                <a:cs typeface="Arial"/>
              </a:rPr>
              <a:t> </a:t>
            </a:r>
            <a:r>
              <a:rPr dirty="0" sz="650" spc="-35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dirty="0" sz="650" spc="6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707072"/>
                </a:solidFill>
                <a:latin typeface="Arial"/>
                <a:cs typeface="Arial"/>
              </a:rPr>
              <a:t>F</a:t>
            </a:r>
            <a:r>
              <a:rPr dirty="0" sz="650" spc="-15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dirty="0" sz="650" spc="-11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545454"/>
                </a:solidFill>
                <a:latin typeface="Arial"/>
                <a:cs typeface="Arial"/>
              </a:rPr>
              <a:t>re</a:t>
            </a:r>
            <a:r>
              <a:rPr dirty="0" sz="65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545454"/>
                </a:solidFill>
                <a:latin typeface="Arial"/>
                <a:cs typeface="Arial"/>
              </a:rPr>
              <a:t>fox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4016" y="492917"/>
            <a:ext cx="389127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Comparing</a:t>
            </a:r>
            <a:r>
              <a:rPr dirty="0" u="heavy" sz="850" spc="3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device 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used</a:t>
            </a:r>
            <a:r>
              <a:rPr dirty="0" u="heavy" sz="850" spc="3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850" spc="-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1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how</a:t>
            </a:r>
            <a:r>
              <a:rPr dirty="0" u="heavy" sz="850" spc="2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many</a:t>
            </a:r>
            <a:r>
              <a:rPr dirty="0" u="heavy" sz="850" spc="-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times</a:t>
            </a:r>
            <a:r>
              <a:rPr dirty="0" u="heavy" sz="850" spc="-2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customers</a:t>
            </a:r>
            <a:r>
              <a:rPr dirty="0" u="heavy" sz="850" spc="3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-2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shopped</a:t>
            </a:r>
            <a:r>
              <a:rPr dirty="0" u="heavy" sz="850" spc="5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in</a:t>
            </a:r>
            <a:r>
              <a:rPr dirty="0" u="heavy" sz="850" spc="-10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1</a:t>
            </a:r>
            <a:r>
              <a:rPr dirty="0" u="heavy" sz="850" spc="6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5" b="1">
                <a:solidFill>
                  <a:srgbClr val="0C3842"/>
                </a:solidFill>
                <a:uFill>
                  <a:solidFill>
                    <a:srgbClr val="0C3842"/>
                  </a:solidFill>
                </a:uFill>
                <a:latin typeface="Arial"/>
                <a:cs typeface="Arial"/>
              </a:rPr>
              <a:t>year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8396" y="750168"/>
            <a:ext cx="1333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C3842"/>
                </a:solidFill>
                <a:latin typeface="Arial"/>
                <a:cs typeface="Arial"/>
              </a:rPr>
              <a:t>60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6152" y="698513"/>
            <a:ext cx="90043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">
                <a:solidFill>
                  <a:srgbClr val="3D3D3D"/>
                </a:solidFill>
                <a:latin typeface="Arial"/>
                <a:cs typeface="Arial"/>
              </a:rPr>
              <a:t>Shop,p</a:t>
            </a:r>
            <a:r>
              <a:rPr dirty="0" sz="650" spc="4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dirty="0" sz="650" spc="-15">
                <a:solidFill>
                  <a:srgbClr val="545454"/>
                </a:solidFill>
                <a:latin typeface="Arial"/>
                <a:cs typeface="Arial"/>
              </a:rPr>
              <a:t>ng_!Fre</a:t>
            </a:r>
            <a:r>
              <a:rPr dirty="0" sz="650" spc="-10">
                <a:solidFill>
                  <a:srgbClr val="545454"/>
                </a:solidFill>
                <a:latin typeface="Arial"/>
                <a:cs typeface="Arial"/>
              </a:rPr>
              <a:t>q</a:t>
            </a:r>
            <a:r>
              <a:rPr dirty="0" sz="650" spc="-114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uency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3692" y="808182"/>
            <a:ext cx="53467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>
                <a:solidFill>
                  <a:srgbClr val="3D3D3D"/>
                </a:solidFill>
                <a:latin typeface="Times New Roman"/>
                <a:cs typeface="Times New Roman"/>
              </a:rPr>
              <a:t>31-40</a:t>
            </a:r>
            <a:r>
              <a:rPr dirty="0" sz="700" spc="-25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sz="650" spc="60">
                <a:solidFill>
                  <a:srgbClr val="3D3D3D"/>
                </a:solidFill>
                <a:latin typeface="Arial"/>
                <a:cs typeface="Arial"/>
              </a:rPr>
              <a:t>times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67107" y="927519"/>
            <a:ext cx="87566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15">
                <a:solidFill>
                  <a:srgbClr val="545454"/>
                </a:solidFill>
                <a:latin typeface="Arial"/>
                <a:cs typeface="Arial"/>
              </a:rPr>
              <a:t>41</a:t>
            </a:r>
            <a:r>
              <a:rPr dirty="0" sz="650" spc="7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545454"/>
                </a:solidFill>
                <a:latin typeface="Arial"/>
                <a:cs typeface="Arial"/>
              </a:rPr>
              <a:t>bmes</a:t>
            </a:r>
            <a:r>
              <a:rPr dirty="0" sz="650" spc="4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-35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z="650" spc="-35">
                <a:solidFill>
                  <a:srgbClr val="707072"/>
                </a:solidFill>
                <a:latin typeface="Arial"/>
                <a:cs typeface="Arial"/>
              </a:rPr>
              <a:t>n</a:t>
            </a:r>
            <a:r>
              <a:rPr dirty="0" sz="650" spc="-35">
                <a:solidFill>
                  <a:srgbClr val="545454"/>
                </a:solidFill>
                <a:latin typeface="Arial"/>
                <a:cs typeface="Arial"/>
              </a:rPr>
              <a:t>c:I</a:t>
            </a:r>
            <a:r>
              <a:rPr dirty="0" sz="650" spc="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3D3D3D"/>
                </a:solidFill>
                <a:latin typeface="Arial"/>
                <a:cs typeface="Arial"/>
              </a:rPr>
              <a:t>above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1791" y="540753"/>
            <a:ext cx="108775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484">
                <a:solidFill>
                  <a:srgbClr val="E4C849"/>
                </a:solidFill>
                <a:latin typeface="Arial"/>
                <a:cs typeface="Arial"/>
              </a:rPr>
              <a:t>-</a:t>
            </a:r>
            <a:r>
              <a:rPr dirty="0" baseline="4273" sz="975" spc="15">
                <a:solidFill>
                  <a:srgbClr val="262626"/>
                </a:solidFill>
                <a:latin typeface="Arial"/>
                <a:cs typeface="Arial"/>
              </a:rPr>
              <a:t>L</a:t>
            </a:r>
            <a:r>
              <a:rPr dirty="0" baseline="4273" sz="975" spc="37">
                <a:solidFill>
                  <a:srgbClr val="262626"/>
                </a:solidFill>
                <a:latin typeface="Arial"/>
                <a:cs typeface="Arial"/>
              </a:rPr>
              <a:t>e</a:t>
            </a:r>
            <a:r>
              <a:rPr dirty="0" baseline="4273" sz="975">
                <a:solidFill>
                  <a:srgbClr val="545454"/>
                </a:solidFill>
                <a:latin typeface="Arial"/>
                <a:cs typeface="Arial"/>
              </a:rPr>
              <a:t>ss</a:t>
            </a:r>
            <a:r>
              <a:rPr dirty="0" baseline="4273" sz="975" spc="52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baseline="4273" sz="975">
                <a:solidFill>
                  <a:srgbClr val="262626"/>
                </a:solidFill>
                <a:latin typeface="Arial"/>
                <a:cs typeface="Arial"/>
              </a:rPr>
              <a:t>t</a:t>
            </a:r>
            <a:r>
              <a:rPr dirty="0" baseline="4273" sz="975" spc="-89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baseline="4273" sz="975" spc="-7">
                <a:solidFill>
                  <a:srgbClr val="545454"/>
                </a:solidFill>
                <a:latin typeface="Arial"/>
                <a:cs typeface="Arial"/>
              </a:rPr>
              <a:t>ha</a:t>
            </a:r>
            <a:r>
              <a:rPr dirty="0" baseline="4273" sz="975">
                <a:solidFill>
                  <a:srgbClr val="545454"/>
                </a:solidFill>
                <a:latin typeface="Arial"/>
                <a:cs typeface="Arial"/>
              </a:rPr>
              <a:t>n</a:t>
            </a:r>
            <a:r>
              <a:rPr dirty="0" baseline="4273" sz="97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baseline="4273" sz="975" spc="-1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baseline="3968" sz="1050">
                <a:solidFill>
                  <a:srgbClr val="3D3D3D"/>
                </a:solidFill>
                <a:latin typeface="Times New Roman"/>
                <a:cs typeface="Times New Roman"/>
              </a:rPr>
              <a:t>10</a:t>
            </a:r>
            <a:r>
              <a:rPr dirty="0" baseline="3968" sz="105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baseline="3968" sz="1050" spc="-7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baseline="4273" sz="975" spc="82">
                <a:solidFill>
                  <a:srgbClr val="545454"/>
                </a:solidFill>
                <a:latin typeface="Arial"/>
                <a:cs typeface="Arial"/>
              </a:rPr>
              <a:t>times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91269" y="1131844"/>
            <a:ext cx="1308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 b="1">
                <a:solidFill>
                  <a:srgbClr val="0C3842"/>
                </a:solidFill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3533" y="596478"/>
            <a:ext cx="80518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370">
                <a:solidFill>
                  <a:srgbClr val="DB95BF"/>
                </a:solidFill>
                <a:latin typeface="Times New Roman"/>
                <a:cs typeface="Times New Roman"/>
              </a:rPr>
              <a:t>-</a:t>
            </a:r>
            <a:r>
              <a:rPr dirty="0" baseline="3968" sz="1050" spc="104">
                <a:solidFill>
                  <a:srgbClr val="3D3D3D"/>
                </a:solidFill>
                <a:latin typeface="Times New Roman"/>
                <a:cs typeface="Times New Roman"/>
              </a:rPr>
              <a:t>11-20</a:t>
            </a:r>
            <a:r>
              <a:rPr dirty="0" baseline="3968" sz="1050" spc="22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baseline="4273" sz="975" spc="89">
                <a:solidFill>
                  <a:srgbClr val="3D3D3D"/>
                </a:solidFill>
                <a:latin typeface="Arial"/>
                <a:cs typeface="Arial"/>
              </a:rPr>
              <a:t>times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78133" y="712508"/>
            <a:ext cx="85598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9803" sz="7650" spc="-2460">
                <a:solidFill>
                  <a:srgbClr val="E89575"/>
                </a:solidFill>
                <a:latin typeface="Times New Roman"/>
                <a:cs typeface="Times New Roman"/>
              </a:rPr>
              <a:t>-</a:t>
            </a:r>
            <a:r>
              <a:rPr dirty="0" sz="4650" spc="90">
                <a:solidFill>
                  <a:srgbClr val="95A3C3"/>
                </a:solidFill>
                <a:latin typeface="Arial"/>
                <a:cs typeface="Arial"/>
              </a:rPr>
              <a:t>-</a:t>
            </a:r>
            <a:r>
              <a:rPr dirty="0" sz="4650" spc="-869">
                <a:solidFill>
                  <a:srgbClr val="95A3C3"/>
                </a:solidFill>
                <a:latin typeface="Arial"/>
                <a:cs typeface="Arial"/>
              </a:rPr>
              <a:t> </a:t>
            </a:r>
            <a:r>
              <a:rPr dirty="0" baseline="3968" sz="1050" spc="157">
                <a:solidFill>
                  <a:srgbClr val="3D3D3D"/>
                </a:solidFill>
                <a:latin typeface="Times New Roman"/>
                <a:cs typeface="Times New Roman"/>
              </a:rPr>
              <a:t>ll-3</a:t>
            </a:r>
            <a:r>
              <a:rPr dirty="0" baseline="3968" sz="1050" spc="247">
                <a:solidFill>
                  <a:srgbClr val="3D3D3D"/>
                </a:solidFill>
                <a:latin typeface="Times New Roman"/>
                <a:cs typeface="Times New Roman"/>
              </a:rPr>
              <a:t>0</a:t>
            </a:r>
            <a:r>
              <a:rPr dirty="0" baseline="3968" sz="1050" spc="7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baseline="4273" sz="975" spc="89">
                <a:solidFill>
                  <a:srgbClr val="3D3D3D"/>
                </a:solidFill>
                <a:latin typeface="Arial"/>
                <a:cs typeface="Arial"/>
              </a:rPr>
              <a:t>times</a:t>
            </a:r>
            <a:endParaRPr baseline="4273" sz="97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90442" y="1513522"/>
            <a:ext cx="1308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 b="1">
                <a:solidFill>
                  <a:srgbClr val="0C3842"/>
                </a:solidFill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91802" y="1895200"/>
            <a:ext cx="129539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0" b="1">
                <a:solidFill>
                  <a:srgbClr val="0C3842"/>
                </a:solidFill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9909" y="2276876"/>
            <a:ext cx="1314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 b="1">
                <a:solidFill>
                  <a:srgbClr val="0C3842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91206" y="2658554"/>
            <a:ext cx="1308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 b="1">
                <a:solidFill>
                  <a:srgbClr val="0C3842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40263" y="3040231"/>
            <a:ext cx="7810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 b="1">
                <a:solidFill>
                  <a:srgbClr val="0C3842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85032" y="3317073"/>
            <a:ext cx="138303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325" algn="l"/>
              </a:tabLst>
            </a:pPr>
            <a:r>
              <a:rPr dirty="0" sz="5100" spc="-1515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dirty="0" sz="650" spc="5">
                <a:solidFill>
                  <a:srgbClr val="494F83"/>
                </a:solidFill>
                <a:latin typeface="Arial"/>
                <a:cs typeface="Arial"/>
              </a:rPr>
              <a:t>-</a:t>
            </a:r>
            <a:r>
              <a:rPr dirty="0" sz="650">
                <a:solidFill>
                  <a:srgbClr val="494F83"/>
                </a:solidFill>
                <a:latin typeface="Arial"/>
                <a:cs typeface="Arial"/>
              </a:rPr>
              <a:t>	</a:t>
            </a:r>
            <a:r>
              <a:rPr dirty="0" sz="650" spc="85">
                <a:solidFill>
                  <a:srgbClr val="3D3D3D"/>
                </a:solidFill>
                <a:latin typeface="Arial"/>
                <a:cs typeface="Arial"/>
              </a:rPr>
              <a:t>romo</a:t>
            </a:r>
            <a:r>
              <a:rPr dirty="0" sz="650" spc="3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50">
                <a:solidFill>
                  <a:srgbClr val="3D3D3D"/>
                </a:solidFill>
                <a:latin typeface="Arial"/>
                <a:cs typeface="Arial"/>
              </a:rPr>
              <a:t>code</a:t>
            </a:r>
            <a:r>
              <a:rPr dirty="0" sz="650" spc="5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no</a:t>
            </a:r>
            <a:r>
              <a:rPr dirty="0" sz="650" spc="25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dirty="0" sz="650" spc="7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ap</a:t>
            </a:r>
            <a:r>
              <a:rPr dirty="0" sz="650" spc="55">
                <a:solidFill>
                  <a:srgbClr val="545454"/>
                </a:solidFill>
                <a:latin typeface="Arial"/>
                <a:cs typeface="Arial"/>
              </a:rPr>
              <a:t>p</a:t>
            </a:r>
            <a:r>
              <a:rPr dirty="0" sz="650" spc="15">
                <a:solidFill>
                  <a:srgbClr val="707072"/>
                </a:solidFill>
                <a:latin typeface="Arial"/>
                <a:cs typeface="Arial"/>
              </a:rPr>
              <a:t>l</a:t>
            </a:r>
            <a:r>
              <a:rPr dirty="0" sz="650" spc="20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3D3D3D"/>
                </a:solidFill>
                <a:latin typeface="Arial"/>
                <a:cs typeface="Arial"/>
              </a:rPr>
              <a:t>cable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09053" y="3999259"/>
            <a:ext cx="124714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dirty="0" sz="650" spc="-10">
                <a:solidFill>
                  <a:srgbClr val="427795"/>
                </a:solidFill>
                <a:latin typeface="Arial"/>
                <a:cs typeface="Arial"/>
              </a:rPr>
              <a:t>-</a:t>
            </a:r>
            <a:r>
              <a:rPr dirty="0" sz="650" spc="-10">
                <a:solidFill>
                  <a:srgbClr val="427795"/>
                </a:solidFill>
                <a:latin typeface="Arial"/>
                <a:cs typeface="Arial"/>
              </a:rPr>
              <a:t>	</a:t>
            </a:r>
            <a:r>
              <a:rPr dirty="0" sz="650" spc="20">
                <a:solidFill>
                  <a:srgbClr val="3D3D3D"/>
                </a:solidFill>
                <a:latin typeface="Arial"/>
                <a:cs typeface="Arial"/>
              </a:rPr>
              <a:t>Bettei</a:t>
            </a:r>
            <a:r>
              <a:rPr dirty="0" sz="650" spc="15">
                <a:solidFill>
                  <a:srgbClr val="3D3D3D"/>
                </a:solidFill>
                <a:latin typeface="Arial"/>
                <a:cs typeface="Arial"/>
              </a:rPr>
              <a:t>f</a:t>
            </a:r>
            <a:r>
              <a:rPr dirty="0" sz="65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-8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545454"/>
                </a:solidFill>
                <a:latin typeface="Arial"/>
                <a:cs typeface="Arial"/>
              </a:rPr>
              <a:t>alter</a:t>
            </a:r>
            <a:r>
              <a:rPr dirty="0" sz="650" spc="35">
                <a:solidFill>
                  <a:srgbClr val="545454"/>
                </a:solidFill>
                <a:latin typeface="Arial"/>
                <a:cs typeface="Arial"/>
              </a:rPr>
              <a:t>n</a:t>
            </a:r>
            <a:r>
              <a:rPr dirty="0" sz="650" spc="-2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3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dirty="0" sz="650" spc="2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dirty="0" sz="650" spc="10">
                <a:solidFill>
                  <a:srgbClr val="898782"/>
                </a:solidFill>
                <a:latin typeface="Arial"/>
                <a:cs typeface="Arial"/>
              </a:rPr>
              <a:t>i</a:t>
            </a:r>
            <a:r>
              <a:rPr dirty="0" sz="650" spc="-45">
                <a:solidFill>
                  <a:srgbClr val="898782"/>
                </a:solidFill>
                <a:latin typeface="Arial"/>
                <a:cs typeface="Arial"/>
              </a:rPr>
              <a:t> </a:t>
            </a:r>
            <a:r>
              <a:rPr dirty="0" sz="650" spc="30">
                <a:solidFill>
                  <a:srgbClr val="3D3D3D"/>
                </a:solidFill>
                <a:latin typeface="Arial"/>
                <a:cs typeface="Arial"/>
              </a:rPr>
              <a:t>ve</a:t>
            </a:r>
            <a:r>
              <a:rPr dirty="0" sz="650" spc="55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545454"/>
                </a:solidFill>
                <a:latin typeface="Arial"/>
                <a:cs typeface="Arial"/>
              </a:rPr>
              <a:t>offer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09053" y="4098494"/>
            <a:ext cx="1580515" cy="25146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209"/>
              </a:spcBef>
              <a:buClr>
                <a:srgbClr val="469C9E"/>
              </a:buClr>
              <a:buChar char="-"/>
              <a:tabLst>
                <a:tab pos="252095" algn="l"/>
                <a:tab pos="252729" algn="l"/>
              </a:tabLst>
            </a:pPr>
            <a:r>
              <a:rPr dirty="0" sz="650" spc="-15">
                <a:solidFill>
                  <a:srgbClr val="707072"/>
                </a:solidFill>
                <a:latin typeface="Arial"/>
                <a:cs typeface="Arial"/>
              </a:rPr>
              <a:t>O</a:t>
            </a:r>
            <a:r>
              <a:rPr dirty="0" sz="650" spc="60">
                <a:solidFill>
                  <a:srgbClr val="545454"/>
                </a:solidFill>
                <a:latin typeface="Arial"/>
                <a:cs typeface="Arial"/>
              </a:rPr>
              <a:t>han</a:t>
            </a:r>
            <a:r>
              <a:rPr dirty="0" sz="650" spc="65">
                <a:solidFill>
                  <a:srgbClr val="545454"/>
                </a:solidFill>
                <a:latin typeface="Arial"/>
                <a:cs typeface="Arial"/>
              </a:rPr>
              <a:t>ge</a:t>
            </a:r>
            <a:r>
              <a:rPr dirty="0" sz="650" spc="-3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707072"/>
                </a:solidFill>
                <a:latin typeface="Arial"/>
                <a:cs typeface="Arial"/>
              </a:rPr>
              <a:t>i</a:t>
            </a:r>
            <a:r>
              <a:rPr dirty="0" sz="650" spc="65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dirty="0" sz="650" spc="-15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114">
                <a:solidFill>
                  <a:srgbClr val="707072"/>
                </a:solidFill>
                <a:latin typeface="Arial"/>
                <a:cs typeface="Arial"/>
              </a:rPr>
              <a:t>p</a:t>
            </a:r>
            <a:r>
              <a:rPr dirty="0" sz="650" spc="40">
                <a:solidFill>
                  <a:srgbClr val="262626"/>
                </a:solidFill>
                <a:latin typeface="Arial"/>
                <a:cs typeface="Arial"/>
              </a:rPr>
              <a:t>r</a:t>
            </a:r>
            <a:r>
              <a:rPr dirty="0" sz="650" spc="15">
                <a:solidFill>
                  <a:srgbClr val="262626"/>
                </a:solidFill>
                <a:latin typeface="Arial"/>
                <a:cs typeface="Arial"/>
              </a:rPr>
              <a:t>i</a:t>
            </a:r>
            <a:r>
              <a:rPr dirty="0" sz="650" spc="65">
                <a:solidFill>
                  <a:srgbClr val="545454"/>
                </a:solidFill>
                <a:latin typeface="Arial"/>
                <a:cs typeface="Arial"/>
              </a:rPr>
              <a:t>ce</a:t>
            </a:r>
            <a:endParaRPr sz="650">
              <a:latin typeface="Arial"/>
              <a:cs typeface="Arial"/>
            </a:endParaRPr>
          </a:p>
          <a:p>
            <a:pPr marL="255904" indent="-243840">
              <a:lnSpc>
                <a:spcPct val="100000"/>
              </a:lnSpc>
              <a:spcBef>
                <a:spcPts val="105"/>
              </a:spcBef>
              <a:buClr>
                <a:srgbClr val="85CAAC"/>
              </a:buClr>
              <a:buChar char="-"/>
              <a:tabLst>
                <a:tab pos="255904" algn="l"/>
                <a:tab pos="256540" algn="l"/>
              </a:tabLst>
            </a:pPr>
            <a:r>
              <a:rPr dirty="0" sz="650" spc="35">
                <a:solidFill>
                  <a:srgbClr val="545454"/>
                </a:solidFill>
                <a:latin typeface="Arial"/>
                <a:cs typeface="Arial"/>
              </a:rPr>
              <a:t>No</a:t>
            </a:r>
            <a:r>
              <a:rPr dirty="0" sz="650" spc="-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545454"/>
                </a:solidFill>
                <a:latin typeface="Arial"/>
                <a:cs typeface="Arial"/>
              </a:rPr>
              <a:t>preferred</a:t>
            </a:r>
            <a:r>
              <a:rPr dirty="0" sz="650" spc="5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3D3D3D"/>
                </a:solidFill>
                <a:latin typeface="Arial"/>
                <a:cs typeface="Arial"/>
              </a:rPr>
              <a:t>mode</a:t>
            </a:r>
            <a:r>
              <a:rPr dirty="0" sz="650" spc="3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z="650" spc="35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z="650" spc="35">
                <a:solidFill>
                  <a:srgbClr val="707072"/>
                </a:solidFill>
                <a:latin typeface="Arial"/>
                <a:cs typeface="Arial"/>
              </a:rPr>
              <a:t>f</a:t>
            </a:r>
            <a:r>
              <a:rPr dirty="0" sz="650" spc="60">
                <a:solidFill>
                  <a:srgbClr val="707072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3D3D3D"/>
                </a:solidFill>
                <a:latin typeface="Arial"/>
                <a:cs typeface="Arial"/>
              </a:rPr>
              <a:t>paymerit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6193"/>
            <a:ext cx="6228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graphs: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788" y="1320444"/>
            <a:ext cx="10711180" cy="437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255" indent="-342900">
              <a:lnSpc>
                <a:spcPct val="1068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 mobile screen size say 6 inches(others)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followed search engine channel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arrive at their favorite online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the first time. Also the customers who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 screen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size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5.5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inches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 used search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access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store.</a:t>
            </a:r>
            <a:endParaRPr sz="1900">
              <a:latin typeface="Calibri"/>
              <a:cs typeface="Calibri"/>
            </a:endParaRPr>
          </a:p>
          <a:p>
            <a:pPr algn="just" marL="355600" marR="1063625" indent="-342900">
              <a:lnSpc>
                <a:spcPct val="106800"/>
              </a:lnSpc>
              <a:spcBef>
                <a:spcPts val="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customers used Smartphones 31-40 times in an year to access the ecommerce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shop 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1900">
              <a:latin typeface="Calibri"/>
              <a:cs typeface="Calibri"/>
            </a:endParaRPr>
          </a:p>
          <a:p>
            <a:pPr algn="just" marL="355600" marR="8890" indent="-342900">
              <a:lnSpc>
                <a:spcPct val="106800"/>
              </a:lnSpc>
              <a:spcBef>
                <a:spcPts val="1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Many 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windows operating system in their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ran Google chrome to access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ecommerce shopping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IOS/Mac operating system used Google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chrome as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Safari to reach 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store.</a:t>
            </a:r>
            <a:endParaRPr sz="19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6800"/>
              </a:lnSpc>
              <a:spcBef>
                <a:spcPts val="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Due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Lack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trust on the ecommerce websites, sometimes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abandoned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of 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abandoned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to 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promo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applicable.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means,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catalogue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applicable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 it.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 coupon code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applicable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 the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1900">
              <a:latin typeface="Calibri"/>
              <a:cs typeface="Calibri"/>
            </a:endParaRPr>
          </a:p>
          <a:p>
            <a:pPr algn="just" marL="355600" marR="7620" indent="-342900">
              <a:lnSpc>
                <a:spcPct val="106800"/>
              </a:lnSpc>
              <a:spcBef>
                <a:spcPts val="4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it is important for the ecommerce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companies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create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discount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price, offers, coupon codes to retain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180"/>
            <a:ext cx="12192000" cy="6424930"/>
            <a:chOff x="0" y="409180"/>
            <a:chExt cx="12192000" cy="6424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8643"/>
              <a:ext cx="12191987" cy="60549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070" y="409180"/>
              <a:ext cx="6748918" cy="3370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448" y="641239"/>
              <a:ext cx="4680585" cy="1673860"/>
            </a:xfrm>
            <a:custGeom>
              <a:avLst/>
              <a:gdLst/>
              <a:ahLst/>
              <a:cxnLst/>
              <a:rect l="l" t="t" r="r" b="b"/>
              <a:pathLst>
                <a:path w="4680584" h="1673860">
                  <a:moveTo>
                    <a:pt x="0" y="1673273"/>
                  </a:moveTo>
                  <a:lnTo>
                    <a:pt x="0" y="0"/>
                  </a:lnTo>
                </a:path>
                <a:path w="4680584" h="1673860">
                  <a:moveTo>
                    <a:pt x="4680307" y="952666"/>
                  </a:moveTo>
                  <a:lnTo>
                    <a:pt x="4680307" y="0"/>
                  </a:lnTo>
                </a:path>
              </a:pathLst>
            </a:custGeom>
            <a:ln w="12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91142" y="3111455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 h="0">
                  <a:moveTo>
                    <a:pt x="0" y="0"/>
                  </a:moveTo>
                  <a:lnTo>
                    <a:pt x="951927" y="0"/>
                  </a:lnTo>
                </a:path>
              </a:pathLst>
            </a:custGeom>
            <a:ln w="9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16965" y="470525"/>
            <a:ext cx="45097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 b="1">
                <a:solidFill>
                  <a:srgbClr val="0C363F"/>
                </a:solidFill>
                <a:latin typeface="Arial"/>
                <a:cs typeface="Arial"/>
              </a:rPr>
              <a:t>How</a:t>
            </a:r>
            <a:r>
              <a:rPr dirty="0" sz="1050" spc="65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u="heavy" sz="1050" spc="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050" spc="4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which</a:t>
            </a:r>
            <a:r>
              <a:rPr dirty="0" u="heavy" sz="1050" spc="1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channel</a:t>
            </a:r>
            <a:r>
              <a:rPr dirty="0" u="heavy" sz="1050" spc="4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used</a:t>
            </a:r>
            <a:r>
              <a:rPr dirty="0" u="heavy" sz="1050" spc="3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4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1050" spc="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arrive</a:t>
            </a:r>
            <a:r>
              <a:rPr dirty="0" u="heavy" sz="1050" spc="6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at</a:t>
            </a:r>
            <a:r>
              <a:rPr dirty="0" u="heavy" sz="1050" spc="10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35" b="1">
                <a:solidFill>
                  <a:srgbClr val="114B56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050" spc="30" b="1">
                <a:solidFill>
                  <a:srgbClr val="114B56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online</a:t>
            </a:r>
            <a:r>
              <a:rPr dirty="0" u="heavy" sz="1050" spc="2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store</a:t>
            </a:r>
            <a:r>
              <a:rPr dirty="0" u="heavy" sz="1050" spc="1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for</a:t>
            </a:r>
            <a:r>
              <a:rPr dirty="0" u="heavy" sz="1050" spc="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1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1st</a:t>
            </a:r>
            <a:r>
              <a:rPr dirty="0" sz="1050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sz="1050" spc="40" b="1">
                <a:solidFill>
                  <a:srgbClr val="0C363F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2051" y="768487"/>
            <a:ext cx="1333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C363F"/>
                </a:solidFill>
                <a:latin typeface="Arial"/>
                <a:cs typeface="Arial"/>
              </a:rPr>
              <a:t>80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5014" y="1049401"/>
            <a:ext cx="129539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0" b="1">
                <a:solidFill>
                  <a:srgbClr val="0C363F"/>
                </a:solidFill>
                <a:latin typeface="Arial"/>
                <a:cs typeface="Arial"/>
              </a:rPr>
              <a:t>70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963" y="1342530"/>
            <a:ext cx="1333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C363F"/>
                </a:solidFill>
                <a:latin typeface="Arial"/>
                <a:cs typeface="Arial"/>
              </a:rPr>
              <a:t>60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3412" y="1578916"/>
            <a:ext cx="13017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5" b="1">
                <a:solidFill>
                  <a:srgbClr val="0C363F"/>
                </a:solidFill>
                <a:latin typeface="Times New Roman"/>
                <a:cs typeface="Times New Roman"/>
              </a:rPr>
              <a:t>so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4612" y="1847617"/>
            <a:ext cx="9715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10">
                <a:solidFill>
                  <a:srgbClr val="0C363F"/>
                </a:solidFill>
                <a:latin typeface="Arial"/>
                <a:cs typeface="Arial"/>
              </a:rPr>
              <a:t>:::,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5331" y="1885275"/>
            <a:ext cx="24955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60" b="1">
                <a:solidFill>
                  <a:srgbClr val="0C363F"/>
                </a:solidFill>
                <a:latin typeface="Arial"/>
                <a:cs typeface="Arial"/>
              </a:rPr>
              <a:t>8</a:t>
            </a:r>
            <a:r>
              <a:rPr dirty="0" sz="850" spc="90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sz="700" spc="15" b="1">
                <a:solidFill>
                  <a:srgbClr val="0C363F"/>
                </a:solidFill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2948" y="467472"/>
            <a:ext cx="44691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Comparing</a:t>
            </a:r>
            <a:r>
              <a:rPr dirty="0" u="heavy" sz="105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Time</a:t>
            </a:r>
            <a:r>
              <a:rPr dirty="0" u="heavy" sz="1050" spc="2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Explored</a:t>
            </a:r>
            <a:r>
              <a:rPr dirty="0" u="heavy" sz="1050" spc="7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2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Content</a:t>
            </a:r>
            <a:r>
              <a:rPr dirty="0" u="heavy" sz="1050" spc="24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Readability</a:t>
            </a:r>
            <a:r>
              <a:rPr dirty="0" u="heavy" sz="1050" spc="7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2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050" spc="-3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50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050" spc="-1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C363F"/>
                  </a:solidFill>
                </a:uFill>
                <a:latin typeface="Arial"/>
                <a:cs typeface="Arial"/>
              </a:rPr>
              <a:t>customers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1168" y="701567"/>
            <a:ext cx="85788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65">
                <a:solidFill>
                  <a:srgbClr val="525252"/>
                </a:solidFill>
                <a:latin typeface="Arial"/>
                <a:cs typeface="Arial"/>
              </a:rPr>
              <a:t>Olanne</a:t>
            </a:r>
            <a:r>
              <a:rPr dirty="0" sz="650" spc="25">
                <a:solidFill>
                  <a:srgbClr val="525252"/>
                </a:solidFill>
                <a:latin typeface="Arial"/>
                <a:cs typeface="Arial"/>
              </a:rPr>
              <a:t>l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35">
                <a:solidFill>
                  <a:srgbClr val="2D2D2D"/>
                </a:solidFill>
                <a:latin typeface="Arial"/>
                <a:cs typeface="Arial"/>
              </a:rPr>
              <a:t>Fi</a:t>
            </a:r>
            <a:r>
              <a:rPr dirty="0" sz="650" spc="-25">
                <a:solidFill>
                  <a:srgbClr val="2D2D2D"/>
                </a:solidFill>
                <a:latin typeface="Arial"/>
                <a:cs typeface="Arial"/>
              </a:rPr>
              <a:t>r</a:t>
            </a:r>
            <a:r>
              <a:rPr dirty="0" sz="650" spc="-4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525252"/>
                </a:solidFill>
                <a:latin typeface="Arial"/>
                <a:cs typeface="Arial"/>
              </a:rPr>
              <a:t>st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5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0536" y="826757"/>
            <a:ext cx="91948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dirty="0" sz="650" spc="30">
                <a:solidFill>
                  <a:srgbClr val="114B56"/>
                </a:solidFill>
                <a:latin typeface="Arial"/>
                <a:cs typeface="Arial"/>
              </a:rPr>
              <a:t>-</a:t>
            </a:r>
            <a:r>
              <a:rPr dirty="0" sz="650" spc="30">
                <a:solidFill>
                  <a:srgbClr val="114B56"/>
                </a:solidFill>
                <a:latin typeface="Arial"/>
                <a:cs typeface="Arial"/>
              </a:rPr>
              <a:t>	</a:t>
            </a:r>
            <a:r>
              <a:rPr dirty="0" sz="650">
                <a:solidFill>
                  <a:srgbClr val="414141"/>
                </a:solidFill>
                <a:latin typeface="Arial"/>
                <a:cs typeface="Arial"/>
              </a:rPr>
              <a:t>Se</a:t>
            </a:r>
            <a:r>
              <a:rPr dirty="0" sz="650" spc="60">
                <a:solidFill>
                  <a:srgbClr val="414141"/>
                </a:solidFill>
                <a:latin typeface="Arial"/>
                <a:cs typeface="Arial"/>
              </a:rPr>
              <a:t>a</a:t>
            </a:r>
            <a:r>
              <a:rPr dirty="0" sz="650" spc="20">
                <a:solidFill>
                  <a:srgbClr val="414141"/>
                </a:solidFill>
                <a:latin typeface="Arial"/>
                <a:cs typeface="Arial"/>
              </a:rPr>
              <a:t>r</a:t>
            </a:r>
            <a:r>
              <a:rPr dirty="0" sz="650" spc="5">
                <a:solidFill>
                  <a:srgbClr val="414141"/>
                </a:solidFill>
                <a:latin typeface="Arial"/>
                <a:cs typeface="Arial"/>
              </a:rPr>
              <a:t>c</a:t>
            </a:r>
            <a:r>
              <a:rPr dirty="0" sz="650" spc="35">
                <a:solidFill>
                  <a:srgbClr val="646464"/>
                </a:solidFill>
                <a:latin typeface="Arial"/>
                <a:cs typeface="Arial"/>
              </a:rPr>
              <a:t>h</a:t>
            </a:r>
            <a:r>
              <a:rPr dirty="0" sz="65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En</a:t>
            </a:r>
            <a:r>
              <a:rPr dirty="0" sz="650" spc="5">
                <a:solidFill>
                  <a:srgbClr val="525252"/>
                </a:solidFill>
                <a:latin typeface="Arial"/>
                <a:cs typeface="Arial"/>
              </a:rPr>
              <a:t>g</a:t>
            </a:r>
            <a:r>
              <a:rPr dirty="0" sz="650" spc="-8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650" spc="-114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-95">
                <a:solidFill>
                  <a:srgbClr val="525252"/>
                </a:solidFill>
                <a:latin typeface="Arial"/>
                <a:cs typeface="Arial"/>
              </a:rPr>
              <a:t>rne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0750" y="898767"/>
            <a:ext cx="7874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5">
                <a:solidFill>
                  <a:srgbClr val="D6D6D6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3123" y="752202"/>
            <a:ext cx="1060450" cy="419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61620" marR="5080" indent="-249554">
              <a:lnSpc>
                <a:spcPct val="80900"/>
              </a:lnSpc>
              <a:spcBef>
                <a:spcPts val="585"/>
              </a:spcBef>
              <a:tabLst>
                <a:tab pos="257810" algn="l"/>
              </a:tabLst>
            </a:pPr>
            <a:r>
              <a:rPr dirty="0" sz="2100" spc="-80">
                <a:solidFill>
                  <a:srgbClr val="957754"/>
                </a:solidFill>
                <a:latin typeface="Arial"/>
                <a:cs typeface="Arial"/>
              </a:rPr>
              <a:t>-</a:t>
            </a:r>
            <a:r>
              <a:rPr dirty="0" sz="2100" spc="-80">
                <a:solidFill>
                  <a:srgbClr val="957754"/>
                </a:solidFill>
                <a:latin typeface="Arial"/>
                <a:cs typeface="Arial"/>
              </a:rPr>
              <a:t>	</a:t>
            </a:r>
            <a:r>
              <a:rPr dirty="0" sz="650" spc="-15">
                <a:solidFill>
                  <a:srgbClr val="525252"/>
                </a:solidFill>
                <a:latin typeface="Arial"/>
                <a:cs typeface="Arial"/>
              </a:rPr>
              <a:t>C,ontern</a:t>
            </a:r>
            <a:r>
              <a:rPr dirty="0" sz="650" spc="-5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dirty="0" sz="650" spc="6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646464"/>
                </a:solidFill>
                <a:latin typeface="Arial"/>
                <a:cs typeface="Arial"/>
              </a:rPr>
              <a:t>Ma</a:t>
            </a:r>
            <a:r>
              <a:rPr dirty="0" sz="650" spc="-5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646464"/>
                </a:solidFill>
                <a:latin typeface="Arial"/>
                <a:cs typeface="Arial"/>
              </a:rPr>
              <a:t>rit:</a:t>
            </a:r>
            <a:r>
              <a:rPr dirty="0" sz="650" spc="-65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14141"/>
                </a:solidFill>
                <a:latin typeface="Arial"/>
                <a:cs typeface="Arial"/>
              </a:rPr>
              <a:t>t</a:t>
            </a:r>
            <a:r>
              <a:rPr dirty="0" sz="650" spc="-6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414141"/>
                </a:solidFill>
                <a:latin typeface="Arial"/>
                <a:cs typeface="Arial"/>
              </a:rPr>
              <a:t>i</a:t>
            </a:r>
            <a:r>
              <a:rPr dirty="0" sz="650" spc="5">
                <a:solidFill>
                  <a:srgbClr val="414141"/>
                </a:solidFill>
                <a:latin typeface="Arial"/>
                <a:cs typeface="Arial"/>
              </a:rPr>
              <a:t>n</a:t>
            </a:r>
            <a:r>
              <a:rPr dirty="0" sz="650" spc="-7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14141"/>
                </a:solidFill>
                <a:latin typeface="Arial"/>
                <a:cs typeface="Arial"/>
              </a:rPr>
              <a:t>g  </a:t>
            </a:r>
            <a:r>
              <a:rPr dirty="0" sz="650" spc="-10">
                <a:solidFill>
                  <a:srgbClr val="2D2D2D"/>
                </a:solidFill>
                <a:latin typeface="Arial"/>
                <a:cs typeface="Arial"/>
              </a:rPr>
              <a:t>D</a:t>
            </a:r>
            <a:r>
              <a:rPr dirty="0" sz="650" spc="-80">
                <a:solidFill>
                  <a:srgbClr val="BDBDBD"/>
                </a:solidFill>
                <a:latin typeface="Arial"/>
                <a:cs typeface="Arial"/>
              </a:rPr>
              <a:t>i</a:t>
            </a:r>
            <a:r>
              <a:rPr dirty="0" sz="650" spc="15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dirty="0" sz="650" spc="8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dirty="0" sz="650" spc="35">
                <a:solidFill>
                  <a:srgbClr val="1A1A1A"/>
                </a:solidFill>
                <a:latin typeface="Arial"/>
                <a:cs typeface="Arial"/>
              </a:rPr>
              <a:t>l</a:t>
            </a:r>
            <a:r>
              <a:rPr dirty="0" sz="650" spc="15">
                <a:solidFill>
                  <a:srgbClr val="414141"/>
                </a:solidFill>
                <a:latin typeface="Arial"/>
                <a:cs typeface="Arial"/>
              </a:rPr>
              <a:t>a</a:t>
            </a:r>
            <a:r>
              <a:rPr dirty="0" sz="650" spc="15">
                <a:solidFill>
                  <a:srgbClr val="414141"/>
                </a:solidFill>
                <a:latin typeface="Arial"/>
                <a:cs typeface="Arial"/>
              </a:rPr>
              <a:t>y</a:t>
            </a:r>
            <a:r>
              <a:rPr dirty="0" sz="650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-8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3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dirty="0" sz="650" spc="25">
                <a:solidFill>
                  <a:srgbClr val="525252"/>
                </a:solidFill>
                <a:latin typeface="Arial"/>
                <a:cs typeface="Arial"/>
              </a:rPr>
              <a:t>d</a:t>
            </a:r>
            <a:r>
              <a:rPr dirty="0" sz="650" spc="-114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125">
                <a:solidFill>
                  <a:srgbClr val="525252"/>
                </a:solidFill>
                <a:latin typeface="Arial"/>
                <a:cs typeface="Arial"/>
              </a:rPr>
              <a:t>vser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2D2D2D"/>
                </a:solidFill>
                <a:latin typeface="Arial"/>
                <a:cs typeface="Arial"/>
              </a:rPr>
              <a:t>t</a:t>
            </a:r>
            <a:r>
              <a:rPr dirty="0" sz="650" spc="-1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2319" y="2191380"/>
            <a:ext cx="132715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5" b="1">
                <a:solidFill>
                  <a:srgbClr val="0C363F"/>
                </a:solidFill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25"/>
              </a:spcBef>
            </a:pPr>
            <a:r>
              <a:rPr dirty="0" sz="700" spc="20" b="1">
                <a:solidFill>
                  <a:srgbClr val="0C363F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</a:pPr>
            <a:r>
              <a:rPr dirty="0" sz="750" spc="10" b="1">
                <a:solidFill>
                  <a:srgbClr val="0C363F"/>
                </a:solidFill>
                <a:latin typeface="Times New Roman"/>
                <a:cs typeface="Times New Roman"/>
              </a:rPr>
              <a:t>lD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dirty="0" sz="700" b="1">
                <a:solidFill>
                  <a:srgbClr val="114B56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46546" y="710996"/>
            <a:ext cx="3175" cy="113030"/>
          </a:xfrm>
          <a:custGeom>
            <a:avLst/>
            <a:gdLst/>
            <a:ahLst/>
            <a:cxnLst/>
            <a:rect l="l" t="t" r="r" b="b"/>
            <a:pathLst>
              <a:path w="3175" h="113030">
                <a:moveTo>
                  <a:pt x="3051" y="112819"/>
                </a:moveTo>
                <a:lnTo>
                  <a:pt x="0" y="112819"/>
                </a:lnTo>
                <a:lnTo>
                  <a:pt x="0" y="0"/>
                </a:lnTo>
                <a:lnTo>
                  <a:pt x="3051" y="0"/>
                </a:lnTo>
                <a:lnTo>
                  <a:pt x="3051" y="112819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118170" y="701567"/>
            <a:ext cx="829944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">
                <a:solidFill>
                  <a:srgbClr val="525252"/>
                </a:solidFill>
                <a:latin typeface="Arial"/>
                <a:cs typeface="Arial"/>
              </a:rPr>
              <a:t>OJ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dirty="0" sz="650" spc="-114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2D2D2D"/>
                </a:solidFill>
                <a:latin typeface="Arial"/>
                <a:cs typeface="Arial"/>
              </a:rPr>
              <a:t>te</a:t>
            </a:r>
            <a:r>
              <a:rPr dirty="0" sz="650">
                <a:solidFill>
                  <a:srgbClr val="2D2D2D"/>
                </a:solidFill>
                <a:latin typeface="Arial"/>
                <a:cs typeface="Arial"/>
              </a:rPr>
              <a:t>n</a:t>
            </a:r>
            <a:r>
              <a:rPr dirty="0" sz="650" spc="1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7B7B7B"/>
                </a:solidFill>
                <a:latin typeface="Arial"/>
                <a:cs typeface="Arial"/>
              </a:rPr>
              <a:t>t</a:t>
            </a:r>
            <a:r>
              <a:rPr dirty="0" sz="650" spc="-20">
                <a:solidFill>
                  <a:srgbClr val="525252"/>
                </a:solidFill>
                <a:latin typeface="Arial"/>
                <a:cs typeface="Arial"/>
              </a:rPr>
              <a:t>_</a:t>
            </a:r>
            <a:r>
              <a:rPr dirty="0" sz="650" spc="10">
                <a:solidFill>
                  <a:srgbClr val="525252"/>
                </a:solidFill>
                <a:latin typeface="Arial"/>
                <a:cs typeface="Arial"/>
              </a:rPr>
              <a:t>Re</a:t>
            </a:r>
            <a:r>
              <a:rPr dirty="0" sz="650" spc="1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dirty="0" sz="650" spc="-12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525252"/>
                </a:solidFill>
                <a:latin typeface="Arial"/>
                <a:cs typeface="Arial"/>
              </a:rPr>
              <a:t>da</a:t>
            </a:r>
            <a:r>
              <a:rPr dirty="0" sz="650" spc="10">
                <a:solidFill>
                  <a:srgbClr val="525252"/>
                </a:solidFill>
                <a:latin typeface="Arial"/>
                <a:cs typeface="Arial"/>
              </a:rPr>
              <a:t>b</a:t>
            </a:r>
            <a:r>
              <a:rPr dirty="0" sz="650" spc="-3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2D2D2D"/>
                </a:solidFill>
                <a:latin typeface="Arial"/>
                <a:cs typeface="Arial"/>
              </a:rPr>
              <a:t>i</a:t>
            </a:r>
            <a:r>
              <a:rPr dirty="0" sz="650" spc="-105">
                <a:solidFill>
                  <a:srgbClr val="BDBDBD"/>
                </a:solidFill>
                <a:latin typeface="Arial"/>
                <a:cs typeface="Arial"/>
              </a:rPr>
              <a:t>l</a:t>
            </a:r>
            <a:r>
              <a:rPr dirty="0" sz="650" spc="-45">
                <a:solidFill>
                  <a:srgbClr val="646464"/>
                </a:solidFill>
                <a:latin typeface="Arial"/>
                <a:cs typeface="Arial"/>
              </a:rPr>
              <a:t>lity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92475" y="632611"/>
            <a:ext cx="7696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6550" algn="l"/>
              </a:tabLst>
            </a:pPr>
            <a:r>
              <a:rPr dirty="0" sz="650" spc="-40">
                <a:solidFill>
                  <a:srgbClr val="4D1F6E"/>
                </a:solidFill>
                <a:latin typeface="Arial"/>
                <a:cs typeface="Arial"/>
              </a:rPr>
              <a:t>-</a:t>
            </a:r>
            <a:r>
              <a:rPr dirty="0" sz="650" spc="50">
                <a:solidFill>
                  <a:srgbClr val="4D1F6E"/>
                </a:solidFill>
                <a:latin typeface="Arial"/>
                <a:cs typeface="Arial"/>
              </a:rPr>
              <a:t> </a:t>
            </a:r>
            <a:r>
              <a:rPr dirty="0" baseline="-21464" sz="3300" spc="104">
                <a:solidFill>
                  <a:srgbClr val="A74679"/>
                </a:solidFill>
                <a:latin typeface="Arial"/>
                <a:cs typeface="Arial"/>
              </a:rPr>
              <a:t>-</a:t>
            </a:r>
            <a:r>
              <a:rPr dirty="0" baseline="-21464" sz="3300">
                <a:solidFill>
                  <a:srgbClr val="A74679"/>
                </a:solidFill>
                <a:latin typeface="Arial"/>
                <a:cs typeface="Arial"/>
              </a:rPr>
              <a:t>	</a:t>
            </a:r>
            <a:r>
              <a:rPr dirty="0" sz="650" spc="-70">
                <a:solidFill>
                  <a:srgbClr val="525252"/>
                </a:solidFill>
                <a:latin typeface="Arial"/>
                <a:cs typeface="Arial"/>
              </a:rPr>
              <a:t>Agr</a:t>
            </a:r>
            <a:r>
              <a:rPr dirty="0" sz="650" spc="-65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 </a:t>
            </a:r>
            <a:r>
              <a:rPr dirty="0" sz="650" spc="-8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65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40">
                <a:solidFill>
                  <a:srgbClr val="7B7B7B"/>
                </a:solidFill>
                <a:latin typeface="Arial"/>
                <a:cs typeface="Arial"/>
              </a:rPr>
              <a:t>(</a:t>
            </a:r>
            <a:r>
              <a:rPr dirty="0" sz="650" spc="-6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35">
                <a:solidFill>
                  <a:srgbClr val="2D2D2D"/>
                </a:solidFill>
                <a:latin typeface="Arial"/>
                <a:cs typeface="Arial"/>
              </a:rPr>
              <a:t>4</a:t>
            </a:r>
            <a:r>
              <a:rPr dirty="0" sz="650" spc="20">
                <a:solidFill>
                  <a:srgbClr val="646464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04828" y="946109"/>
            <a:ext cx="3175" cy="113030"/>
          </a:xfrm>
          <a:custGeom>
            <a:avLst/>
            <a:gdLst/>
            <a:ahLst/>
            <a:cxnLst/>
            <a:rect l="l" t="t" r="r" b="b"/>
            <a:pathLst>
              <a:path w="3175" h="113030">
                <a:moveTo>
                  <a:pt x="3051" y="112819"/>
                </a:moveTo>
                <a:lnTo>
                  <a:pt x="0" y="112819"/>
                </a:lnTo>
                <a:lnTo>
                  <a:pt x="0" y="0"/>
                </a:lnTo>
                <a:lnTo>
                  <a:pt x="3051" y="0"/>
                </a:lnTo>
                <a:lnTo>
                  <a:pt x="3051" y="112819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212919" y="936680"/>
            <a:ext cx="87820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35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dirty="0" sz="650" spc="7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dirty="0" sz="650" spc="20">
                <a:solidFill>
                  <a:srgbClr val="525252"/>
                </a:solidFill>
                <a:latin typeface="Arial"/>
                <a:cs typeface="Arial"/>
              </a:rPr>
              <a:t>rori</a:t>
            </a:r>
            <a:r>
              <a:rPr dirty="0" sz="650" spc="65">
                <a:solidFill>
                  <a:srgbClr val="525252"/>
                </a:solidFill>
                <a:latin typeface="Arial"/>
                <a:cs typeface="Arial"/>
              </a:rPr>
              <a:t>g</a:t>
            </a:r>
            <a:r>
              <a:rPr dirty="0" sz="650" spc="-105">
                <a:solidFill>
                  <a:srgbClr val="BDBDBD"/>
                </a:solidFill>
                <a:latin typeface="Arial"/>
                <a:cs typeface="Arial"/>
              </a:rPr>
              <a:t>l</a:t>
            </a:r>
            <a:r>
              <a:rPr dirty="0" sz="650" spc="-35">
                <a:solidFill>
                  <a:srgbClr val="646464"/>
                </a:solidFill>
                <a:latin typeface="Arial"/>
                <a:cs typeface="Arial"/>
              </a:rPr>
              <a:t>l</a:t>
            </a:r>
            <a:r>
              <a:rPr dirty="0" sz="650" spc="-60">
                <a:solidFill>
                  <a:srgbClr val="646464"/>
                </a:solidFill>
                <a:latin typeface="Arial"/>
                <a:cs typeface="Arial"/>
              </a:rPr>
              <a:t>y</a:t>
            </a:r>
            <a:r>
              <a:rPr dirty="0" sz="65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-65">
                <a:solidFill>
                  <a:srgbClr val="2D2D2D"/>
                </a:solidFill>
                <a:latin typeface="Arial"/>
                <a:cs typeface="Arial"/>
              </a:rPr>
              <a:t>d</a:t>
            </a:r>
            <a:r>
              <a:rPr dirty="0" sz="650" spc="-4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dirty="0" sz="650" spc="-55">
                <a:solidFill>
                  <a:srgbClr val="646464"/>
                </a:solidFill>
                <a:latin typeface="Arial"/>
                <a:cs typeface="Arial"/>
              </a:rPr>
              <a:t>sa.g</a:t>
            </a:r>
            <a:r>
              <a:rPr dirty="0" sz="650" spc="-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646464"/>
                </a:solidFill>
                <a:latin typeface="Arial"/>
                <a:cs typeface="Arial"/>
              </a:rPr>
              <a:t>r-</a:t>
            </a:r>
            <a:r>
              <a:rPr dirty="0" sz="650" spc="-55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dirty="0" sz="650" spc="-50">
                <a:solidFill>
                  <a:srgbClr val="414141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-30" b="1">
                <a:solidFill>
                  <a:srgbClr val="525252"/>
                </a:solidFill>
                <a:latin typeface="Times New Roman"/>
                <a:cs typeface="Times New Roman"/>
              </a:rPr>
              <a:t>(</a:t>
            </a:r>
            <a:r>
              <a:rPr dirty="0" sz="650" spc="-30" b="1">
                <a:solidFill>
                  <a:srgbClr val="525252"/>
                </a:solidFill>
                <a:latin typeface="Times New Roman"/>
                <a:cs typeface="Times New Roman"/>
              </a:rPr>
              <a:t>l</a:t>
            </a:r>
            <a:r>
              <a:rPr dirty="0" sz="650" spc="-30" b="1">
                <a:solidFill>
                  <a:srgbClr val="525252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79775" y="861617"/>
            <a:ext cx="97091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53060" algn="l"/>
              </a:tabLst>
            </a:pPr>
            <a:r>
              <a:rPr dirty="0" sz="650" spc="-170">
                <a:solidFill>
                  <a:srgbClr val="E89175"/>
                </a:solidFill>
                <a:latin typeface="Arial"/>
                <a:cs typeface="Arial"/>
              </a:rPr>
              <a:t>-</a:t>
            </a:r>
            <a:r>
              <a:rPr dirty="0" baseline="-6313" sz="3300" spc="67">
                <a:solidFill>
                  <a:srgbClr val="D6D6D6"/>
                </a:solidFill>
                <a:latin typeface="Arial"/>
                <a:cs typeface="Arial"/>
              </a:rPr>
              <a:t>l</a:t>
            </a:r>
            <a:r>
              <a:rPr dirty="0" baseline="-6313" sz="3300">
                <a:solidFill>
                  <a:srgbClr val="D6D6D6"/>
                </a:solidFill>
                <a:latin typeface="Arial"/>
                <a:cs typeface="Arial"/>
              </a:rPr>
              <a:t>	</a:t>
            </a:r>
            <a:r>
              <a:rPr dirty="0" sz="650" spc="-30">
                <a:solidFill>
                  <a:srgbClr val="0C0C0C"/>
                </a:solidFill>
                <a:latin typeface="Arial"/>
                <a:cs typeface="Arial"/>
              </a:rPr>
              <a:t>l</a:t>
            </a:r>
            <a:r>
              <a:rPr dirty="0" sz="650" spc="-50">
                <a:solidFill>
                  <a:srgbClr val="7B7B7B"/>
                </a:solidFill>
                <a:latin typeface="Arial"/>
                <a:cs typeface="Arial"/>
              </a:rPr>
              <a:t>n</a:t>
            </a:r>
            <a:r>
              <a:rPr dirty="0" sz="650" spc="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-50">
                <a:solidFill>
                  <a:srgbClr val="525252"/>
                </a:solidFill>
                <a:latin typeface="Arial"/>
                <a:cs typeface="Arial"/>
              </a:rPr>
              <a:t>d</a:t>
            </a:r>
            <a:r>
              <a:rPr dirty="0" sz="650" spc="-11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650" spc="-8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525252"/>
                </a:solidFill>
                <a:latin typeface="Arial"/>
                <a:cs typeface="Arial"/>
              </a:rPr>
              <a:t>ff</a:t>
            </a:r>
            <a:r>
              <a:rPr dirty="0" sz="650" spc="-5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 </a:t>
            </a:r>
            <a:r>
              <a:rPr dirty="0" sz="650" spc="-4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55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 spc="-5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dirty="0" sz="650" spc="-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2D2D2D"/>
                </a:solidFill>
                <a:latin typeface="Arial"/>
                <a:cs typeface="Arial"/>
              </a:rPr>
              <a:t>t</a:t>
            </a:r>
            <a:r>
              <a:rPr dirty="0" sz="650">
                <a:solidFill>
                  <a:srgbClr val="2D2D2D"/>
                </a:solidFill>
                <a:latin typeface="Arial"/>
                <a:cs typeface="Arial"/>
              </a:rPr>
              <a:t>  </a:t>
            </a:r>
            <a:r>
              <a:rPr dirty="0" sz="650" spc="-20">
                <a:solidFill>
                  <a:srgbClr val="646464"/>
                </a:solidFill>
                <a:latin typeface="Arial"/>
                <a:cs typeface="Arial"/>
              </a:rPr>
              <a:t>(</a:t>
            </a:r>
            <a:r>
              <a:rPr dirty="0" sz="650" spc="-10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00" spc="-30">
                <a:solidFill>
                  <a:srgbClr val="525252"/>
                </a:solidFill>
                <a:latin typeface="Arial"/>
                <a:cs typeface="Arial"/>
              </a:rPr>
              <a:t>3</a:t>
            </a:r>
            <a:r>
              <a:rPr dirty="0" sz="600" spc="-8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7B7B7B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0829" y="3138195"/>
            <a:ext cx="55626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10" b="1">
                <a:solidFill>
                  <a:srgbClr val="0C363F"/>
                </a:solidFill>
                <a:latin typeface="Arial"/>
                <a:cs typeface="Arial"/>
              </a:rPr>
              <a:t>Soclil</a:t>
            </a:r>
            <a:r>
              <a:rPr dirty="0" sz="650" spc="10" b="1">
                <a:solidFill>
                  <a:srgbClr val="0C363F"/>
                </a:solidFill>
                <a:latin typeface="Arial"/>
                <a:cs typeface="Arial"/>
              </a:rPr>
              <a:t>l</a:t>
            </a:r>
            <a:r>
              <a:rPr dirty="0" sz="650" spc="-25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sz="650" spc="25" b="1">
                <a:solidFill>
                  <a:srgbClr val="114B56"/>
                </a:solidFill>
                <a:latin typeface="Arial"/>
                <a:cs typeface="Arial"/>
              </a:rPr>
              <a:t>Me</a:t>
            </a:r>
            <a:r>
              <a:rPr dirty="0" sz="650" spc="55" b="1">
                <a:solidFill>
                  <a:srgbClr val="114B56"/>
                </a:solidFill>
                <a:latin typeface="Arial"/>
                <a:cs typeface="Arial"/>
              </a:rPr>
              <a:t>d</a:t>
            </a:r>
            <a:r>
              <a:rPr dirty="0" sz="650" spc="10" b="1">
                <a:solidFill>
                  <a:srgbClr val="186675"/>
                </a:solidFill>
                <a:latin typeface="Arial"/>
                <a:cs typeface="Arial"/>
              </a:rPr>
              <a:t>i</a:t>
            </a:r>
            <a:r>
              <a:rPr dirty="0" sz="650" spc="20" b="1">
                <a:solidFill>
                  <a:srgbClr val="0C363F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4797" y="762126"/>
            <a:ext cx="18288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5" b="1">
                <a:solidFill>
                  <a:srgbClr val="0C363F"/>
                </a:solidFill>
                <a:latin typeface="Times New Roman"/>
                <a:cs typeface="Times New Roman"/>
              </a:rPr>
              <a:t>120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4039" y="3423180"/>
            <a:ext cx="3313429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9460" algn="l"/>
              </a:tabLst>
            </a:pPr>
            <a:r>
              <a:rPr dirty="0" sz="1050" spc="45" b="1">
                <a:solidFill>
                  <a:srgbClr val="114B56"/>
                </a:solidFill>
                <a:latin typeface="Arial"/>
                <a:cs typeface="Arial"/>
              </a:rPr>
              <a:t>ch</a:t>
            </a:r>
            <a:r>
              <a:rPr dirty="0" sz="1050" spc="340" b="1">
                <a:solidFill>
                  <a:srgbClr val="114B56"/>
                </a:solidFill>
                <a:latin typeface="Arial"/>
                <a:cs typeface="Arial"/>
              </a:rPr>
              <a:t> </a:t>
            </a:r>
            <a:r>
              <a:rPr dirty="0" sz="1050" spc="200" b="1">
                <a:solidFill>
                  <a:srgbClr val="114B56"/>
                </a:solidFill>
                <a:latin typeface="Arial"/>
                <a:cs typeface="Arial"/>
              </a:rPr>
              <a:t>yment</a:t>
            </a:r>
            <a:r>
              <a:rPr dirty="0" sz="1050" spc="-10" b="1">
                <a:solidFill>
                  <a:srgbClr val="114B56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114B56"/>
                </a:solidFill>
                <a:latin typeface="Arial"/>
                <a:cs typeface="Arial"/>
              </a:rPr>
              <a:t>mode</a:t>
            </a:r>
            <a:r>
              <a:rPr dirty="0" sz="1050" spc="-65" b="1">
                <a:solidFill>
                  <a:srgbClr val="114B56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0C363F"/>
                </a:solidFill>
                <a:latin typeface="Arial"/>
                <a:cs typeface="Arial"/>
              </a:rPr>
              <a:t>and</a:t>
            </a:r>
            <a:r>
              <a:rPr dirty="0" sz="1050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0C363F"/>
                </a:solidFill>
                <a:latin typeface="Arial"/>
                <a:cs typeface="Arial"/>
              </a:rPr>
              <a:t>browser</a:t>
            </a:r>
            <a:r>
              <a:rPr dirty="0" sz="1050" spc="-15" b="1">
                <a:solidFill>
                  <a:srgbClr val="0C363F"/>
                </a:solidFill>
                <a:latin typeface="Arial"/>
                <a:cs typeface="Arial"/>
              </a:rPr>
              <a:t> </a:t>
            </a:r>
            <a:r>
              <a:rPr dirty="0" sz="1050" spc="-40" b="1">
                <a:solidFill>
                  <a:srgbClr val="0C363F"/>
                </a:solidFill>
                <a:latin typeface="Arial"/>
                <a:cs typeface="Arial"/>
              </a:rPr>
              <a:t>used</a:t>
            </a:r>
            <a:r>
              <a:rPr dirty="0" u="heavy" sz="1050" spc="130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1050" spc="430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5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Y.</a:t>
            </a:r>
            <a:r>
              <a:rPr dirty="0" u="heavy" sz="1050" spc="530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15" b="1">
                <a:solidFill>
                  <a:srgbClr val="0C363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bill	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7847" y="1143803"/>
            <a:ext cx="18034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0" b="1">
                <a:solidFill>
                  <a:srgbClr val="0C363F"/>
                </a:solidFill>
                <a:latin typeface="Times New Roman"/>
                <a:cs typeface="Times New Roman"/>
              </a:rPr>
              <a:t>100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2360" y="1525735"/>
            <a:ext cx="129539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0" b="1">
                <a:solidFill>
                  <a:srgbClr val="0C363F"/>
                </a:solidFill>
                <a:latin typeface="Arial"/>
                <a:cs typeface="Arial"/>
              </a:rPr>
              <a:t>80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50573" y="1815301"/>
            <a:ext cx="3016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0C363F"/>
                </a:solidFill>
                <a:latin typeface="Times New Roman"/>
                <a:cs typeface="Times New Roman"/>
              </a:rPr>
              <a:t>8</a:t>
            </a:r>
            <a:r>
              <a:rPr dirty="0" sz="1400" spc="340">
                <a:solidFill>
                  <a:srgbClr val="0C363F"/>
                </a:solidFill>
                <a:latin typeface="Times New Roman"/>
                <a:cs typeface="Times New Roman"/>
              </a:rPr>
              <a:t> </a:t>
            </a:r>
            <a:r>
              <a:rPr dirty="0" sz="700" spc="10">
                <a:solidFill>
                  <a:srgbClr val="0C363F"/>
                </a:solidFill>
                <a:latin typeface="Arial"/>
                <a:cs typeface="Arial"/>
              </a:rPr>
              <a:t>60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4702" y="3779412"/>
            <a:ext cx="5651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20">
                <a:solidFill>
                  <a:srgbClr val="2D597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4340" y="3811219"/>
            <a:ext cx="100330" cy="544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-170">
                <a:solidFill>
                  <a:srgbClr val="D6D6D6"/>
                </a:solidFill>
                <a:latin typeface="Arial"/>
                <a:cs typeface="Arial"/>
              </a:rPr>
              <a:t>l</a:t>
            </a:r>
            <a:endParaRPr sz="3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84702" y="4026739"/>
            <a:ext cx="5397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8AA16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84702" y="4124449"/>
            <a:ext cx="4254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85">
                <a:solidFill>
                  <a:srgbClr val="B8A179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06766" y="3304352"/>
            <a:ext cx="953135" cy="944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3910"/>
              </a:lnSpc>
              <a:spcBef>
                <a:spcPts val="105"/>
              </a:spcBef>
            </a:pPr>
            <a:r>
              <a:rPr dirty="0" baseline="-31862" sz="5100" spc="-375">
                <a:solidFill>
                  <a:srgbClr val="49875D"/>
                </a:solidFill>
                <a:latin typeface="Arial"/>
                <a:cs typeface="Arial"/>
              </a:rPr>
              <a:t>-</a:t>
            </a:r>
            <a:r>
              <a:rPr dirty="0" baseline="-31862" sz="5100" spc="-855">
                <a:solidFill>
                  <a:srgbClr val="49875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2D2D2D"/>
                </a:solidFill>
                <a:latin typeface="Arial"/>
                <a:cs typeface="Arial"/>
              </a:rPr>
              <a:t>B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ro</a:t>
            </a:r>
            <a:r>
              <a:rPr dirty="0" sz="650" spc="-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525252"/>
                </a:solidFill>
                <a:latin typeface="Arial"/>
                <a:cs typeface="Arial"/>
              </a:rPr>
              <a:t>wse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 </a:t>
            </a:r>
            <a:r>
              <a:rPr dirty="0" sz="650" spc="-3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525252"/>
                </a:solidFill>
                <a:latin typeface="Arial"/>
                <a:cs typeface="Arial"/>
              </a:rPr>
              <a:t>IJsed</a:t>
            </a:r>
            <a:endParaRPr sz="650">
              <a:latin typeface="Arial"/>
              <a:cs typeface="Arial"/>
            </a:endParaRPr>
          </a:p>
          <a:p>
            <a:pPr marL="284480">
              <a:lnSpc>
                <a:spcPts val="610"/>
              </a:lnSpc>
            </a:pPr>
            <a:r>
              <a:rPr dirty="0" sz="650" spc="40">
                <a:solidFill>
                  <a:srgbClr val="646464"/>
                </a:solidFill>
                <a:latin typeface="Arial"/>
                <a:cs typeface="Arial"/>
              </a:rPr>
              <a:t>Goo</a:t>
            </a:r>
            <a:r>
              <a:rPr dirty="0" sz="650" spc="95">
                <a:solidFill>
                  <a:srgbClr val="414141"/>
                </a:solidFill>
                <a:latin typeface="Arial"/>
                <a:cs typeface="Arial"/>
              </a:rPr>
              <a:t>g</a:t>
            </a:r>
            <a:r>
              <a:rPr dirty="0" sz="650" spc="-10">
                <a:solidFill>
                  <a:srgbClr val="1A1A1A"/>
                </a:solidFill>
                <a:latin typeface="Arial"/>
                <a:cs typeface="Arial"/>
              </a:rPr>
              <a:t>l</a:t>
            </a:r>
            <a:r>
              <a:rPr dirty="0" sz="650" spc="40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dirty="0" sz="650" spc="8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414141"/>
                </a:solidFill>
                <a:latin typeface="Arial"/>
                <a:cs typeface="Arial"/>
              </a:rPr>
              <a:t>c</a:t>
            </a:r>
            <a:r>
              <a:rPr dirty="0" sz="650" spc="10">
                <a:solidFill>
                  <a:srgbClr val="646464"/>
                </a:solidFill>
                <a:latin typeface="Arial"/>
                <a:cs typeface="Arial"/>
              </a:rPr>
              <a:t>h</a:t>
            </a:r>
            <a:r>
              <a:rPr dirty="0" sz="650" spc="-8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2D2D2D"/>
                </a:solidFill>
                <a:latin typeface="Arial"/>
                <a:cs typeface="Arial"/>
              </a:rPr>
              <a:t>r</a:t>
            </a:r>
            <a:r>
              <a:rPr dirty="0" sz="650" spc="10">
                <a:solidFill>
                  <a:srgbClr val="525252"/>
                </a:solidFill>
                <a:latin typeface="Arial"/>
                <a:cs typeface="Arial"/>
              </a:rPr>
              <a:t>ome</a:t>
            </a:r>
            <a:endParaRPr sz="650">
              <a:latin typeface="Arial"/>
              <a:cs typeface="Arial"/>
            </a:endParaRPr>
          </a:p>
          <a:p>
            <a:pPr marL="294640" marR="415290">
              <a:lnSpc>
                <a:spcPts val="990"/>
              </a:lnSpc>
              <a:spcBef>
                <a:spcPts val="40"/>
              </a:spcBef>
            </a:pP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Saf</a:t>
            </a:r>
            <a:r>
              <a:rPr dirty="0" sz="650" spc="5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dirty="0" sz="650" spc="-7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2D2D2D"/>
                </a:solidFill>
                <a:latin typeface="Arial"/>
                <a:cs typeface="Arial"/>
              </a:rPr>
              <a:t>ri  </a:t>
            </a:r>
            <a:r>
              <a:rPr dirty="0" sz="650" spc="30">
                <a:solidFill>
                  <a:srgbClr val="525252"/>
                </a:solidFill>
                <a:latin typeface="Arial"/>
                <a:cs typeface="Arial"/>
              </a:rPr>
              <a:t>Op</a:t>
            </a:r>
            <a:r>
              <a:rPr dirty="0" sz="650" spc="-265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 spc="-85">
                <a:solidFill>
                  <a:srgbClr val="1A1A1A"/>
                </a:solidFill>
                <a:latin typeface="Arial"/>
                <a:cs typeface="Arial"/>
              </a:rPr>
              <a:t>r</a:t>
            </a:r>
            <a:r>
              <a:rPr dirty="0" sz="650" spc="-10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650" spc="-145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  <a:p>
            <a:pPr marL="292100">
              <a:lnSpc>
                <a:spcPts val="695"/>
              </a:lnSpc>
            </a:pPr>
            <a:r>
              <a:rPr dirty="0" sz="650" spc="-180">
                <a:solidFill>
                  <a:srgbClr val="414141"/>
                </a:solidFill>
                <a:latin typeface="Arial"/>
                <a:cs typeface="Arial"/>
              </a:rPr>
              <a:t>Mo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dirty="0" sz="650" spc="-17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-110">
                <a:solidFill>
                  <a:srgbClr val="414141"/>
                </a:solidFill>
                <a:latin typeface="Arial"/>
                <a:cs typeface="Arial"/>
              </a:rPr>
              <a:t>21</a:t>
            </a:r>
            <a:r>
              <a:rPr dirty="0" sz="650" spc="-110">
                <a:solidFill>
                  <a:srgbClr val="7B7B7B"/>
                </a:solidFill>
                <a:latin typeface="Arial"/>
                <a:cs typeface="Arial"/>
              </a:rPr>
              <a:t>ill</a:t>
            </a:r>
            <a:r>
              <a:rPr dirty="0" sz="650" spc="9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-13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dirty="0" sz="650" spc="16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5">
                <a:solidFill>
                  <a:srgbClr val="646464"/>
                </a:solidFill>
                <a:latin typeface="Arial"/>
                <a:cs typeface="Arial"/>
              </a:rPr>
              <a:t>Fir-elm: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48144" y="3750405"/>
            <a:ext cx="148590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0">
              <a:lnSpc>
                <a:spcPct val="117100"/>
              </a:lnSpc>
              <a:spcBef>
                <a:spcPts val="100"/>
              </a:spcBef>
            </a:pPr>
            <a:r>
              <a:rPr dirty="0" sz="650">
                <a:solidFill>
                  <a:srgbClr val="2D2D2D"/>
                </a:solidFill>
                <a:latin typeface="Arial"/>
                <a:cs typeface="Arial"/>
              </a:rPr>
              <a:t>E</a:t>
            </a:r>
            <a:r>
              <a:rPr dirty="0" sz="650" spc="5">
                <a:solidFill>
                  <a:srgbClr val="646464"/>
                </a:solidFill>
                <a:latin typeface="Arial"/>
                <a:cs typeface="Arial"/>
              </a:rPr>
              <a:t>-w</a:t>
            </a:r>
            <a:r>
              <a:rPr dirty="0" sz="650" spc="-12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30">
                <a:solidFill>
                  <a:srgbClr val="414141"/>
                </a:solidFill>
                <a:latin typeface="Arial"/>
                <a:cs typeface="Arial"/>
              </a:rPr>
              <a:t>a</a:t>
            </a:r>
            <a:r>
              <a:rPr dirty="0" sz="650" spc="5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dirty="0" sz="650" spc="-15">
                <a:solidFill>
                  <a:srgbClr val="0C0C0C"/>
                </a:solidFill>
                <a:latin typeface="Arial"/>
                <a:cs typeface="Arial"/>
              </a:rPr>
              <a:t>l</a:t>
            </a:r>
            <a:r>
              <a:rPr dirty="0" sz="650" spc="10">
                <a:solidFill>
                  <a:srgbClr val="525252"/>
                </a:solidFill>
                <a:latin typeface="Arial"/>
                <a:cs typeface="Arial"/>
              </a:rPr>
              <a:t>et</a:t>
            </a:r>
            <a:r>
              <a:rPr dirty="0" sz="650" spc="15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525252"/>
                </a:solidFill>
                <a:latin typeface="Arial"/>
                <a:cs typeface="Arial"/>
              </a:rPr>
              <a:t>(</a:t>
            </a:r>
            <a:r>
              <a:rPr dirty="0" sz="650" spc="35">
                <a:solidFill>
                  <a:srgbClr val="525252"/>
                </a:solidFill>
                <a:latin typeface="Arial"/>
                <a:cs typeface="Arial"/>
              </a:rPr>
              <a:t>Paytm</a:t>
            </a:r>
            <a:r>
              <a:rPr dirty="0" sz="650" spc="2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646464"/>
                </a:solidFill>
                <a:latin typeface="Arial"/>
                <a:cs typeface="Arial"/>
              </a:rPr>
              <a:t>f</a:t>
            </a:r>
            <a:r>
              <a:rPr dirty="0" sz="650" spc="-8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646464"/>
                </a:solidFill>
                <a:latin typeface="Arial"/>
                <a:cs typeface="Arial"/>
              </a:rPr>
              <a:t>r</a:t>
            </a:r>
            <a:r>
              <a:rPr dirty="0" sz="650" spc="80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dirty="0" sz="650" spc="40">
                <a:solidFill>
                  <a:srgbClr val="414141"/>
                </a:solidFill>
                <a:latin typeface="Arial"/>
                <a:cs typeface="Arial"/>
              </a:rPr>
              <a:t>e</a:t>
            </a:r>
            <a:r>
              <a:rPr dirty="0" sz="650" spc="-15">
                <a:solidFill>
                  <a:srgbClr val="414141"/>
                </a:solidFill>
                <a:latin typeface="Arial"/>
                <a:cs typeface="Arial"/>
              </a:rPr>
              <a:t>c</a:t>
            </a:r>
            <a:r>
              <a:rPr dirty="0" sz="650" spc="-10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50">
                <a:solidFill>
                  <a:srgbClr val="646464"/>
                </a:solidFill>
                <a:latin typeface="Arial"/>
                <a:cs typeface="Arial"/>
              </a:rPr>
              <a:t>harg</a:t>
            </a:r>
            <a:r>
              <a:rPr dirty="0" sz="650" spc="60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dirty="0" sz="650" spc="-4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 spc="50">
                <a:solidFill>
                  <a:srgbClr val="525252"/>
                </a:solidFill>
                <a:latin typeface="Arial"/>
                <a:cs typeface="Arial"/>
              </a:rPr>
              <a:t>etc.</a:t>
            </a:r>
            <a:r>
              <a:rPr dirty="0" sz="650" spc="40">
                <a:solidFill>
                  <a:srgbClr val="525252"/>
                </a:solidFill>
                <a:latin typeface="Arial"/>
                <a:cs typeface="Arial"/>
              </a:rPr>
              <a:t>)  </a:t>
            </a:r>
            <a:r>
              <a:rPr dirty="0" sz="650" spc="70">
                <a:solidFill>
                  <a:srgbClr val="646464"/>
                </a:solidFill>
                <a:latin typeface="Arial"/>
                <a:cs typeface="Arial"/>
              </a:rPr>
              <a:t>Ore</a:t>
            </a:r>
            <a:r>
              <a:rPr dirty="0" sz="650" spc="30">
                <a:solidFill>
                  <a:srgbClr val="646464"/>
                </a:solidFill>
                <a:latin typeface="Arial"/>
                <a:cs typeface="Arial"/>
              </a:rPr>
              <a:t>d</a:t>
            </a:r>
            <a:r>
              <a:rPr dirty="0" sz="650" spc="-204">
                <a:solidFill>
                  <a:srgbClr val="414141"/>
                </a:solidFill>
                <a:latin typeface="Arial"/>
                <a:cs typeface="Arial"/>
              </a:rPr>
              <a:t>t</a:t>
            </a:r>
            <a:r>
              <a:rPr dirty="0" sz="650" spc="6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dirty="0" sz="650" spc="80">
                <a:solidFill>
                  <a:srgbClr val="414141"/>
                </a:solidFill>
                <a:latin typeface="Arial"/>
                <a:cs typeface="Arial"/>
              </a:rPr>
              <a:t>JDe</a:t>
            </a:r>
            <a:r>
              <a:rPr dirty="0" sz="650" spc="-130">
                <a:solidFill>
                  <a:srgbClr val="414141"/>
                </a:solidFill>
                <a:latin typeface="Arial"/>
                <a:cs typeface="Arial"/>
              </a:rPr>
              <a:t>b</a:t>
            </a:r>
            <a:r>
              <a:rPr dirty="0" sz="650" spc="75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dirty="0" sz="650" spc="40">
                <a:solidFill>
                  <a:srgbClr val="414141"/>
                </a:solidFill>
                <a:latin typeface="Arial"/>
                <a:cs typeface="Arial"/>
              </a:rPr>
              <a:t>t</a:t>
            </a:r>
            <a:r>
              <a:rPr dirty="0" sz="650" spc="60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2D2D2D"/>
                </a:solidFill>
                <a:latin typeface="Arial"/>
                <a:cs typeface="Arial"/>
              </a:rPr>
              <a:t>ca</a:t>
            </a:r>
            <a:r>
              <a:rPr dirty="0" sz="650" spc="75">
                <a:solidFill>
                  <a:srgbClr val="2D2D2D"/>
                </a:solidFill>
                <a:latin typeface="Arial"/>
                <a:cs typeface="Arial"/>
              </a:rPr>
              <a:t>r</a:t>
            </a:r>
            <a:r>
              <a:rPr dirty="0" sz="650" spc="10">
                <a:solidFill>
                  <a:srgbClr val="646464"/>
                </a:solidFill>
                <a:latin typeface="Arial"/>
                <a:cs typeface="Arial"/>
              </a:rPr>
              <a:t>d</a:t>
            </a:r>
            <a:r>
              <a:rPr dirty="0" sz="650" spc="-8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646464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35">
                <a:solidFill>
                  <a:srgbClr val="525252"/>
                </a:solidFill>
                <a:latin typeface="Arial"/>
                <a:cs typeface="Arial"/>
              </a:rPr>
              <a:t>Cas</a:t>
            </a:r>
            <a:r>
              <a:rPr dirty="0" sz="650" spc="40">
                <a:solidFill>
                  <a:srgbClr val="525252"/>
                </a:solidFill>
                <a:latin typeface="Arial"/>
                <a:cs typeface="Arial"/>
              </a:rPr>
              <a:t>h</a:t>
            </a:r>
            <a:r>
              <a:rPr dirty="0" sz="650" spc="4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35">
                <a:solidFill>
                  <a:srgbClr val="525252"/>
                </a:solidFill>
                <a:latin typeface="Arial"/>
                <a:cs typeface="Arial"/>
              </a:rPr>
              <a:t>o</a:t>
            </a:r>
            <a:r>
              <a:rPr dirty="0" sz="650" spc="4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dirty="0" sz="650" spc="65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525252"/>
                </a:solidFill>
                <a:latin typeface="Arial"/>
                <a:cs typeface="Arial"/>
              </a:rPr>
              <a:t>cl</a:t>
            </a:r>
            <a:r>
              <a:rPr dirty="0" sz="650" spc="-25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dirty="0" sz="650" spc="-55">
                <a:solidFill>
                  <a:srgbClr val="BDBDBD"/>
                </a:solidFill>
                <a:latin typeface="Arial"/>
                <a:cs typeface="Arial"/>
              </a:rPr>
              <a:t>l</a:t>
            </a:r>
            <a:r>
              <a:rPr dirty="0" sz="650" spc="-25">
                <a:solidFill>
                  <a:srgbClr val="646464"/>
                </a:solidFill>
                <a:latin typeface="Arial"/>
                <a:cs typeface="Arial"/>
              </a:rPr>
              <a:t>li</a:t>
            </a:r>
            <a:r>
              <a:rPr dirty="0" sz="650" spc="-40">
                <a:solidFill>
                  <a:srgbClr val="646464"/>
                </a:solidFill>
                <a:latin typeface="Arial"/>
                <a:cs typeface="Arial"/>
              </a:rPr>
              <a:t>v</a:t>
            </a:r>
            <a:r>
              <a:rPr dirty="0" sz="650" spc="6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2D2D2D"/>
                </a:solidFill>
                <a:latin typeface="Arial"/>
                <a:cs typeface="Arial"/>
              </a:rPr>
              <a:t>e</a:t>
            </a:r>
            <a:r>
              <a:rPr dirty="0" sz="650" spc="-35">
                <a:solidFill>
                  <a:srgbClr val="525252"/>
                </a:solidFill>
                <a:latin typeface="Arial"/>
                <a:cs typeface="Arial"/>
              </a:rPr>
              <a:t>ry</a:t>
            </a:r>
            <a:r>
              <a:rPr dirty="0" sz="6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5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7B7B7B"/>
                </a:solidFill>
                <a:latin typeface="Arial"/>
                <a:cs typeface="Arial"/>
              </a:rPr>
              <a:t>(</a:t>
            </a:r>
            <a:r>
              <a:rPr dirty="0" sz="650" spc="-10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525252"/>
                </a:solidFill>
                <a:latin typeface="Arial"/>
                <a:cs typeface="Arial"/>
              </a:rPr>
              <a:t>CoD</a:t>
            </a:r>
            <a:r>
              <a:rPr dirty="0" sz="650" spc="5">
                <a:solidFill>
                  <a:srgbClr val="525252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3749"/>
            <a:ext cx="6228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graphs: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7" y="1646580"/>
            <a:ext cx="10099675" cy="406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0160" indent="-343535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Search engine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used channel by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arrive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favorite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store for the first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time and after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visit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the first time, 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them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used the same channel 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retail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reshopping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190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6900"/>
              </a:lnSpc>
              <a:spcBef>
                <a:spcPts val="2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 the website is easy to read and understand also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 explored more than 15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mins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before making the purchase decision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strongly disagreed that the content is not good and they explored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6-10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mins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making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decision. So ecommerce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enable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images and it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contain clear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structure,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read 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dirty="0" sz="19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product.</a:t>
            </a:r>
            <a:endParaRPr sz="1900">
              <a:latin typeface="Calibri"/>
              <a:cs typeface="Calibri"/>
            </a:endParaRPr>
          </a:p>
          <a:p>
            <a:pPr algn="just" marL="355600" marR="7620" indent="-343535">
              <a:lnSpc>
                <a:spcPct val="106800"/>
              </a:lnSpc>
              <a:spcBef>
                <a:spcPts val="5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used google chrome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reach the websites and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preferred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pay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price using Credit/Debit cards and only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few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used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Safari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browser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e-retail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websites.</a:t>
            </a:r>
            <a:endParaRPr sz="1900">
              <a:latin typeface="Calibri"/>
              <a:cs typeface="Calibri"/>
            </a:endParaRPr>
          </a:p>
          <a:p>
            <a:pPr algn="just" marL="355600" marR="6350" indent="-343535">
              <a:lnSpc>
                <a:spcPct val="106800"/>
              </a:lnSpc>
              <a:spcBef>
                <a:spcPts val="3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Sometimes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used to abandon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selected items and wants to leave without making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E-wallets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508" y="2745044"/>
            <a:ext cx="622413" cy="3877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8194" y="2961838"/>
            <a:ext cx="854293" cy="1709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4415" y="2851914"/>
            <a:ext cx="512576" cy="2687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09180"/>
            <a:ext cx="12192000" cy="6424930"/>
            <a:chOff x="0" y="409180"/>
            <a:chExt cx="12192000" cy="642493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343515"/>
              <a:ext cx="12191987" cy="34900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0053" y="409180"/>
              <a:ext cx="6211933" cy="32244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39900" y="763375"/>
              <a:ext cx="0" cy="2199005"/>
            </a:xfrm>
            <a:custGeom>
              <a:avLst/>
              <a:gdLst/>
              <a:ahLst/>
              <a:cxnLst/>
              <a:rect l="l" t="t" r="r" b="b"/>
              <a:pathLst>
                <a:path w="0" h="2199005">
                  <a:moveTo>
                    <a:pt x="0" y="2198461"/>
                  </a:moveTo>
                  <a:lnTo>
                    <a:pt x="0" y="0"/>
                  </a:lnTo>
                </a:path>
              </a:pathLst>
            </a:custGeom>
            <a:ln w="12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2464" y="763375"/>
              <a:ext cx="0" cy="2199005"/>
            </a:xfrm>
            <a:custGeom>
              <a:avLst/>
              <a:gdLst/>
              <a:ahLst/>
              <a:cxnLst/>
              <a:rect l="l" t="t" r="r" b="b"/>
              <a:pathLst>
                <a:path w="0" h="2199005">
                  <a:moveTo>
                    <a:pt x="0" y="2198461"/>
                  </a:moveTo>
                  <a:lnTo>
                    <a:pt x="0" y="0"/>
                  </a:lnTo>
                </a:path>
              </a:pathLst>
            </a:custGeom>
            <a:ln w="2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5634" y="629025"/>
              <a:ext cx="4699000" cy="2223135"/>
            </a:xfrm>
            <a:custGeom>
              <a:avLst/>
              <a:gdLst/>
              <a:ahLst/>
              <a:cxnLst/>
              <a:rect l="l" t="t" r="r" b="b"/>
              <a:pathLst>
                <a:path w="4699000" h="2223135">
                  <a:moveTo>
                    <a:pt x="0" y="2222889"/>
                  </a:moveTo>
                  <a:lnTo>
                    <a:pt x="0" y="0"/>
                  </a:lnTo>
                </a:path>
                <a:path w="4699000" h="2223135">
                  <a:moveTo>
                    <a:pt x="4698614" y="854957"/>
                  </a:moveTo>
                  <a:lnTo>
                    <a:pt x="4698614" y="48854"/>
                  </a:lnTo>
                </a:path>
              </a:pathLst>
            </a:custGeom>
            <a:ln w="12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32488" y="3111455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 h="0">
                  <a:moveTo>
                    <a:pt x="0" y="0"/>
                  </a:moveTo>
                  <a:lnTo>
                    <a:pt x="951927" y="0"/>
                  </a:lnTo>
                </a:path>
              </a:pathLst>
            </a:custGeom>
            <a:ln w="9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45884" y="693147"/>
              <a:ext cx="0" cy="2467610"/>
            </a:xfrm>
            <a:custGeom>
              <a:avLst/>
              <a:gdLst/>
              <a:ahLst/>
              <a:cxnLst/>
              <a:rect l="l" t="t" r="r" b="b"/>
              <a:pathLst>
                <a:path w="0" h="2467610">
                  <a:moveTo>
                    <a:pt x="0" y="2467162"/>
                  </a:moveTo>
                  <a:lnTo>
                    <a:pt x="0" y="0"/>
                  </a:lnTo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30133" y="455258"/>
            <a:ext cx="396938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  <a:tab pos="3956050" algn="l"/>
              </a:tabLst>
            </a:pPr>
            <a:r>
              <a:rPr dirty="0" u="sng" sz="105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sng" sz="1050" spc="-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Comparing</a:t>
            </a:r>
            <a:r>
              <a:rPr dirty="0" u="sng" sz="1050" spc="8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Similar</a:t>
            </a:r>
            <a:r>
              <a:rPr dirty="0" u="sng" sz="1050" spc="254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25" b="1">
                <a:solidFill>
                  <a:srgbClr val="08212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dirty="0" u="sng" sz="1050" spc="195" b="1">
                <a:solidFill>
                  <a:srgbClr val="08212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35" b="1">
                <a:solidFill>
                  <a:srgbClr val="134F5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1050" spc="3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nfo</a:t>
            </a:r>
            <a:r>
              <a:rPr dirty="0" u="sng" sz="1050" spc="-9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2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050" spc="3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Seller</a:t>
            </a:r>
            <a:r>
              <a:rPr dirty="0" u="sng" sz="1050" spc="22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25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dirty="0" u="sng" sz="1050" spc="20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	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6133" y="664926"/>
            <a:ext cx="18732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30" b="1">
                <a:solidFill>
                  <a:srgbClr val="0C3841"/>
                </a:solidFill>
                <a:latin typeface="Arial"/>
                <a:cs typeface="Arial"/>
              </a:rPr>
              <a:t>17S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667" y="692407"/>
            <a:ext cx="88646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dirty="0" sz="650" spc="-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dirty="0" sz="650" spc="-114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dirty="0" sz="650" spc="-12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1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dirty="0" baseline="-23148" sz="900" spc="37">
                <a:solidFill>
                  <a:srgbClr val="484848"/>
                </a:solidFill>
                <a:latin typeface="Times New Roman"/>
                <a:cs typeface="Times New Roman"/>
              </a:rPr>
              <a:t>-</a:t>
            </a:r>
            <a:r>
              <a:rPr dirty="0" baseline="-23148" sz="900" spc="7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dirty="0" sz="650" spc="40">
                <a:solidFill>
                  <a:srgbClr val="484848"/>
                </a:solidFill>
                <a:latin typeface="Arial"/>
                <a:cs typeface="Arial"/>
              </a:rPr>
              <a:t>Produc</a:t>
            </a:r>
            <a:r>
              <a:rPr dirty="0" sz="650" spc="1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dirty="0" baseline="-23148" sz="900" spc="37">
                <a:solidFill>
                  <a:srgbClr val="484848"/>
                </a:solidFill>
                <a:latin typeface="Times New Roman"/>
                <a:cs typeface="Times New Roman"/>
              </a:rPr>
              <a:t>-</a:t>
            </a:r>
            <a:r>
              <a:rPr dirty="0" baseline="-23148" sz="900" spc="-7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dirty="0" sz="650" spc="85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dirty="0" sz="650" spc="15">
                <a:solidFill>
                  <a:srgbClr val="797979"/>
                </a:solidFill>
                <a:latin typeface="Arial"/>
                <a:cs typeface="Arial"/>
              </a:rPr>
              <a:t>f</a:t>
            </a:r>
            <a:r>
              <a:rPr dirty="0" sz="650" spc="45">
                <a:solidFill>
                  <a:srgbClr val="5D5D5D"/>
                </a:solidFill>
                <a:latin typeface="Arial"/>
                <a:cs typeface="Arial"/>
              </a:rPr>
              <a:t>o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4843" y="997240"/>
            <a:ext cx="19050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25" b="1">
                <a:solidFill>
                  <a:srgbClr val="0C3841"/>
                </a:solidFill>
                <a:latin typeface="Courier New"/>
                <a:cs typeface="Courier New"/>
              </a:rPr>
              <a:t>150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6630" y="477394"/>
            <a:ext cx="30099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9803" sz="7650" spc="-1162">
                <a:solidFill>
                  <a:srgbClr val="2D2F2F"/>
                </a:solidFill>
                <a:latin typeface="Times New Roman"/>
                <a:cs typeface="Times New Roman"/>
              </a:rPr>
              <a:t>-</a:t>
            </a:r>
            <a:r>
              <a:rPr dirty="0" sz="4650" spc="-775">
                <a:solidFill>
                  <a:srgbClr val="A5727B"/>
                </a:solidFill>
                <a:latin typeface="Arial"/>
                <a:cs typeface="Arial"/>
              </a:rPr>
              <a:t>-</a:t>
            </a:r>
            <a:endParaRPr sz="4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9386" y="803855"/>
            <a:ext cx="608965" cy="3556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635">
              <a:lnSpc>
                <a:spcPct val="112500"/>
              </a:lnSpc>
              <a:spcBef>
                <a:spcPts val="60"/>
              </a:spcBef>
            </a:pPr>
            <a:r>
              <a:rPr dirty="0" sz="650" spc="-5">
                <a:latin typeface="Arial"/>
                <a:cs typeface="Arial"/>
              </a:rPr>
              <a:t>l</a:t>
            </a:r>
            <a:r>
              <a:rPr dirty="0" sz="650" spc="-2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dirty="0" sz="650" spc="-65">
                <a:solidFill>
                  <a:srgbClr val="797979"/>
                </a:solidFill>
                <a:latin typeface="Arial"/>
                <a:cs typeface="Arial"/>
              </a:rPr>
              <a:t>n</a:t>
            </a:r>
            <a:r>
              <a:rPr dirty="0" sz="650" spc="2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dirty="0" sz="650" spc="-15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8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5D5D5D"/>
                </a:solidFill>
                <a:latin typeface="Arial"/>
                <a:cs typeface="Arial"/>
              </a:rPr>
              <a:t>ff</a:t>
            </a:r>
            <a:r>
              <a:rPr dirty="0" sz="650" spc="-35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650" spc="3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5D5D5D"/>
                </a:solidFill>
                <a:latin typeface="Arial"/>
                <a:cs typeface="Arial"/>
              </a:rPr>
              <a:t>rent</a:t>
            </a:r>
            <a:r>
              <a:rPr dirty="0" sz="650">
                <a:solidFill>
                  <a:srgbClr val="5D5D5D"/>
                </a:solidFill>
                <a:latin typeface="Arial"/>
                <a:cs typeface="Arial"/>
              </a:rPr>
              <a:t>  </a:t>
            </a:r>
            <a:r>
              <a:rPr dirty="0" sz="650" spc="2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5D5D5D"/>
                </a:solidFill>
                <a:latin typeface="Arial"/>
                <a:cs typeface="Arial"/>
              </a:rPr>
              <a:t>(3</a:t>
            </a:r>
            <a:r>
              <a:rPr dirty="0" sz="600" spc="2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797979"/>
                </a:solidFill>
                <a:latin typeface="Arial"/>
                <a:cs typeface="Arial"/>
              </a:rPr>
              <a:t>)  </a:t>
            </a:r>
            <a:r>
              <a:rPr dirty="0" sz="650" spc="40">
                <a:solidFill>
                  <a:srgbClr val="484848"/>
                </a:solidFill>
                <a:latin typeface="Arial"/>
                <a:cs typeface="Arial"/>
              </a:rPr>
              <a:t>Agre</a:t>
            </a:r>
            <a:r>
              <a:rPr dirty="0" sz="650" spc="4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2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-11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2D2F2F"/>
                </a:solidFill>
                <a:latin typeface="Arial"/>
                <a:cs typeface="Arial"/>
              </a:rPr>
              <a:t>4</a:t>
            </a:r>
            <a:r>
              <a:rPr dirty="0" sz="650" spc="15">
                <a:solidFill>
                  <a:srgbClr val="5D5D5D"/>
                </a:solidFill>
                <a:latin typeface="Arial"/>
                <a:cs typeface="Arial"/>
              </a:rPr>
              <a:t>)  </a:t>
            </a:r>
            <a:r>
              <a:rPr dirty="0" sz="650" spc="1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2D2F2F"/>
                </a:solidFill>
                <a:latin typeface="Arial"/>
                <a:cs typeface="Arial"/>
              </a:rPr>
              <a:t>D</a:t>
            </a:r>
            <a:r>
              <a:rPr dirty="0" sz="650" spc="-80">
                <a:solidFill>
                  <a:srgbClr val="BDBDBD"/>
                </a:solidFill>
                <a:latin typeface="Arial"/>
                <a:cs typeface="Arial"/>
              </a:rPr>
              <a:t>i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is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dirty="0" sz="650" spc="-11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 spc="70">
                <a:solidFill>
                  <a:srgbClr val="2D2F2F"/>
                </a:solidFill>
                <a:latin typeface="Arial"/>
                <a:cs typeface="Arial"/>
              </a:rPr>
              <a:t>g</a:t>
            </a:r>
            <a:r>
              <a:rPr dirty="0" sz="650" spc="10">
                <a:solidFill>
                  <a:srgbClr val="2D2F2F"/>
                </a:solidFill>
                <a:latin typeface="Arial"/>
                <a:cs typeface="Arial"/>
              </a:rPr>
              <a:t>r</a:t>
            </a:r>
            <a:r>
              <a:rPr dirty="0" sz="650" spc="2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3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8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65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00" spc="-30">
                <a:solidFill>
                  <a:srgbClr val="484848"/>
                </a:solidFill>
                <a:latin typeface="Arial"/>
                <a:cs typeface="Arial"/>
              </a:rPr>
              <a:t>2</a:t>
            </a:r>
            <a:r>
              <a:rPr dirty="0" sz="600" spc="-9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6133" y="1348891"/>
            <a:ext cx="18732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30" b="1">
                <a:solidFill>
                  <a:srgbClr val="0C3841"/>
                </a:solidFill>
                <a:latin typeface="Arial"/>
                <a:cs typeface="Arial"/>
              </a:rPr>
              <a:t>12S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1311" y="1708686"/>
            <a:ext cx="33401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25">
                <a:solidFill>
                  <a:srgbClr val="0C3841"/>
                </a:solidFill>
                <a:latin typeface="Microsoft Sans Serif"/>
                <a:cs typeface="Microsoft Sans Serif"/>
              </a:rPr>
              <a:t>� </a:t>
            </a:r>
            <a:r>
              <a:rPr dirty="0" sz="750" spc="140">
                <a:solidFill>
                  <a:srgbClr val="0C3841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-25" b="1">
                <a:solidFill>
                  <a:srgbClr val="0C3841"/>
                </a:solidFill>
                <a:latin typeface="Courier New"/>
                <a:cs typeface="Courier New"/>
              </a:rPr>
              <a:t>100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7160" y="2032857"/>
            <a:ext cx="113664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 b="1">
                <a:solidFill>
                  <a:srgbClr val="0C3841"/>
                </a:solidFill>
                <a:latin typeface="Arial"/>
                <a:cs typeface="Arial"/>
              </a:rPr>
              <a:t>75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6995" y="2368733"/>
            <a:ext cx="113664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 b="1">
                <a:solidFill>
                  <a:srgbClr val="0C3841"/>
                </a:solidFill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5514" y="2716823"/>
            <a:ext cx="113664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 b="1">
                <a:solidFill>
                  <a:srgbClr val="0C3841"/>
                </a:solidFill>
                <a:latin typeface="Arial"/>
                <a:cs typeface="Arial"/>
              </a:rPr>
              <a:t>25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1812" y="3046338"/>
            <a:ext cx="730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 b="1">
                <a:solidFill>
                  <a:srgbClr val="134F5D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8546" y="3131579"/>
            <a:ext cx="62230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65" b="1">
                <a:latin typeface="Arial"/>
                <a:cs typeface="Arial"/>
              </a:rPr>
              <a:t>l</a:t>
            </a:r>
            <a:r>
              <a:rPr dirty="0" sz="750" spc="25" b="1">
                <a:solidFill>
                  <a:srgbClr val="134F5D"/>
                </a:solidFill>
                <a:latin typeface="Arial"/>
                <a:cs typeface="Arial"/>
              </a:rPr>
              <a:t>n</a:t>
            </a:r>
            <a:r>
              <a:rPr dirty="0" sz="750" spc="-65" b="1">
                <a:solidFill>
                  <a:srgbClr val="134F5D"/>
                </a:solidFill>
                <a:latin typeface="Arial"/>
                <a:cs typeface="Arial"/>
              </a:rPr>
              <a:t>d</a:t>
            </a:r>
            <a:r>
              <a:rPr dirty="0" sz="750" spc="20" b="1">
                <a:solidFill>
                  <a:srgbClr val="0C3841"/>
                </a:solidFill>
                <a:latin typeface="Arial"/>
                <a:cs typeface="Arial"/>
              </a:rPr>
              <a:t>iffiRnl</a:t>
            </a:r>
            <a:r>
              <a:rPr dirty="0" sz="750" spc="20" b="1">
                <a:solidFill>
                  <a:srgbClr val="0C3841"/>
                </a:solidFill>
                <a:latin typeface="Arial"/>
                <a:cs typeface="Arial"/>
              </a:rPr>
              <a:t>:</a:t>
            </a:r>
            <a:r>
              <a:rPr dirty="0" sz="750" spc="-9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750" spc="-30" b="1">
                <a:solidFill>
                  <a:srgbClr val="134F5D"/>
                </a:solidFill>
                <a:latin typeface="Arial"/>
                <a:cs typeface="Arial"/>
              </a:rPr>
              <a:t>(</a:t>
            </a:r>
            <a:r>
              <a:rPr dirty="0" sz="750" spc="40" b="1">
                <a:solidFill>
                  <a:srgbClr val="0C3841"/>
                </a:solidFill>
                <a:latin typeface="Arial"/>
                <a:cs typeface="Arial"/>
              </a:rPr>
              <a:t>3</a:t>
            </a:r>
            <a:r>
              <a:rPr dirty="0" sz="750" spc="20" b="1">
                <a:solidFill>
                  <a:srgbClr val="134F5D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8760" y="455258"/>
            <a:ext cx="34607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" b="1">
                <a:solidFill>
                  <a:srgbClr val="0C3841"/>
                </a:solidFill>
                <a:latin typeface="Arial"/>
                <a:cs typeface="Arial"/>
              </a:rPr>
              <a:t>Compa</a:t>
            </a:r>
            <a:r>
              <a:rPr dirty="0" sz="1050" spc="10" b="1">
                <a:solidFill>
                  <a:srgbClr val="134F5D"/>
                </a:solidFill>
                <a:latin typeface="Arial"/>
                <a:cs typeface="Arial"/>
              </a:rPr>
              <a:t>ri</a:t>
            </a:r>
            <a:r>
              <a:rPr dirty="0" sz="1050" spc="10" b="1">
                <a:solidFill>
                  <a:srgbClr val="0C3841"/>
                </a:solidFill>
                <a:latin typeface="Arial"/>
                <a:cs typeface="Arial"/>
              </a:rPr>
              <a:t>ng</a:t>
            </a:r>
            <a:r>
              <a:rPr dirty="0" sz="1050" spc="-8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spc="-25" b="1">
                <a:solidFill>
                  <a:srgbClr val="0C3841"/>
                </a:solidFill>
                <a:latin typeface="Arial"/>
                <a:cs typeface="Arial"/>
              </a:rPr>
              <a:t>Product</a:t>
            </a:r>
            <a:r>
              <a:rPr dirty="0" sz="1050" spc="24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C3841"/>
                </a:solidFill>
                <a:latin typeface="Arial"/>
                <a:cs typeface="Arial"/>
              </a:rPr>
              <a:t>Info</a:t>
            </a:r>
            <a:r>
              <a:rPr dirty="0" sz="1050" spc="17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spc="5" b="1">
                <a:solidFill>
                  <a:srgbClr val="0C3841"/>
                </a:solidFill>
                <a:latin typeface="Arial"/>
                <a:cs typeface="Arial"/>
              </a:rPr>
              <a:t>Clarity</a:t>
            </a:r>
            <a:r>
              <a:rPr dirty="0" sz="1050" spc="3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0C3841"/>
                </a:solidFill>
                <a:latin typeface="Arial"/>
                <a:cs typeface="Arial"/>
              </a:rPr>
              <a:t>and</a:t>
            </a:r>
            <a:r>
              <a:rPr dirty="0" sz="105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spc="5" b="1">
                <a:solidFill>
                  <a:srgbClr val="0C3841"/>
                </a:solidFill>
                <a:latin typeface="Arial"/>
                <a:cs typeface="Arial"/>
              </a:rPr>
              <a:t>Navigation</a:t>
            </a:r>
            <a:r>
              <a:rPr dirty="0" sz="1050" spc="23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1050" spc="-15" b="1">
                <a:solidFill>
                  <a:srgbClr val="0C3841"/>
                </a:solidFill>
                <a:latin typeface="Arial"/>
                <a:cs typeface="Arial"/>
              </a:rPr>
              <a:t>Ease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9852" y="3128780"/>
            <a:ext cx="901065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815"/>
              </a:lnSpc>
              <a:spcBef>
                <a:spcPts val="100"/>
              </a:spcBef>
            </a:pPr>
            <a:r>
              <a:rPr dirty="0" sz="700" spc="25" b="1">
                <a:solidFill>
                  <a:srgbClr val="0C3841"/>
                </a:solidFill>
                <a:latin typeface="Times New Roman"/>
                <a:cs typeface="Times New Roman"/>
              </a:rPr>
              <a:t>Ag.</a:t>
            </a:r>
            <a:r>
              <a:rPr dirty="0" sz="700" spc="20" b="1">
                <a:solidFill>
                  <a:srgbClr val="0C3841"/>
                </a:solidFill>
                <a:latin typeface="Times New Roman"/>
                <a:cs typeface="Times New Roman"/>
              </a:rPr>
              <a:t>-</a:t>
            </a:r>
            <a:r>
              <a:rPr dirty="0" sz="700" b="1">
                <a:solidFill>
                  <a:srgbClr val="0C3841"/>
                </a:solidFill>
                <a:latin typeface="Times New Roman"/>
                <a:cs typeface="Times New Roman"/>
              </a:rPr>
              <a:t>    </a:t>
            </a:r>
            <a:r>
              <a:rPr dirty="0" sz="700" spc="-80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00" spc="10" b="1">
                <a:solidFill>
                  <a:srgbClr val="134F5D"/>
                </a:solidFill>
                <a:latin typeface="Times New Roman"/>
                <a:cs typeface="Times New Roman"/>
              </a:rPr>
              <a:t>(</a:t>
            </a:r>
            <a:r>
              <a:rPr dirty="0" sz="700" spc="35" b="1">
                <a:solidFill>
                  <a:srgbClr val="0C3841"/>
                </a:solidFill>
                <a:latin typeface="Times New Roman"/>
                <a:cs typeface="Times New Roman"/>
              </a:rPr>
              <a:t>4</a:t>
            </a:r>
            <a:r>
              <a:rPr dirty="0" sz="700" spc="-95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00" spc="20" b="1">
                <a:solidFill>
                  <a:srgbClr val="134F5D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994"/>
              </a:lnSpc>
            </a:pPr>
            <a:r>
              <a:rPr dirty="0" sz="750" spc="-15" b="1">
                <a:solidFill>
                  <a:srgbClr val="134F5D"/>
                </a:solidFill>
                <a:latin typeface="Times New Roman"/>
                <a:cs typeface="Times New Roman"/>
              </a:rPr>
              <a:t>Si</a:t>
            </a:r>
            <a:r>
              <a:rPr dirty="0" sz="750" spc="-15" b="1">
                <a:solidFill>
                  <a:srgbClr val="0C3841"/>
                </a:solidFill>
                <a:latin typeface="Times New Roman"/>
                <a:cs typeface="Times New Roman"/>
              </a:rPr>
              <a:t>m</a:t>
            </a:r>
            <a:r>
              <a:rPr dirty="0" sz="750" spc="5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50" spc="-15" b="1">
                <a:solidFill>
                  <a:srgbClr val="134F5D"/>
                </a:solidFill>
                <a:latin typeface="Times New Roman"/>
                <a:cs typeface="Times New Roman"/>
              </a:rPr>
              <a:t>l</a:t>
            </a:r>
            <a:r>
              <a:rPr dirty="0" sz="850" spc="-15">
                <a:solidFill>
                  <a:srgbClr val="0C3841"/>
                </a:solidFill>
                <a:latin typeface="Arial"/>
                <a:cs typeface="Arial"/>
              </a:rPr>
              <a:t>■</a:t>
            </a:r>
            <a:r>
              <a:rPr dirty="0" sz="750" spc="-15" b="1">
                <a:solidFill>
                  <a:srgbClr val="134F5D"/>
                </a:solidFill>
                <a:latin typeface="Times New Roman"/>
                <a:cs typeface="Times New Roman"/>
              </a:rPr>
              <a:t>r</a:t>
            </a:r>
            <a:r>
              <a:rPr dirty="0" sz="750" spc="-15" b="1">
                <a:solidFill>
                  <a:srgbClr val="0C3841"/>
                </a:solidFill>
                <a:latin typeface="Times New Roman"/>
                <a:cs typeface="Times New Roman"/>
              </a:rPr>
              <a:t>_Produc</a:t>
            </a:r>
            <a:r>
              <a:rPr dirty="0" sz="750" spc="-15" b="1">
                <a:solidFill>
                  <a:srgbClr val="134F5D"/>
                </a:solidFill>
                <a:latin typeface="Times New Roman"/>
                <a:cs typeface="Times New Roman"/>
              </a:rPr>
              <a:t>l</a:t>
            </a:r>
            <a:r>
              <a:rPr dirty="0" sz="750" spc="-15" b="1">
                <a:solidFill>
                  <a:srgbClr val="0C3841"/>
                </a:solidFill>
                <a:latin typeface="Times New Roman"/>
                <a:cs typeface="Times New Roman"/>
              </a:rPr>
              <a:t>_</a:t>
            </a:r>
            <a:r>
              <a:rPr dirty="0" sz="750" spc="-15" b="1">
                <a:solidFill>
                  <a:srgbClr val="134F5D"/>
                </a:solidFill>
                <a:latin typeface="Times New Roman"/>
                <a:cs typeface="Times New Roman"/>
              </a:rPr>
              <a:t>l</a:t>
            </a:r>
            <a:r>
              <a:rPr dirty="0" sz="750" spc="-15" b="1">
                <a:solidFill>
                  <a:srgbClr val="0C3841"/>
                </a:solidFill>
                <a:latin typeface="Times New Roman"/>
                <a:cs typeface="Times New Roman"/>
              </a:rPr>
              <a:t>nfo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5089" y="1073575"/>
            <a:ext cx="18161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0" b="1">
                <a:solidFill>
                  <a:srgbClr val="0C3841"/>
                </a:solidFill>
                <a:latin typeface="Times New Roman"/>
                <a:cs typeface="Times New Roman"/>
              </a:rPr>
              <a:t>200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3456" y="1565175"/>
            <a:ext cx="19050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25" b="1">
                <a:solidFill>
                  <a:srgbClr val="0C3841"/>
                </a:solidFill>
                <a:latin typeface="Courier New"/>
                <a:cs typeface="Courier New"/>
              </a:rPr>
              <a:t>150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3456" y="2056776"/>
            <a:ext cx="19050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25" b="1">
                <a:solidFill>
                  <a:srgbClr val="0C3841"/>
                </a:solidFill>
                <a:latin typeface="Courier New"/>
                <a:cs typeface="Courier New"/>
              </a:rPr>
              <a:t>100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5609" y="2561099"/>
            <a:ext cx="113664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 b="1">
                <a:solidFill>
                  <a:srgbClr val="0C3841"/>
                </a:solidFill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4325" y="3046338"/>
            <a:ext cx="7302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 b="1">
                <a:solidFill>
                  <a:srgbClr val="0C3841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19178" y="534059"/>
            <a:ext cx="4032250" cy="2832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23215" algn="l"/>
                <a:tab pos="1135380" algn="l"/>
                <a:tab pos="1799589" algn="l"/>
                <a:tab pos="2202180" algn="l"/>
                <a:tab pos="2739390" algn="l"/>
                <a:tab pos="3544570" algn="l"/>
              </a:tabLst>
            </a:pPr>
            <a:r>
              <a:rPr dirty="0" sz="750" spc="-25" b="1">
                <a:solidFill>
                  <a:srgbClr val="0C3841"/>
                </a:solidFill>
                <a:latin typeface="Courier New"/>
                <a:cs typeface="Courier New"/>
              </a:rPr>
              <a:t>250	</a:t>
            </a:r>
            <a:r>
              <a:rPr dirty="0" sz="750" spc="-2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170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17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17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29" b="1">
                <a:solidFill>
                  <a:srgbClr val="2D2F2F"/>
                </a:solidFill>
                <a:latin typeface="Courier New"/>
                <a:cs typeface="Courier New"/>
              </a:rPr>
              <a:t>-=-----'	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=----</a:t>
            </a:r>
            <a:r>
              <a:rPr dirty="0" sz="750" spc="24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34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-	-</a:t>
            </a:r>
            <a:r>
              <a:rPr dirty="0" sz="750" spc="33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0C3841"/>
                </a:solidFill>
                <a:latin typeface="Courier New"/>
                <a:cs typeface="Courier New"/>
              </a:rPr>
              <a:t>-	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33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25" b="1">
                <a:solidFill>
                  <a:srgbClr val="2D2F2F"/>
                </a:solidFill>
                <a:latin typeface="Courier New"/>
                <a:cs typeface="Courier New"/>
              </a:rPr>
              <a:t>----=--	-</a:t>
            </a:r>
            <a:r>
              <a:rPr dirty="0" sz="750" spc="390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25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39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204" b="1">
                <a:solidFill>
                  <a:srgbClr val="2D2F2F"/>
                </a:solidFill>
                <a:latin typeface="Courier New"/>
                <a:cs typeface="Courier New"/>
              </a:rPr>
              <a:t>----'=----	</a:t>
            </a:r>
            <a:r>
              <a:rPr dirty="0" sz="750" spc="-180" b="1">
                <a:solidFill>
                  <a:srgbClr val="0C3841"/>
                </a:solidFill>
                <a:latin typeface="Courier New"/>
                <a:cs typeface="Courier New"/>
              </a:rPr>
              <a:t>-</a:t>
            </a:r>
            <a:r>
              <a:rPr dirty="0" sz="750" spc="305" b="1">
                <a:solidFill>
                  <a:srgbClr val="0C3841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300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2D2F2F"/>
                </a:solidFill>
                <a:latin typeface="Courier New"/>
                <a:cs typeface="Courier New"/>
              </a:rPr>
              <a:t>-</a:t>
            </a:r>
            <a:r>
              <a:rPr dirty="0" sz="750" spc="305" b="1">
                <a:solidFill>
                  <a:srgbClr val="2D2F2F"/>
                </a:solidFill>
                <a:latin typeface="Courier New"/>
                <a:cs typeface="Courier New"/>
              </a:rPr>
              <a:t> </a:t>
            </a:r>
            <a:r>
              <a:rPr dirty="0" sz="750" spc="-180" b="1">
                <a:solidFill>
                  <a:srgbClr val="28707E"/>
                </a:solidFill>
                <a:latin typeface="Courier New"/>
                <a:cs typeface="Courier New"/>
              </a:rPr>
              <a:t>--</a:t>
            </a:r>
            <a:endParaRPr sz="7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60"/>
              </a:spcBef>
            </a:pPr>
            <a:r>
              <a:rPr dirty="0" sz="650" spc="-25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dirty="0" sz="650" spc="-1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 spc="-114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30">
                <a:solidFill>
                  <a:srgbClr val="484848"/>
                </a:solidFill>
                <a:latin typeface="Arial"/>
                <a:cs typeface="Arial"/>
              </a:rPr>
              <a:t>1</a:t>
            </a:r>
            <a:r>
              <a:rPr dirty="0" sz="650" spc="-195">
                <a:solidFill>
                  <a:srgbClr val="484848"/>
                </a:solidFill>
                <a:latin typeface="Arial"/>
                <a:cs typeface="Arial"/>
              </a:rPr>
              <a:t>1</a:t>
            </a:r>
            <a:r>
              <a:rPr dirty="0" sz="650" spc="-5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4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13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dirty="0" sz="650" spc="-12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484848"/>
                </a:solidFill>
                <a:latin typeface="Arial"/>
                <a:cs typeface="Arial"/>
              </a:rPr>
              <a:t>bio</a:t>
            </a:r>
            <a:r>
              <a:rPr dirty="0" sz="650" spc="-2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dirty="0" sz="650" spc="-2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2D2F2F"/>
                </a:solidFill>
                <a:latin typeface="Arial"/>
                <a:cs typeface="Arial"/>
              </a:rPr>
              <a:t>_</a:t>
            </a:r>
            <a:r>
              <a:rPr dirty="0" sz="650" spc="-5">
                <a:solidFill>
                  <a:srgbClr val="2D2F2F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ase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12829" y="820650"/>
            <a:ext cx="5334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214FDF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71131" y="809963"/>
            <a:ext cx="824230" cy="2457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85"/>
              </a:spcBef>
            </a:pPr>
            <a:r>
              <a:rPr dirty="0" sz="650" spc="-5">
                <a:solidFill>
                  <a:srgbClr val="484848"/>
                </a:solidFill>
                <a:latin typeface="Arial"/>
                <a:cs typeface="Arial"/>
              </a:rPr>
              <a:t>Agr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6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-10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85">
                <a:solidFill>
                  <a:srgbClr val="2D2F2F"/>
                </a:solidFill>
                <a:latin typeface="Arial"/>
                <a:cs typeface="Arial"/>
              </a:rPr>
              <a:t>4</a:t>
            </a:r>
            <a:r>
              <a:rPr dirty="0" sz="650" spc="-20">
                <a:solidFill>
                  <a:srgbClr val="5D5D5D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258445" algn="l"/>
              </a:tabLst>
            </a:pPr>
            <a:r>
              <a:rPr dirty="0" sz="650" spc="-20">
                <a:solidFill>
                  <a:srgbClr val="DF7C1F"/>
                </a:solidFill>
                <a:latin typeface="Arial"/>
                <a:cs typeface="Arial"/>
              </a:rPr>
              <a:t>-</a:t>
            </a:r>
            <a:r>
              <a:rPr dirty="0" sz="650" spc="-20">
                <a:solidFill>
                  <a:srgbClr val="DF7C1F"/>
                </a:solidFill>
                <a:latin typeface="Arial"/>
                <a:cs typeface="Arial"/>
              </a:rPr>
              <a:t>	</a:t>
            </a:r>
            <a:r>
              <a:rPr dirty="0" sz="650" spc="-45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dirty="0" sz="650" spc="-15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dirty="0" sz="650" spc="-4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dirty="0" sz="650" spc="6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dirty="0" sz="650" spc="2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 spc="3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dirty="0" sz="650" spc="-10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2D2F2F"/>
                </a:solidFill>
                <a:latin typeface="Arial"/>
                <a:cs typeface="Arial"/>
              </a:rPr>
              <a:t>r</a:t>
            </a:r>
            <a:r>
              <a:rPr dirty="0" sz="650" spc="2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3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5D5D5D"/>
                </a:solidFill>
                <a:latin typeface="Times New Roman"/>
                <a:cs typeface="Times New Roman"/>
              </a:rPr>
              <a:t>(2</a:t>
            </a:r>
            <a:r>
              <a:rPr dirty="0" sz="650" spc="10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650" spc="-15">
                <a:solidFill>
                  <a:srgbClr val="797979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4209" y="3135141"/>
            <a:ext cx="59182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70" b="1">
                <a:solidFill>
                  <a:srgbClr val="0C3841"/>
                </a:solidFill>
                <a:latin typeface="Arial"/>
                <a:cs typeface="Arial"/>
              </a:rPr>
              <a:t>Dis-llgn!e</a:t>
            </a:r>
            <a:r>
              <a:rPr dirty="0" sz="550" spc="-1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650" spc="60" b="1">
                <a:solidFill>
                  <a:srgbClr val="134F5D"/>
                </a:solidFill>
                <a:latin typeface="Arial"/>
                <a:cs typeface="Arial"/>
              </a:rPr>
              <a:t>(</a:t>
            </a:r>
            <a:r>
              <a:rPr dirty="0" sz="650" spc="60" b="1">
                <a:solidFill>
                  <a:srgbClr val="0C3841"/>
                </a:solidFill>
                <a:latin typeface="Arial"/>
                <a:cs typeface="Arial"/>
              </a:rPr>
              <a:t>2</a:t>
            </a:r>
            <a:r>
              <a:rPr dirty="0" sz="650" spc="60" b="1">
                <a:solidFill>
                  <a:srgbClr val="134F5D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84544" y="3666705"/>
            <a:ext cx="3175" cy="113030"/>
          </a:xfrm>
          <a:custGeom>
            <a:avLst/>
            <a:gdLst/>
            <a:ahLst/>
            <a:cxnLst/>
            <a:rect l="l" t="t" r="r" b="b"/>
            <a:pathLst>
              <a:path w="3175" h="113029">
                <a:moveTo>
                  <a:pt x="3051" y="112819"/>
                </a:moveTo>
                <a:lnTo>
                  <a:pt x="0" y="112819"/>
                </a:lnTo>
                <a:lnTo>
                  <a:pt x="0" y="0"/>
                </a:lnTo>
                <a:lnTo>
                  <a:pt x="3051" y="0"/>
                </a:lnTo>
                <a:lnTo>
                  <a:pt x="3051" y="112819"/>
                </a:lnTo>
                <a:close/>
              </a:path>
            </a:pathLst>
          </a:custGeom>
          <a:solidFill>
            <a:srgbClr val="D4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180812" y="3426234"/>
            <a:ext cx="3801110" cy="35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50" spc="4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na</a:t>
            </a:r>
            <a:r>
              <a:rPr dirty="0" u="heavy" sz="105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2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Loadin</a:t>
            </a:r>
            <a:r>
              <a:rPr dirty="0" u="heavy" sz="1050" spc="-20" b="1">
                <a:solidFill>
                  <a:srgbClr val="134F5D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1050" spc="254" b="1">
                <a:solidFill>
                  <a:srgbClr val="134F5D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Processing</a:t>
            </a:r>
            <a:r>
              <a:rPr dirty="0" u="heavy" sz="1050" spc="22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9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050" spc="7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eed</a:t>
            </a:r>
            <a:r>
              <a:rPr dirty="0" u="heavy" sz="1050" spc="9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050" spc="-6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User</a:t>
            </a:r>
            <a:r>
              <a:rPr dirty="0" u="heavy" sz="1050" spc="16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Friendly</a:t>
            </a:r>
            <a:r>
              <a:rPr dirty="0" u="heavy" sz="1050" spc="18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1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Interface</a:t>
            </a:r>
            <a:endParaRPr sz="1050">
              <a:latin typeface="Arial"/>
              <a:cs typeface="Arial"/>
            </a:endParaRPr>
          </a:p>
          <a:p>
            <a:pPr marL="2513965">
              <a:lnSpc>
                <a:spcPct val="100000"/>
              </a:lnSpc>
              <a:spcBef>
                <a:spcPts val="560"/>
              </a:spcBef>
            </a:pPr>
            <a:r>
              <a:rPr dirty="0" sz="650" spc="-25">
                <a:solidFill>
                  <a:srgbClr val="5D5D5D"/>
                </a:solidFill>
                <a:latin typeface="Arial"/>
                <a:cs typeface="Arial"/>
              </a:rPr>
              <a:t>Us</a:t>
            </a:r>
            <a:r>
              <a:rPr dirty="0" sz="650" spc="15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650" spc="-15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dirty="0" sz="650" spc="-5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2D2F2F"/>
                </a:solidFill>
                <a:latin typeface="Arial"/>
                <a:cs typeface="Arial"/>
              </a:rPr>
              <a:t>_</a:t>
            </a:r>
            <a:r>
              <a:rPr dirty="0" sz="650" spc="-70">
                <a:solidFill>
                  <a:srgbClr val="2D2F2F"/>
                </a:solidFill>
                <a:latin typeface="Arial"/>
                <a:cs typeface="Arial"/>
              </a:rPr>
              <a:t>F</a:t>
            </a:r>
            <a:r>
              <a:rPr dirty="0" sz="650" spc="7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dirty="0" sz="650" spc="-10">
                <a:solidFill>
                  <a:srgbClr val="2D2F2F"/>
                </a:solidFill>
                <a:latin typeface="Arial"/>
                <a:cs typeface="Arial"/>
              </a:rPr>
              <a:t>i</a:t>
            </a:r>
            <a:r>
              <a:rPr dirty="0" sz="650" spc="10">
                <a:solidFill>
                  <a:srgbClr val="484848"/>
                </a:solidFill>
                <a:latin typeface="Arial"/>
                <a:cs typeface="Arial"/>
              </a:rPr>
              <a:t>en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dirty="0" sz="650" spc="-4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05">
                <a:solidFill>
                  <a:srgbClr val="BDBDBD"/>
                </a:solidFill>
                <a:latin typeface="Arial"/>
                <a:cs typeface="Arial"/>
              </a:rPr>
              <a:t>l</a:t>
            </a:r>
            <a:r>
              <a:rPr dirty="0" sz="650" spc="25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dirty="0" sz="650" spc="-60">
                <a:solidFill>
                  <a:srgbClr val="5D5D5D"/>
                </a:solidFill>
                <a:latin typeface="Arial"/>
                <a:cs typeface="Arial"/>
              </a:rPr>
              <a:t>y</a:t>
            </a:r>
            <a:r>
              <a:rPr dirty="0" sz="65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484848"/>
                </a:solidFill>
                <a:latin typeface="Arial"/>
                <a:cs typeface="Arial"/>
              </a:rPr>
              <a:t>_</a:t>
            </a:r>
            <a:r>
              <a:rPr dirty="0" sz="650" spc="-35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12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55">
                <a:solidFill>
                  <a:srgbClr val="484848"/>
                </a:solidFill>
                <a:latin typeface="Arial"/>
                <a:cs typeface="Arial"/>
              </a:rPr>
              <a:t>nterf</a:t>
            </a:r>
            <a:r>
              <a:rPr dirty="0" sz="650" spc="-6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  </a:t>
            </a:r>
            <a:r>
              <a:rPr dirty="0" sz="650" spc="-3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65">
                <a:solidFill>
                  <a:srgbClr val="484848"/>
                </a:solidFill>
                <a:latin typeface="Arial"/>
                <a:cs typeface="Arial"/>
              </a:rPr>
              <a:t>ce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2679" y="3779412"/>
            <a:ext cx="4826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C67077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62679" y="4011473"/>
            <a:ext cx="5651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25">
                <a:solidFill>
                  <a:srgbClr val="607041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7199" y="3704349"/>
            <a:ext cx="1059180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980"/>
              </a:lnSpc>
              <a:spcBef>
                <a:spcPts val="100"/>
              </a:spcBef>
            </a:pPr>
            <a:r>
              <a:rPr dirty="0" baseline="-30303" sz="3300" spc="-60">
                <a:solidFill>
                  <a:srgbClr val="D6D6D6"/>
                </a:solidFill>
                <a:latin typeface="Arial"/>
                <a:cs typeface="Arial"/>
              </a:rPr>
              <a:t>l</a:t>
            </a:r>
            <a:r>
              <a:rPr dirty="0" baseline="-30303" sz="3300" spc="-112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AC9549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marL="431165">
              <a:lnSpc>
                <a:spcPts val="385"/>
              </a:lnSpc>
            </a:pPr>
            <a:r>
              <a:rPr dirty="0" sz="650" spc="-10">
                <a:solidFill>
                  <a:srgbClr val="2D2F2F"/>
                </a:solidFill>
                <a:latin typeface="Arial"/>
                <a:cs typeface="Arial"/>
              </a:rPr>
              <a:t>D</a:t>
            </a:r>
            <a:r>
              <a:rPr dirty="0" sz="650" spc="-80">
                <a:solidFill>
                  <a:srgbClr val="BDBDBD"/>
                </a:solidFill>
                <a:latin typeface="Arial"/>
                <a:cs typeface="Arial"/>
              </a:rPr>
              <a:t>i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is</a:t>
            </a:r>
            <a:r>
              <a:rPr dirty="0" sz="650" spc="15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dirty="0" sz="650" spc="-11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dirty="0" sz="650" spc="30">
                <a:solidFill>
                  <a:srgbClr val="2D2F2F"/>
                </a:solidFill>
                <a:latin typeface="Arial"/>
                <a:cs typeface="Arial"/>
              </a:rPr>
              <a:t>g</a:t>
            </a:r>
            <a:r>
              <a:rPr dirty="0" sz="650" spc="50">
                <a:solidFill>
                  <a:srgbClr val="2D2F2F"/>
                </a:solidFill>
                <a:latin typeface="Arial"/>
                <a:cs typeface="Arial"/>
              </a:rPr>
              <a:t>r</a:t>
            </a:r>
            <a:r>
              <a:rPr dirty="0" sz="650" spc="3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3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8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5D5D5D"/>
                </a:solidFill>
                <a:latin typeface="Arial"/>
                <a:cs typeface="Arial"/>
              </a:rPr>
              <a:t>(2</a:t>
            </a:r>
            <a:r>
              <a:rPr dirty="0" sz="650" spc="-4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185"/>
              </a:spcBef>
            </a:pPr>
            <a:r>
              <a:rPr dirty="0" sz="650" spc="40">
                <a:solidFill>
                  <a:srgbClr val="484848"/>
                </a:solidFill>
                <a:latin typeface="Arial"/>
                <a:cs typeface="Arial"/>
              </a:rPr>
              <a:t>Agree</a:t>
            </a:r>
            <a:r>
              <a:rPr dirty="0" sz="650" spc="-2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45">
                <a:solidFill>
                  <a:srgbClr val="2D2F2F"/>
                </a:solidFill>
                <a:latin typeface="Arial"/>
                <a:cs typeface="Arial"/>
              </a:rPr>
              <a:t>4</a:t>
            </a:r>
            <a:r>
              <a:rPr dirty="0" sz="650" spc="45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85"/>
              </a:spcBef>
            </a:pPr>
            <a:r>
              <a:rPr dirty="0" sz="650" spc="-10">
                <a:latin typeface="Arial"/>
                <a:cs typeface="Arial"/>
              </a:rPr>
              <a:t>l</a:t>
            </a:r>
            <a:r>
              <a:rPr dirty="0" sz="650" spc="45">
                <a:solidFill>
                  <a:srgbClr val="5D5D5D"/>
                </a:solidFill>
                <a:latin typeface="Arial"/>
                <a:cs typeface="Arial"/>
              </a:rPr>
              <a:t>mi</a:t>
            </a:r>
            <a:r>
              <a:rPr dirty="0" sz="65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9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5D5D5D"/>
                </a:solidFill>
                <a:latin typeface="Arial"/>
                <a:cs typeface="Arial"/>
              </a:rPr>
              <a:t>ff</a:t>
            </a:r>
            <a:r>
              <a:rPr dirty="0" sz="650" spc="45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650" spc="-40">
                <a:solidFill>
                  <a:srgbClr val="5D5D5D"/>
                </a:solidFill>
                <a:latin typeface="Arial"/>
                <a:cs typeface="Arial"/>
              </a:rPr>
              <a:t>,re</a:t>
            </a:r>
            <a:r>
              <a:rPr dirty="0" sz="650" spc="-5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650" spc="-3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2D2F2F"/>
                </a:solidFill>
                <a:latin typeface="Arial"/>
                <a:cs typeface="Arial"/>
              </a:rPr>
              <a:t>t</a:t>
            </a:r>
            <a:r>
              <a:rPr dirty="0" sz="650">
                <a:solidFill>
                  <a:srgbClr val="2D2F2F"/>
                </a:solidFill>
                <a:latin typeface="Arial"/>
                <a:cs typeface="Arial"/>
              </a:rPr>
              <a:t>  </a:t>
            </a:r>
            <a:r>
              <a:rPr dirty="0" sz="650" spc="55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30">
                <a:solidFill>
                  <a:srgbClr val="484848"/>
                </a:solidFill>
                <a:latin typeface="Arial"/>
                <a:cs typeface="Arial"/>
              </a:rPr>
              <a:t>3</a:t>
            </a:r>
            <a:r>
              <a:rPr dirty="0" sz="650" spc="15">
                <a:solidFill>
                  <a:srgbClr val="797979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4480" y="3657276"/>
            <a:ext cx="102171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5">
                <a:solidFill>
                  <a:srgbClr val="5D5D5D"/>
                </a:solidFill>
                <a:latin typeface="Arial"/>
                <a:cs typeface="Arial"/>
              </a:rPr>
              <a:t>Ti</a:t>
            </a:r>
            <a:r>
              <a:rPr dirty="0" sz="650" spc="-15">
                <a:solidFill>
                  <a:srgbClr val="5D5D5D"/>
                </a:solidFill>
                <a:latin typeface="Arial"/>
                <a:cs typeface="Arial"/>
              </a:rPr>
              <a:t>m</a:t>
            </a:r>
            <a:r>
              <a:rPr dirty="0" sz="650" spc="-5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650" spc="-5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dirty="0" sz="650" spc="-10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5D5D5D"/>
                </a:solidFill>
                <a:latin typeface="Arial"/>
                <a:cs typeface="Arial"/>
              </a:rPr>
              <a:t>y</a:t>
            </a:r>
            <a:r>
              <a:rPr dirty="0" sz="650" spc="-12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2D2F2F"/>
                </a:solidFill>
                <a:latin typeface="Arial"/>
                <a:cs typeface="Arial"/>
              </a:rPr>
              <a:t>_</a:t>
            </a:r>
            <a:r>
              <a:rPr dirty="0" sz="650" spc="-70">
                <a:solidFill>
                  <a:srgbClr val="2D2F2F"/>
                </a:solidFill>
                <a:latin typeface="Arial"/>
                <a:cs typeface="Arial"/>
              </a:rPr>
              <a:t>F</a:t>
            </a:r>
            <a:r>
              <a:rPr dirty="0" sz="650" spc="40">
                <a:solidFill>
                  <a:srgbClr val="484848"/>
                </a:solidFill>
                <a:latin typeface="Arial"/>
                <a:cs typeface="Arial"/>
              </a:rPr>
              <a:t>u</a:t>
            </a:r>
            <a:r>
              <a:rPr dirty="0" sz="650" spc="-5">
                <a:solidFill>
                  <a:srgbClr val="797979"/>
                </a:solidFill>
                <a:latin typeface="Arial"/>
                <a:cs typeface="Arial"/>
              </a:rPr>
              <a:t>l</a:t>
            </a:r>
            <a:r>
              <a:rPr dirty="0" sz="650" spc="-7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dirty="0" sz="650" spc="-5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dirty="0" sz="650" spc="-9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2D2F2F"/>
                </a:solidFill>
                <a:latin typeface="Arial"/>
                <a:cs typeface="Arial"/>
              </a:rPr>
              <a:t>I</a:t>
            </a:r>
            <a:r>
              <a:rPr dirty="0" sz="650" spc="-125">
                <a:solidFill>
                  <a:srgbClr val="2D2F2F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484848"/>
                </a:solidFill>
                <a:latin typeface="Arial"/>
                <a:cs typeface="Arial"/>
              </a:rPr>
              <a:t>ment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50">
                <a:solidFill>
                  <a:srgbClr val="2D2F2F"/>
                </a:solidFill>
                <a:latin typeface="Arial"/>
                <a:cs typeface="Arial"/>
              </a:rPr>
              <a:t>_</a:t>
            </a:r>
            <a:r>
              <a:rPr dirty="0" sz="650" spc="-10">
                <a:solidFill>
                  <a:srgbClr val="5D5D5D"/>
                </a:solidFill>
                <a:latin typeface="Arial"/>
                <a:cs typeface="Arial"/>
              </a:rPr>
              <a:t>Tru.st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23487" y="3762620"/>
            <a:ext cx="52705" cy="2641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650" spc="-5">
                <a:solidFill>
                  <a:srgbClr val="08212A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650" spc="-20">
                <a:solidFill>
                  <a:srgbClr val="0F3F7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04255" y="4020902"/>
            <a:ext cx="9525" cy="113030"/>
          </a:xfrm>
          <a:custGeom>
            <a:avLst/>
            <a:gdLst/>
            <a:ahLst/>
            <a:cxnLst/>
            <a:rect l="l" t="t" r="r" b="b"/>
            <a:pathLst>
              <a:path w="9525" h="113029">
                <a:moveTo>
                  <a:pt x="9153" y="112819"/>
                </a:moveTo>
                <a:lnTo>
                  <a:pt x="0" y="112819"/>
                </a:lnTo>
                <a:lnTo>
                  <a:pt x="0" y="0"/>
                </a:lnTo>
                <a:lnTo>
                  <a:pt x="9153" y="0"/>
                </a:lnTo>
                <a:lnTo>
                  <a:pt x="9153" y="112819"/>
                </a:lnTo>
                <a:close/>
              </a:path>
            </a:pathLst>
          </a:custGeom>
          <a:solidFill>
            <a:srgbClr val="D4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681789" y="3762620"/>
            <a:ext cx="89408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marR="126364" indent="2540">
              <a:lnSpc>
                <a:spcPct val="120200"/>
              </a:lnSpc>
              <a:spcBef>
                <a:spcPts val="100"/>
              </a:spcBef>
            </a:pPr>
            <a:r>
              <a:rPr dirty="0" sz="650" spc="-10">
                <a:solidFill>
                  <a:srgbClr val="2D2F2F"/>
                </a:solidFill>
                <a:latin typeface="Arial"/>
                <a:cs typeface="Arial"/>
              </a:rPr>
              <a:t>D</a:t>
            </a:r>
            <a:r>
              <a:rPr dirty="0" sz="650" spc="90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6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dirty="0" sz="650" spc="-60">
                <a:solidFill>
                  <a:srgbClr val="484848"/>
                </a:solidFill>
                <a:latin typeface="Arial"/>
                <a:cs typeface="Arial"/>
              </a:rPr>
              <a:t>.agr</a:t>
            </a:r>
            <a:r>
              <a:rPr dirty="0" sz="650" spc="-6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6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75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4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-7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70">
                <a:solidFill>
                  <a:srgbClr val="484848"/>
                </a:solidFill>
                <a:latin typeface="Arial"/>
                <a:cs typeface="Arial"/>
              </a:rPr>
              <a:t>2</a:t>
            </a:r>
            <a:r>
              <a:rPr dirty="0" sz="650" spc="-35">
                <a:solidFill>
                  <a:srgbClr val="484848"/>
                </a:solidFill>
                <a:latin typeface="Arial"/>
                <a:cs typeface="Arial"/>
              </a:rPr>
              <a:t>)  </a:t>
            </a:r>
            <a:r>
              <a:rPr dirty="0" sz="650" spc="-35">
                <a:solidFill>
                  <a:srgbClr val="484848"/>
                </a:solidFill>
                <a:latin typeface="Arial"/>
                <a:cs typeface="Arial"/>
              </a:rPr>
              <a:t>Agr</a:t>
            </a:r>
            <a:r>
              <a:rPr dirty="0" sz="650" spc="-3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4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9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797979"/>
                </a:solidFill>
                <a:latin typeface="Arial"/>
                <a:cs typeface="Arial"/>
              </a:rPr>
              <a:t>(</a:t>
            </a:r>
            <a:r>
              <a:rPr dirty="0" sz="650" spc="-8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85">
                <a:solidFill>
                  <a:srgbClr val="2D2F2F"/>
                </a:solidFill>
                <a:latin typeface="Arial"/>
                <a:cs typeface="Arial"/>
              </a:rPr>
              <a:t>4</a:t>
            </a:r>
            <a:r>
              <a:rPr dirty="0" sz="650" spc="-20">
                <a:solidFill>
                  <a:srgbClr val="5D5D5D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259715" algn="l"/>
              </a:tabLst>
            </a:pPr>
            <a:r>
              <a:rPr dirty="0" sz="650" spc="-20">
                <a:solidFill>
                  <a:srgbClr val="5299AF"/>
                </a:solidFill>
                <a:latin typeface="Arial"/>
                <a:cs typeface="Arial"/>
              </a:rPr>
              <a:t>-</a:t>
            </a:r>
            <a:r>
              <a:rPr dirty="0" sz="650" spc="-20">
                <a:solidFill>
                  <a:srgbClr val="5299AF"/>
                </a:solidFill>
                <a:latin typeface="Arial"/>
                <a:cs typeface="Arial"/>
              </a:rPr>
              <a:t>	</a:t>
            </a:r>
            <a:r>
              <a:rPr dirty="0" sz="650" spc="-30">
                <a:solidFill>
                  <a:srgbClr val="111111"/>
                </a:solidFill>
                <a:latin typeface="Arial"/>
                <a:cs typeface="Arial"/>
              </a:rPr>
              <a:t>i</a:t>
            </a:r>
            <a:r>
              <a:rPr dirty="0" sz="650" spc="-20">
                <a:solidFill>
                  <a:srgbClr val="797979"/>
                </a:solidFill>
                <a:latin typeface="Arial"/>
                <a:cs typeface="Arial"/>
              </a:rPr>
              <a:t>r</a:t>
            </a:r>
            <a:r>
              <a:rPr dirty="0" sz="650" spc="-65">
                <a:solidFill>
                  <a:srgbClr val="797979"/>
                </a:solidFill>
                <a:latin typeface="Arial"/>
                <a:cs typeface="Arial"/>
              </a:rPr>
              <a:t>n</a:t>
            </a:r>
            <a:r>
              <a:rPr dirty="0" sz="650" spc="2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dirty="0" sz="650" spc="-15">
                <a:solidFill>
                  <a:srgbClr val="797979"/>
                </a:solidFill>
                <a:latin typeface="Arial"/>
                <a:cs typeface="Arial"/>
              </a:rPr>
              <a:t>i</a:t>
            </a:r>
            <a:r>
              <a:rPr dirty="0" sz="650" spc="-85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484848"/>
                </a:solidFill>
                <a:latin typeface="Arial"/>
                <a:cs typeface="Arial"/>
              </a:rPr>
              <a:t>ff</a:t>
            </a:r>
            <a:r>
              <a:rPr dirty="0" sz="650" spc="-35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dirty="0" sz="650" spc="-1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650" spc="-150">
                <a:solidFill>
                  <a:srgbClr val="BDBDBD"/>
                </a:solidFill>
                <a:latin typeface="Arial"/>
                <a:cs typeface="Arial"/>
              </a:rPr>
              <a:t>r</a:t>
            </a:r>
            <a:r>
              <a:rPr dirty="0" sz="650" spc="-145">
                <a:solidFill>
                  <a:srgbClr val="5D5D5D"/>
                </a:solidFill>
                <a:latin typeface="Arial"/>
                <a:cs typeface="Arial"/>
              </a:rPr>
              <a:t>re</a:t>
            </a:r>
            <a:r>
              <a:rPr dirty="0" sz="65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5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5D5D5D"/>
                </a:solidFill>
                <a:latin typeface="Arial"/>
                <a:cs typeface="Arial"/>
              </a:rPr>
              <a:t>rnt</a:t>
            </a:r>
            <a:r>
              <a:rPr dirty="0" sz="650">
                <a:solidFill>
                  <a:srgbClr val="5D5D5D"/>
                </a:solidFill>
                <a:latin typeface="Arial"/>
                <a:cs typeface="Arial"/>
              </a:rPr>
              <a:t>  </a:t>
            </a:r>
            <a:r>
              <a:rPr dirty="0" sz="650" spc="-5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5D5D5D"/>
                </a:solidFill>
                <a:latin typeface="Arial"/>
                <a:cs typeface="Arial"/>
              </a:rPr>
              <a:t>(3</a:t>
            </a:r>
            <a:r>
              <a:rPr dirty="0" sz="650" spc="-6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35">
                <a:solidFill>
                  <a:srgbClr val="797979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172" y="363982"/>
            <a:ext cx="25628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45" b="1">
                <a:solidFill>
                  <a:srgbClr val="C00000"/>
                </a:solidFill>
                <a:latin typeface="Times New Roman"/>
                <a:cs typeface="Times New Roman"/>
              </a:rPr>
              <a:t>AGENDA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516" y="1403658"/>
            <a:ext cx="6517005" cy="40303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25"/>
              </a:spcBef>
              <a:buSzPct val="120454"/>
              <a:buFont typeface="Wingdings"/>
              <a:buChar char=""/>
              <a:tabLst>
                <a:tab pos="325120" algn="l"/>
              </a:tabLst>
            </a:pPr>
            <a:r>
              <a:rPr dirty="0" sz="2200" spc="40" b="1"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825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105" b="1">
                <a:latin typeface="Times New Roman"/>
                <a:cs typeface="Times New Roman"/>
              </a:rPr>
              <a:t>Problem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100" b="1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5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45" b="1">
                <a:latin typeface="Times New Roman"/>
                <a:cs typeface="Times New Roman"/>
              </a:rPr>
              <a:t>Problem Understanding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0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120" b="1">
                <a:latin typeface="Times New Roman"/>
                <a:cs typeface="Times New Roman"/>
              </a:rPr>
              <a:t>What</a:t>
            </a:r>
            <a:r>
              <a:rPr dirty="0" sz="2200" spc="45" b="1">
                <a:latin typeface="Times New Roman"/>
                <a:cs typeface="Times New Roman"/>
              </a:rPr>
              <a:t> </a:t>
            </a:r>
            <a:r>
              <a:rPr dirty="0" sz="2200" spc="70" b="1">
                <a:latin typeface="Times New Roman"/>
                <a:cs typeface="Times New Roman"/>
              </a:rPr>
              <a:t>is</a:t>
            </a:r>
            <a:r>
              <a:rPr dirty="0" sz="2200" spc="55" b="1">
                <a:latin typeface="Times New Roman"/>
                <a:cs typeface="Times New Roman"/>
              </a:rPr>
              <a:t> </a:t>
            </a:r>
            <a:r>
              <a:rPr dirty="0" sz="2200" spc="105" b="1">
                <a:latin typeface="Times New Roman"/>
                <a:cs typeface="Times New Roman"/>
              </a:rPr>
              <a:t>Customer</a:t>
            </a:r>
            <a:r>
              <a:rPr dirty="0" sz="2200" spc="35" b="1">
                <a:latin typeface="Times New Roman"/>
                <a:cs typeface="Times New Roman"/>
              </a:rPr>
              <a:t> </a:t>
            </a:r>
            <a:r>
              <a:rPr dirty="0" sz="2200" spc="95" b="1">
                <a:latin typeface="Times New Roman"/>
                <a:cs typeface="Times New Roman"/>
              </a:rPr>
              <a:t>Retention?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0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45" b="1">
                <a:latin typeface="Times New Roman"/>
                <a:cs typeface="Times New Roman"/>
              </a:rPr>
              <a:t>Importance and</a:t>
            </a:r>
            <a:r>
              <a:rPr dirty="0" sz="2200" spc="50" b="1">
                <a:latin typeface="Times New Roman"/>
                <a:cs typeface="Times New Roman"/>
              </a:rPr>
              <a:t> </a:t>
            </a:r>
            <a:r>
              <a:rPr dirty="0" sz="2200" spc="35" b="1">
                <a:latin typeface="Times New Roman"/>
                <a:cs typeface="Times New Roman"/>
              </a:rPr>
              <a:t>Benefits</a:t>
            </a:r>
            <a:r>
              <a:rPr dirty="0" sz="2200" spc="45" b="1">
                <a:latin typeface="Times New Roman"/>
                <a:cs typeface="Times New Roman"/>
              </a:rPr>
              <a:t> </a:t>
            </a:r>
            <a:r>
              <a:rPr dirty="0" sz="2200" spc="40" b="1">
                <a:latin typeface="Times New Roman"/>
                <a:cs typeface="Times New Roman"/>
              </a:rPr>
              <a:t>of </a:t>
            </a:r>
            <a:r>
              <a:rPr dirty="0" sz="2200" spc="50" b="1">
                <a:latin typeface="Times New Roman"/>
                <a:cs typeface="Times New Roman"/>
              </a:rPr>
              <a:t>Customer</a:t>
            </a:r>
            <a:r>
              <a:rPr dirty="0" sz="2200" spc="254" b="1">
                <a:latin typeface="Times New Roman"/>
                <a:cs typeface="Times New Roman"/>
              </a:rPr>
              <a:t> </a:t>
            </a:r>
            <a:r>
              <a:rPr dirty="0" sz="2200" spc="40" b="1">
                <a:latin typeface="Times New Roman"/>
                <a:cs typeface="Times New Roman"/>
              </a:rPr>
              <a:t>Retention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5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140" b="1">
                <a:latin typeface="Times New Roman"/>
                <a:cs typeface="Times New Roman"/>
              </a:rPr>
              <a:t>EDA</a:t>
            </a:r>
            <a:r>
              <a:rPr dirty="0" sz="2200" spc="-90" b="1">
                <a:latin typeface="Times New Roman"/>
                <a:cs typeface="Times New Roman"/>
              </a:rPr>
              <a:t> </a:t>
            </a:r>
            <a:r>
              <a:rPr dirty="0" sz="2200" spc="90" b="1">
                <a:latin typeface="Times New Roman"/>
                <a:cs typeface="Times New Roman"/>
              </a:rPr>
              <a:t>Steps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5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85" b="1">
                <a:latin typeface="Times New Roman"/>
                <a:cs typeface="Times New Roman"/>
              </a:rPr>
              <a:t>Visualizations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19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100" b="1">
                <a:latin typeface="Times New Roman"/>
                <a:cs typeface="Times New Roman"/>
              </a:rPr>
              <a:t>Assumptions</a:t>
            </a:r>
            <a:endParaRPr sz="220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905"/>
              </a:spcBef>
              <a:buSzPct val="120454"/>
              <a:buFont typeface="Wingdings"/>
              <a:buChar char=""/>
              <a:tabLst>
                <a:tab pos="471170" algn="l"/>
                <a:tab pos="471805" algn="l"/>
              </a:tabLst>
            </a:pPr>
            <a:r>
              <a:rPr dirty="0" sz="2200" spc="45" b="1">
                <a:latin typeface="Times New Roman"/>
                <a:cs typeface="Times New Roman"/>
              </a:rPr>
              <a:t>Conclusion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88" y="1159510"/>
            <a:ext cx="5465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Observation</a:t>
            </a:r>
            <a:r>
              <a:rPr dirty="0" sz="2800" spc="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from 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45" b="1">
                <a:solidFill>
                  <a:srgbClr val="000000"/>
                </a:solidFill>
                <a:latin typeface="Times New Roman"/>
                <a:cs typeface="Times New Roman"/>
              </a:rPr>
              <a:t>plots: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191" y="2207793"/>
            <a:ext cx="10321290" cy="312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0355" marR="5080" indent="-28829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the information on similar product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highlighted is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important for product comparison and also Complete information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listed seller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being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offered is important for purchase decision. In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 product, the ecommerce website must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 the complete information about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seller information then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can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compare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costs and its details in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tend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algn="just" marL="300355" marR="5080" indent="-288290">
              <a:lnSpc>
                <a:spcPct val="1068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Around 90%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 able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navigate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website easily and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in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 be clearly stated their uses, lifetime, benefits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etc.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Then only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more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tend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buy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can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easily.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960" y="782472"/>
            <a:ext cx="10042525" cy="467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0990" marR="5080" indent="-28829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customers agreed with the user friendly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interface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which can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easily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loaded and processed also these websites' loading and processing capacity is very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that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like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ecommerce websites. If these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 much of loading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processing speed then customers don't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want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products in this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they tend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options rather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algn="just" marL="300990" marR="5715" indent="-288290">
              <a:lnSpc>
                <a:spcPct val="1068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customers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agreed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the trust that the online retail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stores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 fulfil its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stipulated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happy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convenient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modes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given by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 must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all the possible ways of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methods then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frequently all the time the mode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payment for customers may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cash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delivery.</a:t>
            </a:r>
            <a:r>
              <a:rPr dirty="0" sz="19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retailers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make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enhances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ecommerce sites.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transaction must also be given with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stipulated time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otherwise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payments may be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failed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they've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minimum amount of time which need to be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fixed for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all.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549" y="3132829"/>
            <a:ext cx="439350" cy="109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095" y="2906875"/>
            <a:ext cx="536984" cy="2137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12233"/>
            <a:ext cx="12192000" cy="6421755"/>
            <a:chOff x="0" y="412233"/>
            <a:chExt cx="12192000" cy="64217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65" y="412233"/>
              <a:ext cx="6468221" cy="34900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340461"/>
              <a:ext cx="12191987" cy="34931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17740" y="494675"/>
              <a:ext cx="153035" cy="2565400"/>
            </a:xfrm>
            <a:custGeom>
              <a:avLst/>
              <a:gdLst/>
              <a:ahLst/>
              <a:cxnLst/>
              <a:rect l="l" t="t" r="r" b="b"/>
              <a:pathLst>
                <a:path w="153035" h="2565400">
                  <a:moveTo>
                    <a:pt x="0" y="2564872"/>
                  </a:moveTo>
                  <a:lnTo>
                    <a:pt x="0" y="0"/>
                  </a:lnTo>
                </a:path>
                <a:path w="153035" h="2565400">
                  <a:moveTo>
                    <a:pt x="152552" y="2564872"/>
                  </a:moveTo>
                  <a:lnTo>
                    <a:pt x="152552" y="134350"/>
                  </a:lnTo>
                </a:path>
              </a:pathLst>
            </a:custGeom>
            <a:ln w="152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88970" y="629025"/>
              <a:ext cx="0" cy="2503805"/>
            </a:xfrm>
            <a:custGeom>
              <a:avLst/>
              <a:gdLst/>
              <a:ahLst/>
              <a:cxnLst/>
              <a:rect l="l" t="t" r="r" b="b"/>
              <a:pathLst>
                <a:path w="0" h="2503805">
                  <a:moveTo>
                    <a:pt x="0" y="2503803"/>
                  </a:moveTo>
                  <a:lnTo>
                    <a:pt x="0" y="0"/>
                  </a:lnTo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09195" y="494675"/>
              <a:ext cx="4900295" cy="2565400"/>
            </a:xfrm>
            <a:custGeom>
              <a:avLst/>
              <a:gdLst/>
              <a:ahLst/>
              <a:cxnLst/>
              <a:rect l="l" t="t" r="r" b="b"/>
              <a:pathLst>
                <a:path w="4900295" h="2565400">
                  <a:moveTo>
                    <a:pt x="0" y="2564872"/>
                  </a:moveTo>
                  <a:lnTo>
                    <a:pt x="0" y="0"/>
                  </a:lnTo>
                </a:path>
                <a:path w="4900295" h="2565400">
                  <a:moveTo>
                    <a:pt x="4899983" y="793889"/>
                  </a:moveTo>
                  <a:lnTo>
                    <a:pt x="4899983" y="0"/>
                  </a:lnTo>
                </a:path>
              </a:pathLst>
            </a:custGeom>
            <a:ln w="12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5037" y="641239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 h="0">
                  <a:moveTo>
                    <a:pt x="0" y="0"/>
                  </a:moveTo>
                  <a:lnTo>
                    <a:pt x="549188" y="0"/>
                  </a:lnTo>
                </a:path>
              </a:pathLst>
            </a:custGeom>
            <a:ln w="21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08080" y="3050386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 h="0">
                  <a:moveTo>
                    <a:pt x="0" y="0"/>
                  </a:moveTo>
                  <a:lnTo>
                    <a:pt x="1513319" y="0"/>
                  </a:lnTo>
                </a:path>
              </a:pathLst>
            </a:custGeom>
            <a:ln w="48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08451" y="3596949"/>
              <a:ext cx="915669" cy="0"/>
            </a:xfrm>
            <a:custGeom>
              <a:avLst/>
              <a:gdLst/>
              <a:ahLst/>
              <a:cxnLst/>
              <a:rect l="l" t="t" r="r" b="b"/>
              <a:pathLst>
                <a:path w="915670" h="0">
                  <a:moveTo>
                    <a:pt x="0" y="0"/>
                  </a:moveTo>
                  <a:lnTo>
                    <a:pt x="915314" y="0"/>
                  </a:lnTo>
                </a:path>
              </a:pathLst>
            </a:custGeom>
            <a:ln w="30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82923" y="929809"/>
            <a:ext cx="1644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0" b="1">
                <a:solidFill>
                  <a:srgbClr val="0C363D"/>
                </a:solidFill>
                <a:latin typeface="Times New Roman"/>
                <a:cs typeface="Times New Roman"/>
              </a:rPr>
              <a:t>200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5601" y="1451945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63D"/>
                </a:solidFill>
                <a:latin typeface="Times New Roman"/>
                <a:cs typeface="Times New Roman"/>
              </a:rPr>
              <a:t>150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313" y="1729551"/>
            <a:ext cx="10287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120">
                <a:solidFill>
                  <a:srgbClr val="0C363D"/>
                </a:solidFill>
                <a:latin typeface="Times New Roman"/>
                <a:cs typeface="Times New Roman"/>
              </a:rPr>
              <a:t>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601" y="1977133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63D"/>
                </a:solidFill>
                <a:latin typeface="Times New Roman"/>
                <a:cs typeface="Times New Roman"/>
              </a:rPr>
              <a:t>100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4689" y="2461099"/>
            <a:ext cx="1365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solidFill>
                  <a:srgbClr val="0C363D"/>
                </a:solidFill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1318" y="343299"/>
            <a:ext cx="409702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50" spc="15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Comparing</a:t>
            </a:r>
            <a:r>
              <a:rPr dirty="0" u="heavy" sz="850" spc="55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Customer</a:t>
            </a:r>
            <a:r>
              <a:rPr dirty="0" u="heavy" sz="850" b="1">
                <a:solidFill>
                  <a:srgbClr val="081315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_</a:t>
            </a:r>
            <a:r>
              <a:rPr dirty="0" u="heavy" sz="850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Support_Response</a:t>
            </a:r>
            <a:r>
              <a:rPr dirty="0" u="heavy" sz="850" spc="30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8242A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and </a:t>
            </a:r>
            <a:r>
              <a:rPr dirty="0" u="heavy" sz="850" spc="10" b="1">
                <a:solidFill>
                  <a:srgbClr val="0C363D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Customer</a:t>
            </a:r>
            <a:r>
              <a:rPr dirty="0" u="heavy" sz="850" spc="10" b="1">
                <a:solidFill>
                  <a:srgbClr val="081315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_</a:t>
            </a:r>
            <a:r>
              <a:rPr dirty="0" u="heavy" sz="850" spc="10" b="1">
                <a:solidFill>
                  <a:srgbClr val="0F4652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Privacy</a:t>
            </a:r>
            <a:r>
              <a:rPr dirty="0" u="heavy" sz="850" spc="10" b="1">
                <a:solidFill>
                  <a:srgbClr val="08242A"/>
                </a:solidFill>
                <a:uFill>
                  <a:solidFill>
                    <a:srgbClr val="08242A"/>
                  </a:solidFill>
                </a:uFill>
                <a:latin typeface="Arial"/>
                <a:cs typeface="Arial"/>
              </a:rPr>
              <a:t>_Guarantee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88391" y="567485"/>
            <a:ext cx="9525" cy="113030"/>
          </a:xfrm>
          <a:custGeom>
            <a:avLst/>
            <a:gdLst/>
            <a:ahLst/>
            <a:cxnLst/>
            <a:rect l="l" t="t" r="r" b="b"/>
            <a:pathLst>
              <a:path w="9525" h="113029">
                <a:moveTo>
                  <a:pt x="9153" y="112819"/>
                </a:moveTo>
                <a:lnTo>
                  <a:pt x="0" y="112819"/>
                </a:lnTo>
                <a:lnTo>
                  <a:pt x="0" y="0"/>
                </a:lnTo>
                <a:lnTo>
                  <a:pt x="9153" y="0"/>
                </a:lnTo>
                <a:lnTo>
                  <a:pt x="9153" y="112819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95148" y="551695"/>
            <a:ext cx="1337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15">
                <a:solidFill>
                  <a:srgbClr val="5D5D5D"/>
                </a:solidFill>
                <a:latin typeface="Arial"/>
                <a:cs typeface="Arial"/>
              </a:rPr>
              <a:t>Oust</a:t>
            </a:r>
            <a:r>
              <a:rPr dirty="0" sz="650" spc="25">
                <a:solidFill>
                  <a:srgbClr val="5D5D5D"/>
                </a:solidFill>
                <a:latin typeface="Arial"/>
                <a:cs typeface="Arial"/>
              </a:rPr>
              <a:t>o</a:t>
            </a:r>
            <a:r>
              <a:rPr dirty="0" sz="650" spc="-8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120">
                <a:solidFill>
                  <a:srgbClr val="5D5D5D"/>
                </a:solidFill>
                <a:latin typeface="Arial"/>
                <a:cs typeface="Arial"/>
              </a:rPr>
              <a:t>m</a:t>
            </a:r>
            <a:r>
              <a:rPr dirty="0" sz="650" spc="95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650" spc="45">
                <a:solidFill>
                  <a:srgbClr val="212121"/>
                </a:solidFill>
                <a:latin typeface="Arial"/>
                <a:cs typeface="Arial"/>
              </a:rPr>
              <a:t>r</a:t>
            </a:r>
            <a:r>
              <a:rPr dirty="0" sz="650" spc="-5">
                <a:solidFill>
                  <a:srgbClr val="333333"/>
                </a:solidFill>
                <a:latin typeface="Arial"/>
                <a:cs typeface="Arial"/>
              </a:rPr>
              <a:t>_Priv</a:t>
            </a:r>
            <a:r>
              <a:rPr dirty="0" sz="65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6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50" spc="-35">
                <a:solidFill>
                  <a:srgbClr val="BCBABF"/>
                </a:solidFill>
                <a:latin typeface="Arial"/>
                <a:cs typeface="Arial"/>
              </a:rPr>
              <a:t>,</a:t>
            </a:r>
            <a:r>
              <a:rPr dirty="0" sz="650" spc="-15">
                <a:solidFill>
                  <a:srgbClr val="494949"/>
                </a:solidFill>
                <a:latin typeface="Arial"/>
                <a:cs typeface="Arial"/>
              </a:rPr>
              <a:t>cy</a:t>
            </a:r>
            <a:r>
              <a:rPr dirty="0" sz="650" spc="-7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650" spc="-25">
                <a:solidFill>
                  <a:srgbClr val="494949"/>
                </a:solidFill>
                <a:latin typeface="Arial"/>
                <a:cs typeface="Arial"/>
              </a:rPr>
              <a:t>_Gu</a:t>
            </a:r>
            <a:r>
              <a:rPr dirty="0" sz="650" spc="-15">
                <a:solidFill>
                  <a:srgbClr val="494949"/>
                </a:solidFill>
                <a:latin typeface="Arial"/>
                <a:cs typeface="Arial"/>
              </a:rPr>
              <a:t>a</a:t>
            </a:r>
            <a:r>
              <a:rPr dirty="0" sz="650" spc="6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6E6E6E"/>
                </a:solidFill>
                <a:latin typeface="Arial"/>
                <a:cs typeface="Arial"/>
              </a:rPr>
              <a:t>r</a:t>
            </a:r>
            <a:r>
              <a:rPr dirty="0" sz="650" spc="-85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dirty="0" sz="650" spc="-15">
                <a:solidFill>
                  <a:srgbClr val="494949"/>
                </a:solidFill>
                <a:latin typeface="Arial"/>
                <a:cs typeface="Arial"/>
              </a:rPr>
              <a:t>a</a:t>
            </a:r>
            <a:r>
              <a:rPr dirty="0" sz="650" spc="-7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5D5D5D"/>
                </a:solidFill>
                <a:latin typeface="Arial"/>
                <a:cs typeface="Arial"/>
              </a:rPr>
              <a:t>r1tee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0195" y="670778"/>
            <a:ext cx="55244" cy="2698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00" spc="-10">
                <a:solidFill>
                  <a:srgbClr val="97AAAF"/>
                </a:solidFill>
                <a:latin typeface="Arial"/>
                <a:cs typeface="Arial"/>
              </a:rPr>
              <a:t>-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-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8262" y="817359"/>
            <a:ext cx="12700" cy="121920"/>
          </a:xfrm>
          <a:custGeom>
            <a:avLst/>
            <a:gdLst/>
            <a:ahLst/>
            <a:cxnLst/>
            <a:rect l="l" t="t" r="r" b="b"/>
            <a:pathLst>
              <a:path w="12700" h="121919">
                <a:moveTo>
                  <a:pt x="12204" y="121498"/>
                </a:moveTo>
                <a:lnTo>
                  <a:pt x="0" y="121498"/>
                </a:lnTo>
                <a:lnTo>
                  <a:pt x="0" y="0"/>
                </a:lnTo>
                <a:lnTo>
                  <a:pt x="12204" y="0"/>
                </a:lnTo>
                <a:lnTo>
                  <a:pt x="12204" y="121498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66062" y="670778"/>
            <a:ext cx="638810" cy="2698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00" spc="10">
                <a:solidFill>
                  <a:srgbClr val="494949"/>
                </a:solidFill>
                <a:latin typeface="Arial"/>
                <a:cs typeface="Arial"/>
              </a:rPr>
              <a:t>Agr</a:t>
            </a:r>
            <a:r>
              <a:rPr dirty="0" sz="700" spc="15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-9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15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10">
                <a:solidFill>
                  <a:srgbClr val="7C7C7C"/>
                </a:solidFill>
                <a:latin typeface="Arial"/>
                <a:cs typeface="Arial"/>
              </a:rPr>
              <a:t>(</a:t>
            </a:r>
            <a:r>
              <a:rPr dirty="0" sz="700" spc="-12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55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-15">
                <a:solidFill>
                  <a:srgbClr val="081315"/>
                </a:solidFill>
                <a:latin typeface="Arial"/>
                <a:cs typeface="Arial"/>
              </a:rPr>
              <a:t>i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110">
                <a:solidFill>
                  <a:srgbClr val="5D5D5D"/>
                </a:solidFill>
                <a:latin typeface="Arial"/>
                <a:cs typeface="Arial"/>
              </a:rPr>
              <a:t>c:</a:t>
            </a:r>
            <a:r>
              <a:rPr dirty="0" sz="700" spc="-100">
                <a:solidFill>
                  <a:srgbClr val="5D5D5D"/>
                </a:solidFill>
                <a:latin typeface="Arial"/>
                <a:cs typeface="Arial"/>
              </a:rPr>
              <a:t>i</a:t>
            </a:r>
            <a:r>
              <a:rPr dirty="0" sz="700" spc="-65">
                <a:solidFill>
                  <a:srgbClr val="7C7C7C"/>
                </a:solidFill>
                <a:latin typeface="Arial"/>
                <a:cs typeface="Arial"/>
              </a:rPr>
              <a:t>i</a:t>
            </a:r>
            <a:r>
              <a:rPr dirty="0" sz="700" spc="-4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-85">
                <a:solidFill>
                  <a:srgbClr val="494949"/>
                </a:solidFill>
                <a:latin typeface="Arial"/>
                <a:cs typeface="Arial"/>
              </a:rPr>
              <a:t>tf</a:t>
            </a:r>
            <a:r>
              <a:rPr dirty="0" sz="700" spc="-16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4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85">
                <a:solidFill>
                  <a:srgbClr val="BCBABF"/>
                </a:solidFill>
                <a:latin typeface="Arial"/>
                <a:cs typeface="Arial"/>
              </a:rPr>
              <a:t>:</a:t>
            </a:r>
            <a:r>
              <a:rPr dirty="0" sz="700" spc="-135">
                <a:solidFill>
                  <a:srgbClr val="5D5D5D"/>
                </a:solidFill>
                <a:latin typeface="Arial"/>
                <a:cs typeface="Arial"/>
              </a:rPr>
              <a:t>ren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 </a:t>
            </a:r>
            <a:r>
              <a:rPr dirty="0" sz="700" spc="-8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8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(3</a:t>
            </a:r>
            <a:r>
              <a:rPr dirty="0" sz="700" spc="-12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7C7C7C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2914" y="2983743"/>
            <a:ext cx="21177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dirty="0" sz="1000" spc="-30" b="1">
                <a:solidFill>
                  <a:srgbClr val="0F4652"/>
                </a:solidFill>
                <a:latin typeface="Courier New"/>
                <a:cs typeface="Courier New"/>
              </a:rPr>
              <a:t>o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	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r>
              <a:rPr dirty="0" sz="1000" spc="-210" b="1">
                <a:solidFill>
                  <a:srgbClr val="08242A"/>
                </a:solidFill>
                <a:latin typeface="Courier New"/>
                <a:cs typeface="Courier New"/>
              </a:rPr>
              <a:t> </a:t>
            </a:r>
            <a:r>
              <a:rPr dirty="0" sz="1000" spc="-30" b="1">
                <a:solidFill>
                  <a:srgbClr val="08242A"/>
                </a:solidFill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7187" y="3107152"/>
            <a:ext cx="966469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 b="1">
                <a:solidFill>
                  <a:srgbClr val="0F4652"/>
                </a:solidFill>
                <a:latin typeface="Arial"/>
                <a:cs typeface="Arial"/>
              </a:rPr>
              <a:t>strongl</a:t>
            </a:r>
            <a:r>
              <a:rPr dirty="0" sz="750" b="1">
                <a:solidFill>
                  <a:srgbClr val="0F4652"/>
                </a:solidFill>
                <a:latin typeface="Arial"/>
                <a:cs typeface="Arial"/>
              </a:rPr>
              <a:t>y</a:t>
            </a:r>
            <a:r>
              <a:rPr dirty="0" sz="750" spc="-15" b="1">
                <a:solidFill>
                  <a:srgbClr val="0F4652"/>
                </a:solidFill>
                <a:latin typeface="Arial"/>
                <a:cs typeface="Arial"/>
              </a:rPr>
              <a:t> </a:t>
            </a:r>
            <a:r>
              <a:rPr dirty="0" sz="750" spc="-5" b="1">
                <a:solidFill>
                  <a:srgbClr val="0F4652"/>
                </a:solidFill>
                <a:latin typeface="Arial"/>
                <a:cs typeface="Arial"/>
              </a:rPr>
              <a:t>d</a:t>
            </a:r>
            <a:r>
              <a:rPr dirty="0" sz="750" spc="-30" b="1">
                <a:solidFill>
                  <a:srgbClr val="081315"/>
                </a:solidFill>
                <a:latin typeface="Arial"/>
                <a:cs typeface="Arial"/>
              </a:rPr>
              <a:t>i</a:t>
            </a:r>
            <a:r>
              <a:rPr dirty="0" sz="750" b="1">
                <a:solidFill>
                  <a:srgbClr val="0F4652"/>
                </a:solidFill>
                <a:latin typeface="Arial"/>
                <a:cs typeface="Arial"/>
              </a:rPr>
              <a:t>sa</a:t>
            </a:r>
            <a:r>
              <a:rPr dirty="0" sz="750" spc="-75" b="1">
                <a:solidFill>
                  <a:srgbClr val="0F4652"/>
                </a:solidFill>
                <a:latin typeface="Arial"/>
                <a:cs typeface="Arial"/>
              </a:rPr>
              <a:t>g</a:t>
            </a:r>
            <a:r>
              <a:rPr dirty="0" sz="750" spc="20" b="1">
                <a:solidFill>
                  <a:srgbClr val="0F4652"/>
                </a:solidFill>
                <a:latin typeface="Arial"/>
                <a:cs typeface="Arial"/>
              </a:rPr>
              <a:t>re</a:t>
            </a:r>
            <a:r>
              <a:rPr dirty="0" sz="750" spc="30" b="1">
                <a:solidFill>
                  <a:srgbClr val="0F4652"/>
                </a:solidFill>
                <a:latin typeface="Arial"/>
                <a:cs typeface="Arial"/>
              </a:rPr>
              <a:t>e</a:t>
            </a:r>
            <a:r>
              <a:rPr dirty="0" sz="750" spc="-50" b="1">
                <a:solidFill>
                  <a:srgbClr val="0F4652"/>
                </a:solidFill>
                <a:latin typeface="Arial"/>
                <a:cs typeface="Arial"/>
              </a:rPr>
              <a:t> </a:t>
            </a:r>
            <a:r>
              <a:rPr dirty="0" sz="750" spc="20" b="1">
                <a:solidFill>
                  <a:srgbClr val="0F4652"/>
                </a:solidFill>
                <a:latin typeface="Arial"/>
                <a:cs typeface="Arial"/>
              </a:rPr>
              <a:t>(</a:t>
            </a:r>
            <a:r>
              <a:rPr dirty="0" sz="750" spc="25" b="1">
                <a:solidFill>
                  <a:srgbClr val="0F4652"/>
                </a:solidFill>
                <a:latin typeface="Arial"/>
                <a:cs typeface="Arial"/>
              </a:rPr>
              <a:t>1</a:t>
            </a:r>
            <a:r>
              <a:rPr dirty="0" sz="750" spc="20" b="1">
                <a:solidFill>
                  <a:srgbClr val="0F4652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4415" y="3213512"/>
            <a:ext cx="13061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35" b="1">
                <a:solidFill>
                  <a:srgbClr val="0F4652"/>
                </a:solidFill>
                <a:latin typeface="Times New Roman"/>
                <a:cs typeface="Times New Roman"/>
              </a:rPr>
              <a:t>OJstame</a:t>
            </a:r>
            <a:r>
              <a:rPr dirty="0" sz="850" spc="-35" b="1">
                <a:solidFill>
                  <a:srgbClr val="08242A"/>
                </a:solidFill>
                <a:latin typeface="Times New Roman"/>
                <a:cs typeface="Times New Roman"/>
              </a:rPr>
              <a:t>r_</a:t>
            </a:r>
            <a:r>
              <a:rPr dirty="0" sz="850" spc="-35" b="1">
                <a:solidFill>
                  <a:srgbClr val="0F4652"/>
                </a:solidFill>
                <a:latin typeface="Times New Roman"/>
                <a:cs typeface="Times New Roman"/>
              </a:rPr>
              <a:t>Support</a:t>
            </a:r>
            <a:r>
              <a:rPr dirty="0" sz="850" spc="-35" b="1">
                <a:solidFill>
                  <a:srgbClr val="08242A"/>
                </a:solidFill>
                <a:latin typeface="Times New Roman"/>
                <a:cs typeface="Times New Roman"/>
              </a:rPr>
              <a:t>_</a:t>
            </a:r>
            <a:r>
              <a:rPr dirty="0" sz="850" spc="-35" b="1">
                <a:solidFill>
                  <a:srgbClr val="0F4652"/>
                </a:solidFill>
                <a:latin typeface="Times New Roman"/>
                <a:cs typeface="Times New Roman"/>
              </a:rPr>
              <a:t>Response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6048" y="3113258"/>
            <a:ext cx="63500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140" b="1">
                <a:solidFill>
                  <a:srgbClr val="081315"/>
                </a:solidFill>
                <a:latin typeface="Times New Roman"/>
                <a:cs typeface="Times New Roman"/>
              </a:rPr>
              <a:t>I</a:t>
            </a:r>
            <a:r>
              <a:rPr dirty="0" sz="750" spc="25" b="1">
                <a:solidFill>
                  <a:srgbClr val="0C363D"/>
                </a:solidFill>
                <a:latin typeface="Times New Roman"/>
                <a:cs typeface="Times New Roman"/>
              </a:rPr>
              <a:t>ndifferen</a:t>
            </a:r>
            <a:r>
              <a:rPr dirty="0" sz="750" spc="25" b="1">
                <a:solidFill>
                  <a:srgbClr val="0C363D"/>
                </a:solidFill>
                <a:latin typeface="Times New Roman"/>
                <a:cs typeface="Times New Roman"/>
              </a:rPr>
              <a:t>t</a:t>
            </a:r>
            <a:r>
              <a:rPr dirty="0" sz="750" spc="-25" b="1">
                <a:solidFill>
                  <a:srgbClr val="0C363D"/>
                </a:solidFill>
                <a:latin typeface="Times New Roman"/>
                <a:cs typeface="Times New Roman"/>
              </a:rPr>
              <a:t> </a:t>
            </a:r>
            <a:r>
              <a:rPr dirty="0" sz="750" spc="20" b="1">
                <a:solidFill>
                  <a:srgbClr val="0F4652"/>
                </a:solidFill>
                <a:latin typeface="Times New Roman"/>
                <a:cs typeface="Times New Roman"/>
              </a:rPr>
              <a:t>(3)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7458" y="3647862"/>
            <a:ext cx="58737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>
                <a:solidFill>
                  <a:srgbClr val="5D5D5D"/>
                </a:solidFill>
                <a:latin typeface="Arial"/>
                <a:cs typeface="Arial"/>
              </a:rPr>
              <a:t>com,en</a:t>
            </a:r>
            <a:r>
              <a:rPr dirty="0" sz="700" spc="-1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10">
                <a:solidFill>
                  <a:srgbClr val="7C7C7C"/>
                </a:solidFill>
                <a:latin typeface="Arial"/>
                <a:cs typeface="Arial"/>
              </a:rPr>
              <a:t>i</a:t>
            </a:r>
            <a:r>
              <a:rPr dirty="0" sz="700" spc="-13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15">
                <a:solidFill>
                  <a:srgbClr val="494949"/>
                </a:solidFill>
                <a:latin typeface="Arial"/>
                <a:cs typeface="Arial"/>
              </a:rPr>
              <a:t>ence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0953" y="3773051"/>
            <a:ext cx="60007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6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700" spc="-110">
                <a:solidFill>
                  <a:srgbClr val="BCBABF"/>
                </a:solidFill>
                <a:latin typeface="Arial"/>
                <a:cs typeface="Arial"/>
              </a:rPr>
              <a:t>:</a:t>
            </a:r>
            <a:r>
              <a:rPr dirty="0" sz="700" spc="-5">
                <a:solidFill>
                  <a:srgbClr val="494949"/>
                </a:solidFill>
                <a:latin typeface="Arial"/>
                <a:cs typeface="Arial"/>
              </a:rPr>
              <a:t>is-a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g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12121"/>
                </a:solidFill>
                <a:latin typeface="Arial"/>
                <a:cs typeface="Arial"/>
              </a:rPr>
              <a:t>r</a:t>
            </a:r>
            <a:r>
              <a:rPr dirty="0" sz="700" spc="2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25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8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-12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5D5D5D"/>
                </a:solidFill>
                <a:latin typeface="Arial"/>
                <a:cs typeface="Arial"/>
              </a:rPr>
              <a:t>2</a:t>
            </a:r>
            <a:r>
              <a:rPr dirty="0" sz="700">
                <a:solidFill>
                  <a:srgbClr val="7C7C7C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6519" y="3681703"/>
            <a:ext cx="79756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4805" algn="l"/>
              </a:tabLst>
            </a:pPr>
            <a:r>
              <a:rPr dirty="0" baseline="-27210" sz="3675" spc="-270">
                <a:solidFill>
                  <a:srgbClr val="D6D6D6"/>
                </a:solidFill>
                <a:latin typeface="Arial"/>
                <a:cs typeface="Arial"/>
              </a:rPr>
              <a:t>l</a:t>
            </a:r>
            <a:r>
              <a:rPr dirty="0" sz="2450">
                <a:solidFill>
                  <a:srgbClr val="E49054"/>
                </a:solidFill>
                <a:latin typeface="Arial"/>
                <a:cs typeface="Arial"/>
              </a:rPr>
              <a:t>-</a:t>
            </a:r>
            <a:r>
              <a:rPr dirty="0" sz="2450">
                <a:solidFill>
                  <a:srgbClr val="E49054"/>
                </a:solidFill>
                <a:latin typeface="Arial"/>
                <a:cs typeface="Arial"/>
              </a:rPr>
              <a:t>	</a:t>
            </a:r>
            <a:r>
              <a:rPr dirty="0" sz="700" spc="55">
                <a:solidFill>
                  <a:srgbClr val="494949"/>
                </a:solidFill>
                <a:latin typeface="Arial"/>
                <a:cs typeface="Arial"/>
              </a:rPr>
              <a:t>A</a:t>
            </a:r>
            <a:r>
              <a:rPr dirty="0" sz="700" spc="50">
                <a:solidFill>
                  <a:srgbClr val="494949"/>
                </a:solidFill>
                <a:latin typeface="Arial"/>
                <a:cs typeface="Arial"/>
              </a:rPr>
              <a:t>g</a:t>
            </a:r>
            <a:r>
              <a:rPr dirty="0" sz="700" spc="2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45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50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2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25">
                <a:solidFill>
                  <a:srgbClr val="7C7C7C"/>
                </a:solidFill>
                <a:latin typeface="Arial"/>
                <a:cs typeface="Arial"/>
              </a:rPr>
              <a:t>[</a:t>
            </a:r>
            <a:r>
              <a:rPr dirty="0" sz="700" spc="-114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3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dirty="0" sz="700" spc="20">
                <a:solidFill>
                  <a:srgbClr val="6E6E6E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5707" y="4020378"/>
            <a:ext cx="8940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dirty="0" sz="700" spc="20">
                <a:solidFill>
                  <a:srgbClr val="C83134"/>
                </a:solidFill>
                <a:latin typeface="Arial"/>
                <a:cs typeface="Arial"/>
              </a:rPr>
              <a:t>-</a:t>
            </a:r>
            <a:r>
              <a:rPr dirty="0" sz="700" spc="20">
                <a:solidFill>
                  <a:srgbClr val="C83134"/>
                </a:solidFill>
                <a:latin typeface="Arial"/>
                <a:cs typeface="Arial"/>
              </a:rPr>
              <a:t>	</a:t>
            </a:r>
            <a:r>
              <a:rPr dirty="0" sz="700" spc="-20">
                <a:solidFill>
                  <a:srgbClr val="081315"/>
                </a:solidFill>
                <a:latin typeface="Arial"/>
                <a:cs typeface="Arial"/>
              </a:rPr>
              <a:t>i</a:t>
            </a:r>
            <a:r>
              <a:rPr dirty="0" sz="700" spc="110">
                <a:solidFill>
                  <a:srgbClr val="6E6E6E"/>
                </a:solidFill>
                <a:latin typeface="Arial"/>
                <a:cs typeface="Arial"/>
              </a:rPr>
              <a:t>n</a:t>
            </a:r>
            <a:r>
              <a:rPr dirty="0" sz="700" spc="15">
                <a:solidFill>
                  <a:srgbClr val="494949"/>
                </a:solidFill>
                <a:latin typeface="Arial"/>
                <a:cs typeface="Arial"/>
              </a:rPr>
              <a:t>d</a:t>
            </a:r>
            <a:r>
              <a:rPr dirty="0" sz="700" spc="70">
                <a:solidFill>
                  <a:srgbClr val="7C7C7C"/>
                </a:solidFill>
                <a:latin typeface="Arial"/>
                <a:cs typeface="Arial"/>
              </a:rPr>
              <a:t>i</a:t>
            </a:r>
            <a:r>
              <a:rPr dirty="0" sz="700" spc="20">
                <a:solidFill>
                  <a:srgbClr val="494949"/>
                </a:solidFill>
                <a:latin typeface="Arial"/>
                <a:cs typeface="Arial"/>
              </a:rPr>
              <a:t>fferen</a:t>
            </a:r>
            <a:r>
              <a:rPr dirty="0" sz="700" spc="15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3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-13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3</a:t>
            </a:r>
            <a:r>
              <a:rPr dirty="0" sz="700" spc="15">
                <a:solidFill>
                  <a:srgbClr val="7C7C7C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68748" y="343299"/>
            <a:ext cx="43846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5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Comparing</a:t>
            </a:r>
            <a:r>
              <a:rPr dirty="0" u="heavy" sz="850" spc="10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va</a:t>
            </a:r>
            <a:r>
              <a:rPr dirty="0" u="heavy" sz="850" spc="-13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rious</a:t>
            </a:r>
            <a:r>
              <a:rPr dirty="0" u="heavy" sz="850" b="1">
                <a:solidFill>
                  <a:srgbClr val="081315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_</a:t>
            </a:r>
            <a:r>
              <a:rPr dirty="0" u="heavy" sz="85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Channel</a:t>
            </a:r>
            <a:r>
              <a:rPr dirty="0" u="heavy" sz="850" b="1">
                <a:solidFill>
                  <a:srgbClr val="081315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_</a:t>
            </a:r>
            <a:r>
              <a:rPr dirty="0" u="heavy" sz="85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Responses</a:t>
            </a:r>
            <a:r>
              <a:rPr dirty="0" u="heavy" sz="850" spc="-114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850" spc="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monetary</a:t>
            </a:r>
            <a:r>
              <a:rPr dirty="0" u="heavy" sz="850" spc="1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benefits</a:t>
            </a:r>
            <a:r>
              <a:rPr dirty="0" u="heavy" sz="850" spc="7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850" spc="-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4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spc="5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customers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4765" y="557547"/>
            <a:ext cx="19240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5" b="1">
                <a:solidFill>
                  <a:srgbClr val="0C363D"/>
                </a:solidFill>
                <a:latin typeface="Arial"/>
                <a:cs typeface="Arial"/>
              </a:rPr>
              <a:t>175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5584" y="905382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63D"/>
                </a:solidFill>
                <a:latin typeface="Times New Roman"/>
                <a:cs typeface="Times New Roman"/>
              </a:rPr>
              <a:t>150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5584" y="1259579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63D"/>
                </a:solidFill>
                <a:latin typeface="Times New Roman"/>
                <a:cs typeface="Times New Roman"/>
              </a:rPr>
              <a:t>125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20613" y="1632096"/>
            <a:ext cx="350520" cy="47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00"/>
              </a:spcBef>
            </a:pPr>
            <a:r>
              <a:rPr dirty="0" sz="800" spc="-195" i="1">
                <a:solidFill>
                  <a:srgbClr val="0C363D"/>
                </a:solidFill>
                <a:latin typeface="Verdana"/>
                <a:cs typeface="Verdana"/>
              </a:rPr>
              <a:t>�</a:t>
            </a:r>
            <a:r>
              <a:rPr dirty="0" sz="800" spc="290" i="1">
                <a:solidFill>
                  <a:srgbClr val="0C363D"/>
                </a:solidFill>
                <a:latin typeface="Verdana"/>
                <a:cs typeface="Verdana"/>
              </a:rPr>
              <a:t> </a:t>
            </a:r>
            <a:r>
              <a:rPr dirty="0" sz="800" spc="40" b="1">
                <a:solidFill>
                  <a:srgbClr val="0C363D"/>
                </a:solidFill>
                <a:latin typeface="Times New Roman"/>
                <a:cs typeface="Times New Roman"/>
              </a:rPr>
              <a:t>100</a:t>
            </a:r>
            <a:endParaRPr sz="800">
              <a:latin typeface="Times New Roman"/>
              <a:cs typeface="Times New Roman"/>
            </a:endParaRPr>
          </a:p>
          <a:p>
            <a:pPr marL="46990">
              <a:lnSpc>
                <a:spcPts val="1645"/>
              </a:lnSpc>
            </a:pPr>
            <a:r>
              <a:rPr dirty="0" sz="1450" spc="-120">
                <a:solidFill>
                  <a:srgbClr val="0C363D"/>
                </a:solidFill>
                <a:latin typeface="Times New Roman"/>
                <a:cs typeface="Times New Roman"/>
              </a:rPr>
              <a:t>8</a:t>
            </a:r>
            <a:endParaRPr sz="14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solidFill>
                  <a:srgbClr val="0C363D"/>
                </a:solidFill>
                <a:latin typeface="Arial"/>
                <a:cs typeface="Arial"/>
              </a:rPr>
              <a:t>75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4672" y="2274840"/>
            <a:ext cx="1365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solidFill>
                  <a:srgbClr val="0C363D"/>
                </a:solidFill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34832" y="2673566"/>
            <a:ext cx="13589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 b="1">
                <a:solidFill>
                  <a:srgbClr val="0C363D"/>
                </a:solidFill>
                <a:latin typeface="Arial"/>
                <a:cs typeface="Arial"/>
              </a:rPr>
              <a:t>25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88241" y="527268"/>
            <a:ext cx="639445" cy="51117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700" spc="-10">
                <a:solidFill>
                  <a:srgbClr val="212121"/>
                </a:solidFill>
                <a:latin typeface="Arial"/>
                <a:cs typeface="Arial"/>
              </a:rPr>
              <a:t>B</a:t>
            </a:r>
            <a:r>
              <a:rPr dirty="0" sz="700" spc="-5">
                <a:solidFill>
                  <a:srgbClr val="494949"/>
                </a:solidFill>
                <a:latin typeface="Arial"/>
                <a:cs typeface="Arial"/>
              </a:rPr>
              <a:t>e</a:t>
            </a:r>
            <a:r>
              <a:rPr dirty="0" sz="700" spc="-1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70">
                <a:solidFill>
                  <a:srgbClr val="494949"/>
                </a:solidFill>
                <a:latin typeface="Arial"/>
                <a:cs typeface="Arial"/>
              </a:rPr>
              <a:t>r1ef</a:t>
            </a:r>
            <a:r>
              <a:rPr dirty="0" sz="700" spc="-3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20">
                <a:solidFill>
                  <a:srgbClr val="212121"/>
                </a:solidFill>
                <a:latin typeface="Arial"/>
                <a:cs typeface="Arial"/>
              </a:rPr>
              <a:t>i</a:t>
            </a:r>
            <a:r>
              <a:rPr dirty="0" sz="700" spc="-65">
                <a:solidFill>
                  <a:srgbClr val="494949"/>
                </a:solidFill>
                <a:latin typeface="Arial"/>
                <a:cs typeface="Arial"/>
              </a:rPr>
              <a:t>ts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05900"/>
              </a:lnSpc>
              <a:spcBef>
                <a:spcPts val="95"/>
              </a:spcBef>
            </a:pPr>
            <a:r>
              <a:rPr dirty="0" sz="700" spc="-15">
                <a:solidFill>
                  <a:srgbClr val="081315"/>
                </a:solidFill>
                <a:latin typeface="Arial"/>
                <a:cs typeface="Arial"/>
              </a:rPr>
              <a:t>i</a:t>
            </a:r>
            <a:r>
              <a:rPr dirty="0" sz="700" spc="-9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2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110">
                <a:solidFill>
                  <a:srgbClr val="5D5D5D"/>
                </a:solidFill>
                <a:latin typeface="Arial"/>
                <a:cs typeface="Arial"/>
              </a:rPr>
              <a:t>c:</a:t>
            </a:r>
            <a:r>
              <a:rPr dirty="0" sz="700" spc="-100">
                <a:solidFill>
                  <a:srgbClr val="5D5D5D"/>
                </a:solidFill>
                <a:latin typeface="Arial"/>
                <a:cs typeface="Arial"/>
              </a:rPr>
              <a:t>i</a:t>
            </a:r>
            <a:r>
              <a:rPr dirty="0" sz="700" spc="-65">
                <a:solidFill>
                  <a:srgbClr val="7C7C7C"/>
                </a:solidFill>
                <a:latin typeface="Arial"/>
                <a:cs typeface="Arial"/>
              </a:rPr>
              <a:t>i</a:t>
            </a:r>
            <a:r>
              <a:rPr dirty="0" sz="700" spc="-4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-110">
                <a:solidFill>
                  <a:srgbClr val="494949"/>
                </a:solidFill>
                <a:latin typeface="Arial"/>
                <a:cs typeface="Arial"/>
              </a:rPr>
              <a:t>tfer</a:t>
            </a:r>
            <a:r>
              <a:rPr dirty="0" sz="700" spc="-160">
                <a:solidFill>
                  <a:srgbClr val="494949"/>
                </a:solidFill>
                <a:latin typeface="Arial"/>
                <a:cs typeface="Arial"/>
              </a:rPr>
              <a:t>n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  </a:t>
            </a:r>
            <a:r>
              <a:rPr dirty="0" sz="700" spc="2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-160">
                <a:solidFill>
                  <a:srgbClr val="6E6E6E"/>
                </a:solidFill>
                <a:latin typeface="Arial"/>
                <a:cs typeface="Arial"/>
              </a:rPr>
              <a:t>n</a:t>
            </a:r>
            <a:r>
              <a:rPr dirty="0" sz="700" spc="-35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dirty="0" sz="700" spc="-8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40">
                <a:solidFill>
                  <a:srgbClr val="6E6E6E"/>
                </a:solidFill>
                <a:latin typeface="Arial"/>
                <a:cs typeface="Arial"/>
              </a:rPr>
              <a:t>(</a:t>
            </a:r>
            <a:r>
              <a:rPr dirty="0" sz="700" spc="25">
                <a:solidFill>
                  <a:srgbClr val="494949"/>
                </a:solidFill>
                <a:latin typeface="Arial"/>
                <a:cs typeface="Arial"/>
              </a:rPr>
              <a:t>3</a:t>
            </a:r>
            <a:r>
              <a:rPr dirty="0" sz="700">
                <a:solidFill>
                  <a:srgbClr val="7C7C7C"/>
                </a:solidFill>
                <a:latin typeface="Arial"/>
                <a:cs typeface="Arial"/>
              </a:rPr>
              <a:t>)  </a:t>
            </a:r>
            <a:r>
              <a:rPr dirty="0" sz="700" spc="30">
                <a:solidFill>
                  <a:srgbClr val="494949"/>
                </a:solidFill>
                <a:latin typeface="Arial"/>
                <a:cs typeface="Arial"/>
              </a:rPr>
              <a:t>Agree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 spc="45">
                <a:solidFill>
                  <a:srgbClr val="7C7C7C"/>
                </a:solidFill>
                <a:latin typeface="Arial"/>
                <a:cs typeface="Arial"/>
              </a:rPr>
              <a:t>(</a:t>
            </a:r>
            <a:r>
              <a:rPr dirty="0" sz="700" spc="45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dirty="0" sz="700" spc="45">
                <a:solidFill>
                  <a:srgbClr val="6E6E6E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0">
                <a:solidFill>
                  <a:srgbClr val="494949"/>
                </a:solidFill>
                <a:latin typeface="Arial"/>
                <a:cs typeface="Arial"/>
              </a:rPr>
              <a:t>ms-agree</a:t>
            </a:r>
            <a:r>
              <a:rPr dirty="0" sz="700" spc="3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E6E6E"/>
                </a:solidFill>
                <a:latin typeface="Arial"/>
                <a:cs typeface="Arial"/>
              </a:rPr>
              <a:t>(</a:t>
            </a:r>
            <a:r>
              <a:rPr dirty="0" sz="700" spc="-12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5D5D5D"/>
                </a:solidFill>
                <a:latin typeface="Arial"/>
                <a:cs typeface="Arial"/>
              </a:rPr>
              <a:t>2</a:t>
            </a:r>
            <a:r>
              <a:rPr dirty="0" sz="700" spc="10">
                <a:solidFill>
                  <a:srgbClr val="7C7C7C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60272" y="3916579"/>
            <a:ext cx="9525" cy="121920"/>
          </a:xfrm>
          <a:custGeom>
            <a:avLst/>
            <a:gdLst/>
            <a:ahLst/>
            <a:cxnLst/>
            <a:rect l="l" t="t" r="r" b="b"/>
            <a:pathLst>
              <a:path w="9525" h="121920">
                <a:moveTo>
                  <a:pt x="9153" y="121498"/>
                </a:moveTo>
                <a:lnTo>
                  <a:pt x="0" y="121498"/>
                </a:lnTo>
                <a:lnTo>
                  <a:pt x="0" y="0"/>
                </a:lnTo>
                <a:lnTo>
                  <a:pt x="9153" y="0"/>
                </a:lnTo>
                <a:lnTo>
                  <a:pt x="9153" y="121498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818889" y="3901295"/>
            <a:ext cx="894715" cy="25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5080" indent="-255270">
              <a:lnSpc>
                <a:spcPct val="105900"/>
              </a:lnSpc>
              <a:spcBef>
                <a:spcPts val="100"/>
              </a:spcBef>
              <a:tabLst>
                <a:tab pos="268605" algn="l"/>
              </a:tabLst>
            </a:pPr>
            <a:r>
              <a:rPr dirty="0" sz="700" spc="10">
                <a:solidFill>
                  <a:srgbClr val="BCBABF"/>
                </a:solidFill>
                <a:latin typeface="Arial"/>
                <a:cs typeface="Arial"/>
              </a:rPr>
              <a:t>-</a:t>
            </a:r>
            <a:r>
              <a:rPr dirty="0" sz="700" spc="10">
                <a:solidFill>
                  <a:srgbClr val="BCBABF"/>
                </a:solidFill>
                <a:latin typeface="Arial"/>
                <a:cs typeface="Arial"/>
              </a:rPr>
              <a:t>		</a:t>
            </a:r>
            <a:r>
              <a:rPr dirty="0" sz="700" spc="-20">
                <a:solidFill>
                  <a:srgbClr val="081315"/>
                </a:solidFill>
                <a:latin typeface="Arial"/>
                <a:cs typeface="Arial"/>
              </a:rPr>
              <a:t>i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rnl</a:t>
            </a:r>
            <a:r>
              <a:rPr dirty="0" sz="700" spc="-11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7C7C7C"/>
                </a:solidFill>
                <a:latin typeface="Arial"/>
                <a:cs typeface="Arial"/>
              </a:rPr>
              <a:t>i</a:t>
            </a:r>
            <a:r>
              <a:rPr dirty="0" sz="700" spc="-110">
                <a:solidFill>
                  <a:srgbClr val="7C7C7C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5D5D5D"/>
                </a:solidFill>
                <a:latin typeface="Arial"/>
                <a:cs typeface="Arial"/>
              </a:rPr>
              <a:t>tf</a:t>
            </a:r>
            <a:r>
              <a:rPr dirty="0" sz="700" spc="3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700" spc="-110">
                <a:solidFill>
                  <a:srgbClr val="BCBABF"/>
                </a:solidFill>
                <a:latin typeface="Arial"/>
                <a:cs typeface="Arial"/>
              </a:rPr>
              <a:t>: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re</a:t>
            </a:r>
            <a:r>
              <a:rPr dirty="0" sz="700" spc="6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1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-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-13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25">
                <a:solidFill>
                  <a:srgbClr val="494949"/>
                </a:solidFill>
                <a:latin typeface="Arial"/>
                <a:cs typeface="Arial"/>
              </a:rPr>
              <a:t>3</a:t>
            </a:r>
            <a:r>
              <a:rPr dirty="0" sz="700">
                <a:solidFill>
                  <a:srgbClr val="7C7C7C"/>
                </a:solidFill>
                <a:latin typeface="Arial"/>
                <a:cs typeface="Arial"/>
              </a:rPr>
              <a:t>)  </a:t>
            </a:r>
            <a:r>
              <a:rPr dirty="0" sz="700" spc="-5">
                <a:solidFill>
                  <a:srgbClr val="494949"/>
                </a:solidFill>
                <a:latin typeface="Arial"/>
                <a:cs typeface="Arial"/>
              </a:rPr>
              <a:t>Diis-a</a:t>
            </a:r>
            <a:r>
              <a:rPr dirty="0" sz="700">
                <a:solidFill>
                  <a:srgbClr val="494949"/>
                </a:solidFill>
                <a:latin typeface="Arial"/>
                <a:cs typeface="Arial"/>
              </a:rPr>
              <a:t>g</a:t>
            </a:r>
            <a:r>
              <a:rPr dirty="0" sz="700" spc="-13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333333"/>
                </a:solidFill>
                <a:latin typeface="Arial"/>
                <a:cs typeface="Arial"/>
              </a:rPr>
              <a:t>ree</a:t>
            </a:r>
            <a:r>
              <a:rPr dirty="0" sz="7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700" spc="5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2</a:t>
            </a:r>
            <a:r>
              <a:rPr dirty="0" sz="700">
                <a:solidFill>
                  <a:srgbClr val="7C7C7C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55" y="130555"/>
            <a:ext cx="5881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00"/>
                </a:solidFill>
                <a:latin typeface="Times New Roman"/>
                <a:cs typeface="Times New Roman"/>
              </a:rPr>
              <a:t>plots: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003" y="729132"/>
            <a:ext cx="10300335" cy="5293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00355" marR="5080" indent="-288290">
              <a:lnSpc>
                <a:spcPct val="106800"/>
              </a:lnSpc>
              <a:spcBef>
                <a:spcPts val="110"/>
              </a:spcBef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Almost all the customers agreed that ecommerce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empathy towards them and these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sites being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able to guarantee the privacy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 That is the online retailers must be able 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resolve all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and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assure the customers keeping all 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credential secured and should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share with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 guarantee about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privacy,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regularly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"/>
            </a:pPr>
            <a:endParaRPr sz="2050">
              <a:latin typeface="Calibri"/>
              <a:cs typeface="Calibri"/>
            </a:endParaRPr>
          </a:p>
          <a:p>
            <a:pPr algn="just" marL="300355" marR="7620" indent="-288290">
              <a:lnSpc>
                <a:spcPct val="1068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the online shopping gives monetary benefits and responsiveness,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dirty="0" sz="1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channels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1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channel is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available then customers can easily reach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channel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fulfil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benefits.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e-tailer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channels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communicate with the customers.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ecommerce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ask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feedback regarding 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services,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ratings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products, reviews etc and also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try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communicate with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social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satisfied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e-tailers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 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 regularly which intends to increase the sales of the 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company.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discount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tend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 in that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So,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companies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 try to give less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 customers like their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retention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increases.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280" y="336956"/>
            <a:ext cx="10255885" cy="4982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customers believed that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enjoy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 shopping also shopping online is convenient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flexible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who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disagreed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enjoyment of the shopping, they are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convenient with the online shopping. Some 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shops online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their enjoyment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purpose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they are termed to be hedonistic, for them shopping online gives experiential satisfaction.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contribute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ecommerce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costly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randomly.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algn="just" marL="299085" marR="5715" indent="-287020">
              <a:lnSpc>
                <a:spcPct val="1069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return and replacement policy of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e-tailer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 important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decision also gaining access to loyalty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programs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 a benefit of shopping online. Many return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policies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conditional agreements,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 time limits,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 be clearly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expressed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at the time of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or else the customers won't get the chance to return their damaged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dissatisfied products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due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this they may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access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 if they want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again. It is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evident from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fact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actually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liking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completely,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 are just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purchasing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returning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them in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case of any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dissatisfaction.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it is important for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 shopping websites to make easy return and replacement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 they want to retain 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 Also, by gaining access to loyalty programs, the customers get more and more rewards,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rate</a:t>
            </a:r>
            <a:r>
              <a:rPr dirty="0" sz="19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thus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bringing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customer.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2233"/>
            <a:ext cx="12192000" cy="6421755"/>
            <a:chOff x="0" y="412233"/>
            <a:chExt cx="12192000" cy="6421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4625" y="412233"/>
              <a:ext cx="6297362" cy="28305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58019"/>
              <a:ext cx="6834347" cy="534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760" y="3254965"/>
              <a:ext cx="4735226" cy="4274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94658"/>
              <a:ext cx="12191987" cy="31389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66556" y="519102"/>
              <a:ext cx="9006840" cy="2577465"/>
            </a:xfrm>
            <a:custGeom>
              <a:avLst/>
              <a:gdLst/>
              <a:ahLst/>
              <a:cxnLst/>
              <a:rect l="l" t="t" r="r" b="b"/>
              <a:pathLst>
                <a:path w="9006840" h="2577465">
                  <a:moveTo>
                    <a:pt x="9006694" y="720606"/>
                  </a:moveTo>
                  <a:lnTo>
                    <a:pt x="9006694" y="85495"/>
                  </a:lnTo>
                </a:path>
                <a:path w="9006840" h="2577465">
                  <a:moveTo>
                    <a:pt x="0" y="6106"/>
                  </a:moveTo>
                  <a:lnTo>
                    <a:pt x="4106710" y="6106"/>
                  </a:lnTo>
                </a:path>
                <a:path w="9006840" h="2577465">
                  <a:moveTo>
                    <a:pt x="6102" y="2015256"/>
                  </a:moveTo>
                  <a:lnTo>
                    <a:pt x="6102" y="0"/>
                  </a:lnTo>
                </a:path>
                <a:path w="9006840" h="2577465">
                  <a:moveTo>
                    <a:pt x="4100608" y="2577085"/>
                  </a:moveTo>
                  <a:lnTo>
                    <a:pt x="4100608" y="0"/>
                  </a:lnTo>
                </a:path>
                <a:path w="9006840" h="2577465">
                  <a:moveTo>
                    <a:pt x="2263877" y="2577085"/>
                  </a:moveTo>
                  <a:lnTo>
                    <a:pt x="2263877" y="198472"/>
                  </a:lnTo>
                </a:path>
              </a:pathLst>
            </a:custGeom>
            <a:ln w="12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5064" y="717574"/>
              <a:ext cx="0" cy="2284095"/>
            </a:xfrm>
            <a:custGeom>
              <a:avLst/>
              <a:gdLst/>
              <a:ahLst/>
              <a:cxnLst/>
              <a:rect l="l" t="t" r="r" b="b"/>
              <a:pathLst>
                <a:path w="0" h="2284095">
                  <a:moveTo>
                    <a:pt x="0" y="2283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89283" y="2534359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 h="0">
                  <a:moveTo>
                    <a:pt x="0" y="0"/>
                  </a:moveTo>
                  <a:lnTo>
                    <a:pt x="231879" y="0"/>
                  </a:lnTo>
                </a:path>
              </a:pathLst>
            </a:custGeom>
            <a:ln w="12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2659" y="2534359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561829"/>
                  </a:moveTo>
                  <a:lnTo>
                    <a:pt x="0" y="0"/>
                  </a:lnTo>
                </a:path>
              </a:pathLst>
            </a:custGeom>
            <a:ln w="2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63505" y="2528252"/>
              <a:ext cx="4110354" cy="568325"/>
            </a:xfrm>
            <a:custGeom>
              <a:avLst/>
              <a:gdLst/>
              <a:ahLst/>
              <a:cxnLst/>
              <a:rect l="l" t="t" r="r" b="b"/>
              <a:pathLst>
                <a:path w="4110354" h="568325">
                  <a:moveTo>
                    <a:pt x="225777" y="567936"/>
                  </a:moveTo>
                  <a:lnTo>
                    <a:pt x="225777" y="6106"/>
                  </a:lnTo>
                </a:path>
                <a:path w="4110354" h="568325">
                  <a:moveTo>
                    <a:pt x="1037356" y="473280"/>
                  </a:moveTo>
                  <a:lnTo>
                    <a:pt x="1037356" y="0"/>
                  </a:lnTo>
                </a:path>
                <a:path w="4110354" h="568325">
                  <a:moveTo>
                    <a:pt x="1031254" y="473280"/>
                  </a:moveTo>
                  <a:lnTo>
                    <a:pt x="2273030" y="473280"/>
                  </a:lnTo>
                </a:path>
                <a:path w="4110354" h="568325">
                  <a:moveTo>
                    <a:pt x="0" y="561829"/>
                  </a:moveTo>
                  <a:lnTo>
                    <a:pt x="4109761" y="561829"/>
                  </a:lnTo>
                </a:path>
              </a:pathLst>
            </a:custGeom>
            <a:ln w="12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83265" y="367727"/>
            <a:ext cx="38792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5" b="1">
                <a:solidFill>
                  <a:srgbClr val="0C3841"/>
                </a:solidFill>
                <a:latin typeface="Arial"/>
                <a:cs typeface="Arial"/>
              </a:rPr>
              <a:t>How</a:t>
            </a:r>
            <a:r>
              <a:rPr dirty="0" sz="850" spc="3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10" b="1">
                <a:solidFill>
                  <a:srgbClr val="0C3841"/>
                </a:solidFill>
                <a:latin typeface="Arial"/>
                <a:cs typeface="Arial"/>
              </a:rPr>
              <a:t>the</a:t>
            </a:r>
            <a:r>
              <a:rPr dirty="0" sz="850" spc="11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10" b="1">
                <a:solidFill>
                  <a:srgbClr val="0C3841"/>
                </a:solidFill>
                <a:latin typeface="Arial"/>
                <a:cs typeface="Arial"/>
              </a:rPr>
              <a:t>customers</a:t>
            </a:r>
            <a:r>
              <a:rPr dirty="0" sz="850" spc="6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15" b="1">
                <a:solidFill>
                  <a:srgbClr val="0C3841"/>
                </a:solidFill>
                <a:latin typeface="Arial"/>
                <a:cs typeface="Arial"/>
              </a:rPr>
              <a:t>sat</a:t>
            </a:r>
            <a:r>
              <a:rPr dirty="0" sz="850" spc="15" b="1">
                <a:solidFill>
                  <a:srgbClr val="114F5B"/>
                </a:solidFill>
                <a:latin typeface="Arial"/>
                <a:cs typeface="Arial"/>
              </a:rPr>
              <a:t>i</a:t>
            </a:r>
            <a:r>
              <a:rPr dirty="0" sz="850" spc="15" b="1">
                <a:solidFill>
                  <a:srgbClr val="0C3841"/>
                </a:solidFill>
                <a:latin typeface="Arial"/>
                <a:cs typeface="Arial"/>
              </a:rPr>
              <a:t>sfaction</a:t>
            </a:r>
            <a:r>
              <a:rPr dirty="0" sz="850" spc="-5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10" b="1">
                <a:solidFill>
                  <a:srgbClr val="0C3841"/>
                </a:solidFill>
                <a:latin typeface="Arial"/>
                <a:cs typeface="Arial"/>
              </a:rPr>
              <a:t>improves</a:t>
            </a:r>
            <a:r>
              <a:rPr dirty="0" sz="850" spc="6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30" b="1">
                <a:solidFill>
                  <a:srgbClr val="0C3841"/>
                </a:solidFill>
                <a:latin typeface="Arial"/>
                <a:cs typeface="Arial"/>
              </a:rPr>
              <a:t>by</a:t>
            </a:r>
            <a:r>
              <a:rPr dirty="0" sz="85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-5" b="1">
                <a:solidFill>
                  <a:srgbClr val="0C3841"/>
                </a:solidFill>
                <a:latin typeface="Arial"/>
                <a:cs typeface="Arial"/>
              </a:rPr>
              <a:t>d</a:t>
            </a:r>
            <a:r>
              <a:rPr dirty="0" sz="850" spc="-5" b="1">
                <a:solidFill>
                  <a:srgbClr val="0E0F11"/>
                </a:solidFill>
                <a:latin typeface="Arial"/>
                <a:cs typeface="Arial"/>
              </a:rPr>
              <a:t>i</a:t>
            </a:r>
            <a:r>
              <a:rPr dirty="0" sz="850" spc="-5" b="1">
                <a:solidFill>
                  <a:srgbClr val="08262B"/>
                </a:solidFill>
                <a:latin typeface="Arial"/>
                <a:cs typeface="Arial"/>
              </a:rPr>
              <a:t>sp</a:t>
            </a:r>
            <a:r>
              <a:rPr dirty="0" sz="850" spc="-5" b="1">
                <a:solidFill>
                  <a:srgbClr val="114F5B"/>
                </a:solidFill>
                <a:latin typeface="Arial"/>
                <a:cs typeface="Arial"/>
              </a:rPr>
              <a:t>l</a:t>
            </a:r>
            <a:r>
              <a:rPr dirty="0" sz="850" spc="-5" b="1">
                <a:solidFill>
                  <a:srgbClr val="0C3841"/>
                </a:solidFill>
                <a:latin typeface="Arial"/>
                <a:cs typeface="Arial"/>
              </a:rPr>
              <a:t>ay</a:t>
            </a:r>
            <a:r>
              <a:rPr dirty="0" sz="850" spc="-12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25" b="1">
                <a:solidFill>
                  <a:srgbClr val="114F5B"/>
                </a:solidFill>
                <a:latin typeface="Arial"/>
                <a:cs typeface="Arial"/>
              </a:rPr>
              <a:t>i</a:t>
            </a:r>
            <a:r>
              <a:rPr dirty="0" sz="850" spc="25" b="1">
                <a:solidFill>
                  <a:srgbClr val="0C3841"/>
                </a:solidFill>
                <a:latin typeface="Arial"/>
                <a:cs typeface="Arial"/>
              </a:rPr>
              <a:t>ng</a:t>
            </a:r>
            <a:r>
              <a:rPr dirty="0" sz="850" spc="-1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40" b="1">
                <a:solidFill>
                  <a:srgbClr val="0C3841"/>
                </a:solidFill>
                <a:latin typeface="Arial"/>
                <a:cs typeface="Arial"/>
              </a:rPr>
              <a:t>the</a:t>
            </a:r>
            <a:r>
              <a:rPr dirty="0" sz="850" spc="-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850" spc="20" b="1">
                <a:solidFill>
                  <a:srgbClr val="114F5B"/>
                </a:solidFill>
                <a:latin typeface="Arial"/>
                <a:cs typeface="Arial"/>
              </a:rPr>
              <a:t>i</a:t>
            </a:r>
            <a:r>
              <a:rPr dirty="0" sz="850" spc="20" b="1">
                <a:solidFill>
                  <a:srgbClr val="0C3841"/>
                </a:solidFill>
                <a:latin typeface="Arial"/>
                <a:cs typeface="Arial"/>
              </a:rPr>
              <a:t>nfonnation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944" y="725230"/>
            <a:ext cx="1917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 b="1">
                <a:solidFill>
                  <a:srgbClr val="0C3841"/>
                </a:solidFill>
                <a:latin typeface="Times New Roman"/>
                <a:cs typeface="Times New Roman"/>
              </a:rPr>
              <a:t>200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802" y="1018613"/>
            <a:ext cx="19240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5" b="1">
                <a:solidFill>
                  <a:srgbClr val="0C3841"/>
                </a:solidFill>
                <a:latin typeface="Arial"/>
                <a:cs typeface="Arial"/>
              </a:rPr>
              <a:t>175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6622" y="1299273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841"/>
                </a:solidFill>
                <a:latin typeface="Times New Roman"/>
                <a:cs typeface="Times New Roman"/>
              </a:rPr>
              <a:t>150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6622" y="1586295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C3841"/>
                </a:solidFill>
                <a:latin typeface="Times New Roman"/>
                <a:cs typeface="Times New Roman"/>
              </a:rPr>
              <a:t>125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9042" y="1761612"/>
            <a:ext cx="267970" cy="24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ts val="650"/>
              </a:lnSpc>
              <a:spcBef>
                <a:spcPts val="100"/>
              </a:spcBef>
            </a:pPr>
            <a:r>
              <a:rPr dirty="0" sz="550" spc="-20">
                <a:solidFill>
                  <a:srgbClr val="08262B"/>
                </a:solidFill>
                <a:latin typeface="Arial"/>
                <a:cs typeface="Arial"/>
              </a:rPr>
              <a:t>:::,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070"/>
              </a:lnSpc>
            </a:pPr>
            <a:r>
              <a:rPr dirty="0" sz="900" spc="-85" b="1">
                <a:solidFill>
                  <a:srgbClr val="0C3841"/>
                </a:solidFill>
                <a:latin typeface="Arial"/>
                <a:cs typeface="Arial"/>
              </a:rPr>
              <a:t>B</a:t>
            </a:r>
            <a:r>
              <a:rPr dirty="0" sz="900" spc="35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0C3841"/>
                </a:solidFill>
                <a:latin typeface="Times New Roman"/>
                <a:cs typeface="Times New Roman"/>
              </a:rPr>
              <a:t>100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0617" y="2176113"/>
            <a:ext cx="1314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 b="1">
                <a:solidFill>
                  <a:srgbClr val="0C3841"/>
                </a:solidFill>
                <a:latin typeface="Arial"/>
                <a:cs typeface="Arial"/>
              </a:rPr>
              <a:t>75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7108" y="2456774"/>
            <a:ext cx="13716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5" b="1">
                <a:solidFill>
                  <a:srgbClr val="0C3841"/>
                </a:solidFill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9079" y="2750156"/>
            <a:ext cx="1327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5" b="1">
                <a:solidFill>
                  <a:srgbClr val="0C3841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5269" y="3021655"/>
            <a:ext cx="8318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0" b="1">
                <a:solidFill>
                  <a:srgbClr val="114F5B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6549" y="576122"/>
            <a:ext cx="11226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>
                <a:solidFill>
                  <a:srgbClr val="4D4D4D"/>
                </a:solidFill>
                <a:latin typeface="Arial"/>
                <a:cs typeface="Arial"/>
              </a:rPr>
              <a:t>Sit</a:t>
            </a:r>
            <a:r>
              <a:rPr dirty="0" sz="700" spc="1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-95">
                <a:solidFill>
                  <a:srgbClr val="343434"/>
                </a:solidFill>
                <a:latin typeface="Arial"/>
                <a:cs typeface="Arial"/>
              </a:rPr>
              <a:t>_.:</a:t>
            </a:r>
            <a:r>
              <a:rPr dirty="0" sz="700" spc="-130">
                <a:solidFill>
                  <a:srgbClr val="343434"/>
                </a:solidFill>
                <a:latin typeface="Arial"/>
                <a:cs typeface="Arial"/>
              </a:rPr>
              <a:t>O</a:t>
            </a:r>
            <a:r>
              <a:rPr dirty="0" sz="700" spc="-140">
                <a:solidFill>
                  <a:srgbClr val="5D5D5D"/>
                </a:solidFill>
                <a:latin typeface="Arial"/>
                <a:cs typeface="Arial"/>
              </a:rPr>
              <a:t>u</a:t>
            </a:r>
            <a:r>
              <a:rPr dirty="0" sz="700" spc="-135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55">
                <a:solidFill>
                  <a:srgbClr val="7B7B7B"/>
                </a:solidFill>
                <a:latin typeface="Arial"/>
                <a:cs typeface="Arial"/>
              </a:rPr>
              <a:t>l</a:t>
            </a:r>
            <a:r>
              <a:rPr dirty="0" sz="700" spc="-11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4D4D4D"/>
                </a:solidFill>
                <a:latin typeface="Arial"/>
                <a:cs typeface="Arial"/>
              </a:rPr>
              <a:t>it</a:t>
            </a:r>
            <a:r>
              <a:rPr dirty="0" sz="700" spc="-12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dirty="0" sz="7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7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0">
                <a:solidFill>
                  <a:srgbClr val="343434"/>
                </a:solidFill>
                <a:latin typeface="Arial"/>
                <a:cs typeface="Arial"/>
              </a:rPr>
              <a:t>_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dirty="0" sz="700" spc="-8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45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dirty="0" sz="700" spc="1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dirty="0" sz="700" spc="-8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dirty="0" sz="700" spc="2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dirty="0" sz="700" spc="50">
                <a:solidFill>
                  <a:srgbClr val="5D5D5D"/>
                </a:solidFill>
                <a:latin typeface="Arial"/>
                <a:cs typeface="Arial"/>
              </a:rPr>
              <a:t>f</a:t>
            </a:r>
            <a:r>
              <a:rPr dirty="0" sz="700" spc="35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ct</a:t>
            </a:r>
            <a:r>
              <a:rPr dirty="0" sz="70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75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o</a:t>
            </a:r>
            <a:r>
              <a:rPr dirty="0" sz="700" spc="-110">
                <a:solidFill>
                  <a:srgbClr val="5D5D5D"/>
                </a:solidFill>
                <a:latin typeface="Arial"/>
                <a:cs typeface="Arial"/>
              </a:rPr>
              <a:t>rn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5470"/>
              </a:lnSpc>
              <a:spcBef>
                <a:spcPts val="105"/>
              </a:spcBef>
            </a:pPr>
            <a:r>
              <a:rPr dirty="0" baseline="-22108" sz="7350" spc="727">
                <a:solidFill>
                  <a:srgbClr val="B5B5F2"/>
                </a:solidFill>
              </a:rPr>
              <a:t>-</a:t>
            </a:r>
            <a:r>
              <a:rPr dirty="0" sz="700" spc="30"/>
              <a:t>Agre</a:t>
            </a:r>
            <a:r>
              <a:rPr dirty="0" sz="700" spc="35"/>
              <a:t>e</a:t>
            </a:r>
            <a:r>
              <a:rPr dirty="0" sz="700" spc="30"/>
              <a:t> </a:t>
            </a:r>
            <a:r>
              <a:rPr dirty="0" sz="650" spc="20">
                <a:solidFill>
                  <a:srgbClr val="7B7B7B"/>
                </a:solidFill>
                <a:latin typeface="Times New Roman"/>
                <a:cs typeface="Times New Roman"/>
              </a:rPr>
              <a:t>(</a:t>
            </a:r>
            <a:r>
              <a:rPr dirty="0" sz="650" spc="-10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dirty="0" sz="650" spc="30">
                <a:solidFill>
                  <a:srgbClr val="343434"/>
                </a:solidFill>
                <a:latin typeface="Times New Roman"/>
                <a:cs typeface="Times New Roman"/>
              </a:rPr>
              <a:t>4</a:t>
            </a:r>
            <a:r>
              <a:rPr dirty="0" sz="65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650" spc="-45">
                <a:solidFill>
                  <a:srgbClr val="5D5D5D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309880">
              <a:lnSpc>
                <a:spcPts val="550"/>
              </a:lnSpc>
            </a:pPr>
            <a:r>
              <a:rPr dirty="0" spc="-45">
                <a:solidFill>
                  <a:srgbClr val="343434"/>
                </a:solidFill>
              </a:rPr>
              <a:t>D</a:t>
            </a:r>
            <a:r>
              <a:rPr dirty="0" spc="-90">
                <a:solidFill>
                  <a:srgbClr val="BFBFBF"/>
                </a:solidFill>
              </a:rPr>
              <a:t>i</a:t>
            </a:r>
            <a:r>
              <a:rPr dirty="0" spc="20"/>
              <a:t>i</a:t>
            </a:r>
            <a:r>
              <a:rPr dirty="0" spc="-90"/>
              <a:t>S</a:t>
            </a:r>
            <a:r>
              <a:rPr dirty="0" spc="-165"/>
              <a:t>a</a:t>
            </a:r>
            <a:r>
              <a:rPr dirty="0" spc="5"/>
              <a:t>i'l</a:t>
            </a:r>
            <a:r>
              <a:rPr dirty="0" spc="35"/>
              <a:t>g</a:t>
            </a:r>
            <a:r>
              <a:rPr dirty="0" sz="800" spc="-45">
                <a:solidFill>
                  <a:srgbClr val="343434"/>
                </a:solidFill>
              </a:rPr>
              <a:t>r</a:t>
            </a:r>
            <a:r>
              <a:rPr dirty="0" sz="800" spc="15">
                <a:solidFill>
                  <a:srgbClr val="5D5D5D"/>
                </a:solidFill>
              </a:rPr>
              <a:t>=</a:t>
            </a:r>
            <a:r>
              <a:rPr dirty="0" sz="800">
                <a:solidFill>
                  <a:srgbClr val="5D5D5D"/>
                </a:solidFill>
              </a:rPr>
              <a:t>  </a:t>
            </a:r>
            <a:r>
              <a:rPr dirty="0" sz="800" spc="-30">
                <a:solidFill>
                  <a:srgbClr val="5D5D5D"/>
                </a:solidFill>
              </a:rPr>
              <a:t> </a:t>
            </a:r>
            <a:r>
              <a:rPr dirty="0" sz="800" spc="-35">
                <a:solidFill>
                  <a:srgbClr val="5D5D5D"/>
                </a:solidFill>
              </a:rPr>
              <a:t>(</a:t>
            </a:r>
            <a:r>
              <a:rPr dirty="0" sz="800" spc="-135">
                <a:solidFill>
                  <a:srgbClr val="5D5D5D"/>
                </a:solidFill>
              </a:rPr>
              <a:t> </a:t>
            </a:r>
            <a:r>
              <a:rPr dirty="0" sz="650" spc="-45">
                <a:latin typeface="Times New Roman"/>
                <a:cs typeface="Times New Roman"/>
              </a:rPr>
              <a:t>2</a:t>
            </a:r>
            <a:r>
              <a:rPr dirty="0" sz="650" spc="-40">
                <a:latin typeface="Times New Roman"/>
                <a:cs typeface="Times New Roman"/>
              </a:rPr>
              <a:t> </a:t>
            </a:r>
            <a:r>
              <a:rPr dirty="0" sz="650" spc="-30">
                <a:solidFill>
                  <a:srgbClr val="7B7B7B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10693" y="3005126"/>
            <a:ext cx="12700" cy="94615"/>
          </a:xfrm>
          <a:custGeom>
            <a:avLst/>
            <a:gdLst/>
            <a:ahLst/>
            <a:cxnLst/>
            <a:rect l="l" t="t" r="r" b="b"/>
            <a:pathLst>
              <a:path w="12700" h="94614">
                <a:moveTo>
                  <a:pt x="12204" y="94198"/>
                </a:moveTo>
                <a:lnTo>
                  <a:pt x="0" y="94198"/>
                </a:lnTo>
                <a:lnTo>
                  <a:pt x="0" y="0"/>
                </a:lnTo>
                <a:lnTo>
                  <a:pt x="12204" y="0"/>
                </a:lnTo>
                <a:lnTo>
                  <a:pt x="12204" y="94198"/>
                </a:lnTo>
                <a:close/>
              </a:path>
            </a:pathLst>
          </a:custGeom>
          <a:solidFill>
            <a:srgbClr val="D4D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610692" y="2995193"/>
            <a:ext cx="41402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 spc="-50">
                <a:solidFill>
                  <a:srgbClr val="B5B5F2"/>
                </a:solidFill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6605" y="749657"/>
            <a:ext cx="1936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solidFill>
                  <a:srgbClr val="08262B"/>
                </a:solidFill>
                <a:latin typeface="Times New Roman"/>
                <a:cs typeface="Times New Roman"/>
              </a:rPr>
              <a:t>175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9337" y="1079936"/>
            <a:ext cx="18923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C3841"/>
                </a:solidFill>
                <a:latin typeface="Arial"/>
                <a:cs typeface="Arial"/>
              </a:rPr>
              <a:t>150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6605" y="1396983"/>
            <a:ext cx="1905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0" b="1">
                <a:solidFill>
                  <a:srgbClr val="0C3841"/>
                </a:solidFill>
                <a:latin typeface="Times New Roman"/>
                <a:cs typeface="Times New Roman"/>
              </a:rPr>
              <a:t>125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6529" y="1679424"/>
            <a:ext cx="323850" cy="29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100"/>
              </a:spcBef>
            </a:pPr>
            <a:r>
              <a:rPr dirty="0" sz="1100" spc="45">
                <a:solidFill>
                  <a:srgbClr val="0C3841"/>
                </a:solidFill>
                <a:latin typeface="Arial"/>
                <a:cs typeface="Arial"/>
              </a:rPr>
              <a:t>§</a:t>
            </a:r>
            <a:r>
              <a:rPr dirty="0" sz="1100" spc="-25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750" spc="20" b="1">
                <a:solidFill>
                  <a:srgbClr val="0C3841"/>
                </a:solidFill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  <a:p>
            <a:pPr marL="28575">
              <a:lnSpc>
                <a:spcPts val="905"/>
              </a:lnSpc>
            </a:pPr>
            <a:r>
              <a:rPr dirty="0" sz="850" spc="25" b="1">
                <a:solidFill>
                  <a:srgbClr val="0C3841"/>
                </a:solidFill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00600" y="2053976"/>
            <a:ext cx="1314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 b="1">
                <a:solidFill>
                  <a:srgbClr val="0C3841"/>
                </a:solidFill>
                <a:latin typeface="Arial"/>
                <a:cs typeface="Arial"/>
              </a:rPr>
              <a:t>75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00143" y="2377385"/>
            <a:ext cx="13398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b="1">
                <a:solidFill>
                  <a:srgbClr val="0C3841"/>
                </a:solidFill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9062" y="2710462"/>
            <a:ext cx="1327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5" b="1">
                <a:solidFill>
                  <a:srgbClr val="0C3841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61207" y="367727"/>
            <a:ext cx="41332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850" spc="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How</a:t>
            </a:r>
            <a:r>
              <a:rPr dirty="0" u="heavy" sz="850" spc="5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customers</a:t>
            </a:r>
            <a:r>
              <a:rPr dirty="0" u="heavy" sz="850" spc="5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trust</a:t>
            </a:r>
            <a:r>
              <a:rPr dirty="0" u="heavy" sz="850" spc="1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40" b="1">
                <a:solidFill>
                  <a:srgbClr val="08262B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850" spc="25" b="1">
                <a:solidFill>
                  <a:srgbClr val="08262B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sataisfied</a:t>
            </a:r>
            <a:r>
              <a:rPr dirty="0" u="heavy" sz="850" spc="1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with</a:t>
            </a:r>
            <a:r>
              <a:rPr dirty="0" u="heavy" sz="850" spc="-2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spc="9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net</a:t>
            </a:r>
            <a:r>
              <a:rPr dirty="0" u="heavy" sz="850" spc="7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benifits</a:t>
            </a:r>
            <a:r>
              <a:rPr dirty="0" u="heavy" sz="850" spc="-2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25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850" spc="3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850" spc="114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850" spc="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webs</a:t>
            </a:r>
            <a:r>
              <a:rPr dirty="0" u="heavy" sz="850" spc="10" b="1">
                <a:solidFill>
                  <a:srgbClr val="114F5B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850" spc="10" b="1">
                <a:solidFill>
                  <a:srgbClr val="0C3841"/>
                </a:solidFill>
                <a:uFill>
                  <a:solidFill>
                    <a:srgbClr val="0C3841"/>
                  </a:solidFill>
                </a:uFill>
                <a:latin typeface="Arial"/>
                <a:cs typeface="Arial"/>
              </a:rPr>
              <a:t>tes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126650" y="562914"/>
            <a:ext cx="222885" cy="510540"/>
          </a:xfrm>
          <a:custGeom>
            <a:avLst/>
            <a:gdLst/>
            <a:ahLst/>
            <a:cxnLst/>
            <a:rect l="l" t="t" r="r" b="b"/>
            <a:pathLst>
              <a:path w="222884" h="510540">
                <a:moveTo>
                  <a:pt x="6108" y="266661"/>
                </a:moveTo>
                <a:lnTo>
                  <a:pt x="0" y="266661"/>
                </a:lnTo>
                <a:lnTo>
                  <a:pt x="0" y="388162"/>
                </a:lnTo>
                <a:lnTo>
                  <a:pt x="6108" y="388162"/>
                </a:lnTo>
                <a:lnTo>
                  <a:pt x="6108" y="266661"/>
                </a:lnTo>
                <a:close/>
              </a:path>
              <a:path w="222884" h="510540">
                <a:moveTo>
                  <a:pt x="148158" y="0"/>
                </a:moveTo>
                <a:lnTo>
                  <a:pt x="142049" y="0"/>
                </a:lnTo>
                <a:lnTo>
                  <a:pt x="142049" y="137020"/>
                </a:lnTo>
                <a:lnTo>
                  <a:pt x="148158" y="137020"/>
                </a:lnTo>
                <a:lnTo>
                  <a:pt x="148158" y="0"/>
                </a:lnTo>
                <a:close/>
              </a:path>
              <a:path w="222884" h="510540">
                <a:moveTo>
                  <a:pt x="222732" y="388797"/>
                </a:moveTo>
                <a:lnTo>
                  <a:pt x="213575" y="388797"/>
                </a:lnTo>
                <a:lnTo>
                  <a:pt x="213575" y="510298"/>
                </a:lnTo>
                <a:lnTo>
                  <a:pt x="222732" y="510298"/>
                </a:lnTo>
                <a:lnTo>
                  <a:pt x="222732" y="388797"/>
                </a:lnTo>
                <a:close/>
              </a:path>
            </a:pathLst>
          </a:custGeom>
          <a:solidFill>
            <a:srgbClr val="EB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733925" y="525743"/>
            <a:ext cx="958215" cy="5492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325"/>
              </a:spcBef>
            </a:pPr>
            <a:r>
              <a:rPr dirty="0" sz="800" spc="25">
                <a:solidFill>
                  <a:srgbClr val="5D5D5D"/>
                </a:solidFill>
                <a:latin typeface="Times New Roman"/>
                <a:cs typeface="Times New Roman"/>
              </a:rPr>
              <a:t>ru</a:t>
            </a:r>
            <a:r>
              <a:rPr dirty="0" sz="800" spc="-50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800" spc="-95">
                <a:solidFill>
                  <a:srgbClr val="BFBFBF"/>
                </a:solidFill>
                <a:latin typeface="Times New Roman"/>
                <a:cs typeface="Times New Roman"/>
              </a:rPr>
              <a:t>.</a:t>
            </a:r>
            <a:r>
              <a:rPr dirty="0" sz="800" spc="-95">
                <a:solidFill>
                  <a:srgbClr val="4D4D4D"/>
                </a:solidFill>
                <a:latin typeface="Times New Roman"/>
                <a:cs typeface="Times New Roman"/>
              </a:rPr>
              <a:t>st</a:t>
            </a:r>
            <a:endParaRPr sz="800">
              <a:latin typeface="Times New Roman"/>
              <a:cs typeface="Times New Roman"/>
            </a:endParaRPr>
          </a:p>
          <a:p>
            <a:pPr marL="328295" indent="-316230">
              <a:lnSpc>
                <a:spcPts val="840"/>
              </a:lnSpc>
              <a:spcBef>
                <a:spcPts val="195"/>
              </a:spcBef>
              <a:buClr>
                <a:srgbClr val="700F6E"/>
              </a:buClr>
              <a:buChar char="-"/>
              <a:tabLst>
                <a:tab pos="328295" algn="l"/>
                <a:tab pos="328930" algn="l"/>
              </a:tabLst>
            </a:pPr>
            <a:r>
              <a:rPr dirty="0" sz="700" spc="30">
                <a:solidFill>
                  <a:srgbClr val="4D4D4D"/>
                </a:solidFill>
                <a:latin typeface="Arial"/>
                <a:cs typeface="Arial"/>
              </a:rPr>
              <a:t>Agre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5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7B7B7B"/>
                </a:solidFill>
                <a:latin typeface="Times New Roman"/>
                <a:cs typeface="Times New Roman"/>
              </a:rPr>
              <a:t>(</a:t>
            </a:r>
            <a:r>
              <a:rPr dirty="0" sz="650" spc="-10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dirty="0" sz="650" spc="30">
                <a:solidFill>
                  <a:srgbClr val="343434"/>
                </a:solidFill>
                <a:latin typeface="Times New Roman"/>
                <a:cs typeface="Times New Roman"/>
              </a:rPr>
              <a:t>4</a:t>
            </a:r>
            <a:r>
              <a:rPr dirty="0" sz="650" spc="-7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650" spc="15">
                <a:solidFill>
                  <a:srgbClr val="5D5D5D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330200" indent="-318135">
              <a:lnSpc>
                <a:spcPts val="960"/>
              </a:lnSpc>
              <a:buClr>
                <a:srgbClr val="DD211F"/>
              </a:buClr>
              <a:buChar char="-"/>
              <a:tabLst>
                <a:tab pos="330200" algn="l"/>
                <a:tab pos="330835" algn="l"/>
              </a:tabLst>
            </a:pPr>
            <a:r>
              <a:rPr dirty="0" sz="700" spc="-2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dirty="0" sz="700" spc="-9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dirty="0" sz="700" spc="25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700" spc="-40">
                <a:solidFill>
                  <a:srgbClr val="4D4D4D"/>
                </a:solidFill>
                <a:latin typeface="Arial"/>
                <a:cs typeface="Arial"/>
              </a:rPr>
              <a:t>5</a:t>
            </a:r>
            <a:r>
              <a:rPr dirty="0" sz="700" spc="-35">
                <a:solidFill>
                  <a:srgbClr val="4D4D4D"/>
                </a:solidFill>
                <a:latin typeface="Arial"/>
                <a:cs typeface="Arial"/>
              </a:rPr>
              <a:t>°</a:t>
            </a:r>
            <a:r>
              <a:rPr dirty="0" sz="700" spc="5">
                <a:solidFill>
                  <a:srgbClr val="4D4D4D"/>
                </a:solidFill>
                <a:latin typeface="Arial"/>
                <a:cs typeface="Arial"/>
              </a:rPr>
              <a:t>i'l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g</a:t>
            </a:r>
            <a:r>
              <a:rPr dirty="0" sz="800" spc="25">
                <a:solidFill>
                  <a:srgbClr val="343434"/>
                </a:solidFill>
                <a:latin typeface="Arial"/>
                <a:cs typeface="Arial"/>
              </a:rPr>
              <a:t>r=</a:t>
            </a:r>
            <a:r>
              <a:rPr dirty="0" sz="80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800" spc="11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800" spc="-13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4D4D4D"/>
                </a:solidFill>
                <a:latin typeface="Times New Roman"/>
                <a:cs typeface="Times New Roman"/>
              </a:rPr>
              <a:t>2</a:t>
            </a:r>
            <a:r>
              <a:rPr dirty="0" sz="650" spc="-4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dirty="0" sz="650" spc="-30">
                <a:solidFill>
                  <a:srgbClr val="7B7B7B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105"/>
              </a:spcBef>
              <a:buClr>
                <a:srgbClr val="6E700F"/>
              </a:buClr>
              <a:buChar char="-"/>
              <a:tabLst>
                <a:tab pos="331470" algn="l"/>
                <a:tab pos="332105" algn="l"/>
              </a:tabLst>
            </a:pPr>
            <a:r>
              <a:rPr dirty="0" sz="700" spc="-20">
                <a:solidFill>
                  <a:srgbClr val="0E0F11"/>
                </a:solidFill>
                <a:latin typeface="Arial"/>
                <a:cs typeface="Arial"/>
              </a:rPr>
              <a:t>i</a:t>
            </a:r>
            <a:r>
              <a:rPr dirty="0" sz="700" spc="-55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-1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c</a:t>
            </a:r>
            <a:r>
              <a:rPr dirty="0" sz="700" spc="-55">
                <a:solidFill>
                  <a:srgbClr val="5D5D5D"/>
                </a:solidFill>
                <a:latin typeface="Arial"/>
                <a:cs typeface="Arial"/>
              </a:rPr>
              <a:t>l</a:t>
            </a:r>
            <a:r>
              <a:rPr dirty="0" sz="700" spc="-3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700" spc="-7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5D5D5D"/>
                </a:solidFill>
                <a:latin typeface="Arial"/>
                <a:cs typeface="Arial"/>
              </a:rPr>
              <a:t>tf</a:t>
            </a:r>
            <a:r>
              <a:rPr dirty="0" sz="700" spc="-7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dirty="0" sz="700" spc="2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85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ren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6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5D5D5D"/>
                </a:solidFill>
                <a:latin typeface="Arial"/>
                <a:cs typeface="Arial"/>
              </a:rPr>
              <a:t>(3</a:t>
            </a:r>
            <a:r>
              <a:rPr dirty="0" sz="650" spc="-11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7B7B7B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5917" y="3116312"/>
            <a:ext cx="64262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210" b="1">
                <a:latin typeface="Times New Roman"/>
                <a:cs typeface="Times New Roman"/>
              </a:rPr>
              <a:t>1</a:t>
            </a:r>
            <a:r>
              <a:rPr dirty="0" sz="750" spc="-204" b="1">
                <a:solidFill>
                  <a:srgbClr val="0C3841"/>
                </a:solidFill>
                <a:latin typeface="Times New Roman"/>
                <a:cs typeface="Times New Roman"/>
              </a:rPr>
              <a:t>n</a:t>
            </a:r>
            <a:r>
              <a:rPr dirty="0" sz="750" spc="-200" b="1">
                <a:solidFill>
                  <a:srgbClr val="0C3841"/>
                </a:solidFill>
                <a:latin typeface="Times New Roman"/>
                <a:cs typeface="Times New Roman"/>
              </a:rPr>
              <a:t>d</a:t>
            </a:r>
            <a:r>
              <a:rPr dirty="0" sz="750" b="1">
                <a:solidFill>
                  <a:srgbClr val="0C3841"/>
                </a:solidFill>
                <a:latin typeface="Times New Roman"/>
                <a:cs typeface="Times New Roman"/>
              </a:rPr>
              <a:t>  </a:t>
            </a:r>
            <a:r>
              <a:rPr dirty="0" sz="750" spc="-75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50" spc="-5" b="1">
                <a:solidFill>
                  <a:srgbClr val="114F5B"/>
                </a:solidFill>
                <a:latin typeface="Times New Roman"/>
                <a:cs typeface="Times New Roman"/>
              </a:rPr>
              <a:t>iiffensd</a:t>
            </a:r>
            <a:r>
              <a:rPr dirty="0" sz="750" b="1">
                <a:solidFill>
                  <a:srgbClr val="114F5B"/>
                </a:solidFill>
                <a:latin typeface="Times New Roman"/>
                <a:cs typeface="Times New Roman"/>
              </a:rPr>
              <a:t>:</a:t>
            </a:r>
            <a:r>
              <a:rPr dirty="0" sz="750" spc="-20" b="1">
                <a:solidFill>
                  <a:srgbClr val="114F5B"/>
                </a:solidFill>
                <a:latin typeface="Times New Roman"/>
                <a:cs typeface="Times New Roman"/>
              </a:rPr>
              <a:t> </a:t>
            </a:r>
            <a:r>
              <a:rPr dirty="0" sz="750" spc="5" b="1">
                <a:solidFill>
                  <a:srgbClr val="114F5B"/>
                </a:solidFill>
                <a:latin typeface="Times New Roman"/>
                <a:cs typeface="Times New Roman"/>
              </a:rPr>
              <a:t>(</a:t>
            </a:r>
            <a:r>
              <a:rPr dirty="0" sz="750" b="1">
                <a:solidFill>
                  <a:srgbClr val="0C3841"/>
                </a:solidFill>
                <a:latin typeface="Times New Roman"/>
                <a:cs typeface="Times New Roman"/>
              </a:rPr>
              <a:t>3</a:t>
            </a:r>
            <a:r>
              <a:rPr dirty="0" sz="750" spc="-105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50" b="1">
                <a:solidFill>
                  <a:srgbClr val="114F5B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7943" y="3113513"/>
            <a:ext cx="443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 b="1">
                <a:solidFill>
                  <a:srgbClr val="0C3841"/>
                </a:solidFill>
                <a:latin typeface="Arial"/>
                <a:cs typeface="Arial"/>
              </a:rPr>
              <a:t>Agre</a:t>
            </a:r>
            <a:r>
              <a:rPr dirty="0" sz="700" spc="20" b="1">
                <a:solidFill>
                  <a:srgbClr val="0C3841"/>
                </a:solidFill>
                <a:latin typeface="Arial"/>
                <a:cs typeface="Arial"/>
              </a:rPr>
              <a:t>e</a:t>
            </a:r>
            <a:r>
              <a:rPr dirty="0" sz="700" b="1">
                <a:solidFill>
                  <a:srgbClr val="0C3841"/>
                </a:solidFill>
                <a:latin typeface="Arial"/>
                <a:cs typeface="Arial"/>
              </a:rPr>
              <a:t> </a:t>
            </a:r>
            <a:r>
              <a:rPr dirty="0" sz="700" spc="10" b="1">
                <a:solidFill>
                  <a:srgbClr val="114F5B"/>
                </a:solidFill>
                <a:latin typeface="Times New Roman"/>
                <a:cs typeface="Times New Roman"/>
              </a:rPr>
              <a:t>(</a:t>
            </a:r>
            <a:r>
              <a:rPr dirty="0" sz="700" spc="20" b="1">
                <a:solidFill>
                  <a:srgbClr val="0C3841"/>
                </a:solidFill>
                <a:latin typeface="Times New Roman"/>
                <a:cs typeface="Times New Roman"/>
              </a:rPr>
              <a:t>4</a:t>
            </a:r>
            <a:r>
              <a:rPr dirty="0" sz="700" spc="-60" b="1">
                <a:solidFill>
                  <a:srgbClr val="0C3841"/>
                </a:solidFill>
                <a:latin typeface="Times New Roman"/>
                <a:cs typeface="Times New Roman"/>
              </a:rPr>
              <a:t> </a:t>
            </a:r>
            <a:r>
              <a:rPr dirty="0" sz="700" spc="10" b="1">
                <a:solidFill>
                  <a:srgbClr val="114F5B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0323" y="3229289"/>
            <a:ext cx="76581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b="1">
                <a:latin typeface="Arial"/>
                <a:cs typeface="Arial"/>
              </a:rPr>
              <a:t>l</a:t>
            </a:r>
            <a:r>
              <a:rPr dirty="0" sz="750" b="1">
                <a:solidFill>
                  <a:srgbClr val="114F5B"/>
                </a:solidFill>
                <a:latin typeface="Arial"/>
                <a:cs typeface="Arial"/>
              </a:rPr>
              <a:t>nlo</a:t>
            </a:r>
            <a:r>
              <a:rPr dirty="0" sz="750" b="1">
                <a:solidFill>
                  <a:srgbClr val="08262B"/>
                </a:solidFill>
                <a:latin typeface="Arial"/>
                <a:cs typeface="Arial"/>
              </a:rPr>
              <a:t>_</a:t>
            </a:r>
            <a:r>
              <a:rPr dirty="0" sz="700" b="1">
                <a:solidFill>
                  <a:srgbClr val="114F5B"/>
                </a:solidFill>
                <a:latin typeface="Arial"/>
                <a:cs typeface="Arial"/>
              </a:rPr>
              <a:t>Satisfactio</a:t>
            </a:r>
            <a:r>
              <a:rPr dirty="0" sz="700" b="1">
                <a:solidFill>
                  <a:srgbClr val="0C3841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31824" y="3451679"/>
            <a:ext cx="6261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dirty="0" u="heavy" sz="850" spc="5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850" spc="-3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850" spc="65" b="1">
                <a:solidFill>
                  <a:srgbClr val="114F5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850" b="1">
                <a:solidFill>
                  <a:srgbClr val="114F5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850" spc="2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</a:t>
            </a:r>
            <a:r>
              <a:rPr dirty="0" u="heavy" sz="850" spc="10" b="1">
                <a:solidFill>
                  <a:srgbClr val="0C384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850" spc="45" b="1">
                <a:solidFill>
                  <a:srgbClr val="114F5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46966" y="3910455"/>
            <a:ext cx="55244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AA485D"/>
                </a:solidFill>
                <a:latin typeface="Arial"/>
                <a:cs typeface="Arial"/>
              </a:rPr>
              <a:t>-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39698" y="4035662"/>
            <a:ext cx="6350" cy="121920"/>
          </a:xfrm>
          <a:custGeom>
            <a:avLst/>
            <a:gdLst/>
            <a:ahLst/>
            <a:cxnLst/>
            <a:rect l="l" t="t" r="r" b="b"/>
            <a:pathLst>
              <a:path w="6350" h="121920">
                <a:moveTo>
                  <a:pt x="6102" y="121498"/>
                </a:moveTo>
                <a:lnTo>
                  <a:pt x="0" y="121498"/>
                </a:lnTo>
                <a:lnTo>
                  <a:pt x="0" y="0"/>
                </a:lnTo>
                <a:lnTo>
                  <a:pt x="6102" y="0"/>
                </a:lnTo>
                <a:lnTo>
                  <a:pt x="6102" y="121498"/>
                </a:lnTo>
                <a:close/>
              </a:path>
            </a:pathLst>
          </a:custGeom>
          <a:solidFill>
            <a:srgbClr val="EB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909752" y="3742517"/>
            <a:ext cx="892810" cy="41655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340"/>
              </a:spcBef>
            </a:pPr>
            <a:r>
              <a:rPr dirty="0" sz="700" spc="-20">
                <a:solidFill>
                  <a:srgbClr val="0E0F11"/>
                </a:solidFill>
                <a:latin typeface="Arial"/>
                <a:cs typeface="Arial"/>
              </a:rPr>
              <a:t>i</a:t>
            </a:r>
            <a:r>
              <a:rPr dirty="0" sz="700" spc="35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-1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c</a:t>
            </a:r>
            <a:r>
              <a:rPr dirty="0" sz="700" spc="-55">
                <a:solidFill>
                  <a:srgbClr val="5D5D5D"/>
                </a:solidFill>
                <a:latin typeface="Arial"/>
                <a:cs typeface="Arial"/>
              </a:rPr>
              <a:t>l</a:t>
            </a:r>
            <a:r>
              <a:rPr dirty="0" sz="700" spc="-3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700" spc="-7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55">
                <a:solidFill>
                  <a:srgbClr val="5D5D5D"/>
                </a:solidFill>
                <a:latin typeface="Arial"/>
                <a:cs typeface="Arial"/>
              </a:rPr>
              <a:t>tfer</a:t>
            </a:r>
            <a:r>
              <a:rPr dirty="0" sz="700" spc="-7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8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7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-12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4D4D4D"/>
                </a:solidFill>
                <a:latin typeface="Arial"/>
                <a:cs typeface="Arial"/>
              </a:rPr>
              <a:t>3</a:t>
            </a:r>
            <a:r>
              <a:rPr dirty="0" sz="650" spc="-12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7B7B7B"/>
                </a:solidFill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240"/>
              </a:spcBef>
            </a:pPr>
            <a:r>
              <a:rPr dirty="0" sz="700" spc="30">
                <a:solidFill>
                  <a:srgbClr val="4D4D4D"/>
                </a:solidFill>
                <a:latin typeface="Arial"/>
                <a:cs typeface="Arial"/>
              </a:rPr>
              <a:t>Agre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20">
                <a:solidFill>
                  <a:srgbClr val="7B7B7B"/>
                </a:solidFill>
                <a:latin typeface="Arial"/>
                <a:cs typeface="Arial"/>
              </a:rPr>
              <a:t>(</a:t>
            </a:r>
            <a:r>
              <a:rPr dirty="0" sz="700" spc="-13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dirty="0" sz="700">
                <a:solidFill>
                  <a:srgbClr val="7B7B7B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267335" algn="l"/>
              </a:tabLst>
            </a:pPr>
            <a:r>
              <a:rPr dirty="0" sz="700">
                <a:solidFill>
                  <a:srgbClr val="DB8A26"/>
                </a:solidFill>
                <a:latin typeface="Arial"/>
                <a:cs typeface="Arial"/>
              </a:rPr>
              <a:t>-</a:t>
            </a:r>
            <a:r>
              <a:rPr dirty="0" sz="700">
                <a:solidFill>
                  <a:srgbClr val="DB8A26"/>
                </a:solidFill>
                <a:latin typeface="Arial"/>
                <a:cs typeface="Arial"/>
              </a:rPr>
              <a:t>	</a:t>
            </a:r>
            <a:r>
              <a:rPr dirty="0" sz="700" spc="-2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dirty="0" sz="700" spc="-9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dirty="0" sz="700" spc="15">
                <a:solidFill>
                  <a:srgbClr val="4D4D4D"/>
                </a:solidFill>
                <a:latin typeface="Arial"/>
                <a:cs typeface="Arial"/>
              </a:rPr>
              <a:t>isagr</a:t>
            </a:r>
            <a:r>
              <a:rPr dirty="0" sz="700" spc="3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-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2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10">
                <a:solidFill>
                  <a:srgbClr val="7B7B7B"/>
                </a:solidFill>
                <a:latin typeface="Arial"/>
                <a:cs typeface="Arial"/>
              </a:rPr>
              <a:t>(</a:t>
            </a:r>
            <a:r>
              <a:rPr dirty="0" sz="700" spc="-13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15">
                <a:solidFill>
                  <a:srgbClr val="4D4D4D"/>
                </a:solidFill>
                <a:latin typeface="Arial"/>
                <a:cs typeface="Arial"/>
              </a:rPr>
              <a:t>2</a:t>
            </a:r>
            <a:r>
              <a:rPr dirty="0" sz="700" spc="1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60738" y="3657021"/>
            <a:ext cx="11296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15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dirty="0" sz="700" spc="-75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dirty="0" sz="700" spc="30">
                <a:solidFill>
                  <a:srgbClr val="7B7B7B"/>
                </a:solidFill>
                <a:latin typeface="Arial"/>
                <a:cs typeface="Arial"/>
              </a:rPr>
              <a:t>t</a:t>
            </a:r>
            <a:r>
              <a:rPr dirty="0" sz="700" spc="15">
                <a:solidFill>
                  <a:srgbClr val="5D5D5D"/>
                </a:solidFill>
                <a:latin typeface="Arial"/>
                <a:cs typeface="Arial"/>
              </a:rPr>
              <a:t>ro</a:t>
            </a:r>
            <a:r>
              <a:rPr dirty="0" sz="700" spc="-13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35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dirty="0" sz="700" spc="-114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dirty="0" sz="700" spc="-70">
                <a:solidFill>
                  <a:srgbClr val="4D4D4D"/>
                </a:solidFill>
                <a:latin typeface="Arial"/>
                <a:cs typeface="Arial"/>
              </a:rPr>
              <a:t>izin</a:t>
            </a:r>
            <a:r>
              <a:rPr dirty="0" sz="700" spc="-95">
                <a:solidFill>
                  <a:srgbClr val="4D4D4D"/>
                </a:solidFill>
                <a:latin typeface="Arial"/>
                <a:cs typeface="Arial"/>
              </a:rPr>
              <a:t>g</a:t>
            </a:r>
            <a:r>
              <a:rPr dirty="0" sz="70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700" spc="-6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4D4D4D"/>
                </a:solidFill>
                <a:latin typeface="Arial"/>
                <a:cs typeface="Arial"/>
              </a:rPr>
              <a:t>_</a:t>
            </a:r>
            <a:r>
              <a:rPr dirty="0" sz="700" spc="20">
                <a:solidFill>
                  <a:srgbClr val="4D4D4D"/>
                </a:solidFill>
                <a:latin typeface="Arial"/>
                <a:cs typeface="Arial"/>
              </a:rPr>
              <a:t>Gonve</a:t>
            </a:r>
            <a:r>
              <a:rPr dirty="0" sz="700" spc="55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dirty="0" sz="700" spc="5">
                <a:solidFill>
                  <a:srgbClr val="0E0F11"/>
                </a:solidFill>
                <a:latin typeface="Arial"/>
                <a:cs typeface="Arial"/>
              </a:rPr>
              <a:t>i</a:t>
            </a:r>
            <a:r>
              <a:rPr dirty="0" sz="700" spc="20">
                <a:solidFill>
                  <a:srgbClr val="4D4D4D"/>
                </a:solidFill>
                <a:latin typeface="Arial"/>
                <a:cs typeface="Arial"/>
              </a:rPr>
              <a:t>ence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80771" y="3785266"/>
            <a:ext cx="892175" cy="24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dirty="0" sz="700" spc="-10">
                <a:solidFill>
                  <a:srgbClr val="953415"/>
                </a:solidFill>
                <a:latin typeface="Arial"/>
                <a:cs typeface="Arial"/>
              </a:rPr>
              <a:t>-</a:t>
            </a:r>
            <a:r>
              <a:rPr dirty="0" sz="700" spc="-10">
                <a:solidFill>
                  <a:srgbClr val="953415"/>
                </a:solidFill>
                <a:latin typeface="Arial"/>
                <a:cs typeface="Arial"/>
              </a:rPr>
              <a:t>	</a:t>
            </a:r>
            <a:r>
              <a:rPr dirty="0" sz="700" spc="-15">
                <a:solidFill>
                  <a:srgbClr val="0E0F11"/>
                </a:solidFill>
                <a:latin typeface="Arial"/>
                <a:cs typeface="Arial"/>
              </a:rPr>
              <a:t>i</a:t>
            </a:r>
            <a:r>
              <a:rPr dirty="0" sz="700" spc="-15">
                <a:solidFill>
                  <a:srgbClr val="7B7B7B"/>
                </a:solidFill>
                <a:latin typeface="Arial"/>
                <a:cs typeface="Arial"/>
              </a:rPr>
              <a:t>n</a:t>
            </a:r>
            <a:r>
              <a:rPr dirty="0" sz="700" spc="-5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dirty="0" sz="700" spc="-55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dirty="0" sz="700" spc="-30">
                <a:solidFill>
                  <a:srgbClr val="7B7B7B"/>
                </a:solidFill>
                <a:latin typeface="Arial"/>
                <a:cs typeface="Arial"/>
              </a:rPr>
              <a:t>i</a:t>
            </a:r>
            <a:r>
              <a:rPr dirty="0" sz="700" spc="-9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5D5D5D"/>
                </a:solidFill>
                <a:latin typeface="Arial"/>
                <a:cs typeface="Arial"/>
              </a:rPr>
              <a:t>t</a:t>
            </a:r>
            <a:r>
              <a:rPr dirty="0" sz="700" spc="-35">
                <a:solidFill>
                  <a:srgbClr val="5D5D5D"/>
                </a:solidFill>
                <a:latin typeface="Arial"/>
                <a:cs typeface="Arial"/>
              </a:rPr>
              <a:t>f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65">
                <a:solidFill>
                  <a:srgbClr val="5D5D5D"/>
                </a:solidFill>
                <a:latin typeface="Arial"/>
                <a:cs typeface="Arial"/>
              </a:rPr>
              <a:t>er</a:t>
            </a:r>
            <a:r>
              <a:rPr dirty="0" sz="700" spc="-7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9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70">
                <a:solidFill>
                  <a:srgbClr val="5D5D5D"/>
                </a:solidFill>
                <a:latin typeface="Arial"/>
                <a:cs typeface="Arial"/>
              </a:rPr>
              <a:t>n</a:t>
            </a:r>
            <a:r>
              <a:rPr dirty="0" sz="700" spc="-95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dirty="0" sz="70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dirty="0" sz="700" spc="-114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dirty="0" sz="650" spc="-50">
                <a:solidFill>
                  <a:srgbClr val="5D5D5D"/>
                </a:solidFill>
                <a:latin typeface="Times New Roman"/>
                <a:cs typeface="Times New Roman"/>
              </a:rPr>
              <a:t>3</a:t>
            </a:r>
            <a:r>
              <a:rPr dirty="0" sz="650" spc="5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650" spc="-35">
                <a:solidFill>
                  <a:srgbClr val="7B7B7B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algn="ctr" marL="51435">
              <a:lnSpc>
                <a:spcPct val="100000"/>
              </a:lnSpc>
              <a:spcBef>
                <a:spcPts val="25"/>
              </a:spcBef>
            </a:pPr>
            <a:r>
              <a:rPr dirty="0" sz="700" spc="30">
                <a:solidFill>
                  <a:srgbClr val="4D4D4D"/>
                </a:solidFill>
                <a:latin typeface="Arial"/>
                <a:cs typeface="Arial"/>
              </a:rPr>
              <a:t>Agre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3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20">
                <a:solidFill>
                  <a:srgbClr val="7B7B7B"/>
                </a:solidFill>
                <a:latin typeface="Arial"/>
                <a:cs typeface="Arial"/>
              </a:rPr>
              <a:t>(</a:t>
            </a:r>
            <a:r>
              <a:rPr dirty="0" sz="700" spc="-13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700" spc="5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dirty="0" sz="700">
                <a:solidFill>
                  <a:srgbClr val="7B7B7B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290575"/>
            <a:ext cx="5881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00"/>
                </a:solidFill>
                <a:latin typeface="Times New Roman"/>
                <a:cs typeface="Times New Roman"/>
              </a:rPr>
              <a:t>plots: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003" y="977544"/>
            <a:ext cx="10412095" cy="4988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5600" marR="5715" indent="-343535">
              <a:lnSpc>
                <a:spcPct val="106900"/>
              </a:lnSpc>
              <a:spcBef>
                <a:spcPts val="11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Many customers agreed that displaying quality information on the website improves satisfaction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believe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displaying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significant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association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 satisfaction 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are satisfied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happy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 on good quality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needed,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leads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favorable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intentions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quality,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quality,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electronic service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success in e-commerce. So,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online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e-tailers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 display all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about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 idea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regularly.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"/>
            </a:pPr>
            <a:endParaRPr sz="205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69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agreed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net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Benefit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lead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users’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satisfaction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 believe that user satisfaction cannot exist without trust.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e-tailer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crediting points (net benefits) so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tend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frequently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order to gain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points.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Trust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 also a major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factor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customers to decide whether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products from online stores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or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trust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reduce uncertainty when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degree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familiarity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 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transaction security mechanism is insufficient. If 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level of trust toward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website, it is more likely for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have intention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it’s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important for the ecommerce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them.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136" y="1238148"/>
            <a:ext cx="10274935" cy="436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are more likely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 the same websites if that website offers them a wide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variety of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several category and giving relevant information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multiple product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lines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may allow to grow the ecommerce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finding accurate and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up-to- 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of the product must be stated clearly in the website so that the customers can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without any</a:t>
            </a:r>
            <a:r>
              <a:rPr dirty="0" sz="19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confusion.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68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this digital and competitive world,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everyone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wants to save 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money,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ecommerce company need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know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best way 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sell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 is to make the consumer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feel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he is saving money doing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And 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feel,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 shopping should result in a lot 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saving for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consumer.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 saving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would automatically get converted into trust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equity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the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seller. </a:t>
            </a:r>
            <a:r>
              <a:rPr dirty="0" sz="1900" spc="-5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online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companies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should offer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best deals and bargains to the consumer through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social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platforms. If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retailers give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discounted prices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 the customers can make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money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savings and they tend to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regularly.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Convenience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thing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ecommerce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agreed with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119" y="356234"/>
            <a:ext cx="10343515" cy="30073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119" y="3700043"/>
            <a:ext cx="10530205" cy="2818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290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750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agreed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sense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adventure.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adventures in the shopping websites gives positive activity to experience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amplified enjoyment to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believe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shopping on preferred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e-tailer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enhances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social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status of the customers. Many customers think they are adventuring while shopping online as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discount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prefer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others.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think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 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 the</a:t>
            </a: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adventure.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356870" marR="1120140" indent="-344805">
              <a:lnSpc>
                <a:spcPct val="1068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won't</a:t>
            </a:r>
            <a:r>
              <a:rPr dirty="0" sz="19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affect</a:t>
            </a:r>
            <a:r>
              <a:rPr dirty="0" sz="19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anyone's</a:t>
            </a:r>
            <a:r>
              <a:rPr dirty="0" sz="19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dirty="0" sz="19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agreed</a:t>
            </a:r>
            <a:r>
              <a:rPr dirty="0" sz="19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preferred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e-tailer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enhances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social status.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380" y="164464"/>
            <a:ext cx="10343515" cy="27920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3285007"/>
            <a:ext cx="10821035" cy="312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0160" indent="-34290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agreed</a:t>
            </a:r>
            <a:r>
              <a:rPr dirty="0" sz="19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felt</a:t>
            </a:r>
            <a:r>
              <a:rPr dirty="0" sz="19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gratified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favorite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e-tailer.</a:t>
            </a:r>
            <a:r>
              <a:rPr dirty="0" sz="19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9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e-tailer companies can successfully make up for a mistake or 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dissatisfied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be equally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expedient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addressing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customer’s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needs.</a:t>
            </a:r>
            <a:endParaRPr sz="19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69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Also,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agreed that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 website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fulfil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certain roles.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Fulfilment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refers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activities that ensure customers receive what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ordered,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including the time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delivery,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accuracy,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delivery condition, also the customers cannot see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directly before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Companies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 ensure delivery timeliness,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accuracy,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delivery conditions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superior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companies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satisfaction is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indication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customer's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belief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probability of a service leading to 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positive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feeling.</a:t>
            </a:r>
            <a:r>
              <a:rPr dirty="0" sz="19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9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dirty="0" sz="19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vibration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giving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chance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fulfil</a:t>
            </a:r>
            <a:r>
              <a:rPr dirty="0" sz="19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807" y="476758"/>
            <a:ext cx="3002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8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076604"/>
            <a:ext cx="8795385" cy="563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0990" marR="7620" indent="-288290">
              <a:lnSpc>
                <a:spcPct val="113700"/>
              </a:lnSpc>
              <a:spcBef>
                <a:spcPts val="100"/>
              </a:spcBef>
              <a:buSzPct val="123684"/>
              <a:buFont typeface="Wingdings"/>
              <a:buChar char=""/>
              <a:tabLst>
                <a:tab pos="300990" algn="l"/>
              </a:tabLst>
            </a:pP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rapid global growth in electronic commerce (e-commerce), businesses are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attempting to gain a competitive advantage by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e-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commerce to interact with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1900">
              <a:latin typeface="Calibri"/>
              <a:cs typeface="Calibri"/>
            </a:endParaRPr>
          </a:p>
          <a:p>
            <a:pPr algn="just" marL="300990" marR="8255" indent="-288290">
              <a:lnSpc>
                <a:spcPct val="128099"/>
              </a:lnSpc>
              <a:spcBef>
                <a:spcPts val="1639"/>
              </a:spcBef>
              <a:buSzPct val="123684"/>
              <a:buFont typeface="Wingdings"/>
              <a:buChar char="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Nowadays,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fast-growing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phenomenon.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consumers shop online to purchase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goods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services, gather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even browse for enjoyment. Online shopping environments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therefore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playing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marketers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consumers.</a:t>
            </a:r>
            <a:endParaRPr sz="1900">
              <a:latin typeface="Calibri"/>
              <a:cs typeface="Calibri"/>
            </a:endParaRPr>
          </a:p>
          <a:p>
            <a:pPr algn="just" marL="300990" marR="10160" indent="-288290">
              <a:lnSpc>
                <a:spcPct val="125299"/>
              </a:lnSpc>
              <a:spcBef>
                <a:spcPts val="960"/>
              </a:spcBef>
              <a:buSzPct val="123684"/>
              <a:buFont typeface="Wingdings"/>
              <a:buChar char=""/>
              <a:tabLst>
                <a:tab pos="30099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this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presentation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 will be looking at the analysis made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 retention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 Indian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e-commerce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companies.</a:t>
            </a:r>
            <a:endParaRPr sz="1900">
              <a:latin typeface="Calibri"/>
              <a:cs typeface="Calibri"/>
            </a:endParaRPr>
          </a:p>
          <a:p>
            <a:pPr algn="just" marL="300990" marR="5080" indent="-288290">
              <a:lnSpc>
                <a:spcPct val="127200"/>
              </a:lnSpc>
              <a:spcBef>
                <a:spcPts val="980"/>
              </a:spcBef>
              <a:buSzPct val="123684"/>
              <a:buFont typeface="Wingdings"/>
              <a:buChar char=""/>
              <a:tabLst>
                <a:tab pos="300990" algn="l"/>
              </a:tabLst>
            </a:pP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 be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analysing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retention rate 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e-commerce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success rate with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survey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answered by the customers on online retail companies and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factors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 purchase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decision.</a:t>
            </a:r>
            <a:endParaRPr sz="1900">
              <a:latin typeface="Calibri"/>
              <a:cs typeface="Calibri"/>
            </a:endParaRPr>
          </a:p>
          <a:p>
            <a:pPr algn="just" marL="300990" marR="1437005" indent="-288290">
              <a:lnSpc>
                <a:spcPct val="126299"/>
              </a:lnSpc>
              <a:spcBef>
                <a:spcPts val="969"/>
              </a:spcBef>
              <a:buSzPct val="123684"/>
              <a:buFont typeface="Wingdings"/>
              <a:buChar char=""/>
              <a:tabLst>
                <a:tab pos="30099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analysis includes the expectations,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reliability,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trustworthiness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etc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 a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e-tailer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store.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589" y="802640"/>
            <a:ext cx="7557769" cy="32689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432" y="4787798"/>
            <a:ext cx="1010729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satisfy with their product that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shopped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from the online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they agreed that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got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value for the money they spent.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 should display the quality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about the products so that the customers being able to purchase their product 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thinks that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worth for money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utilitarian</a:t>
            </a:r>
            <a:r>
              <a:rPr dirty="0" sz="19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0048"/>
            <a:ext cx="12192000" cy="6543675"/>
            <a:chOff x="0" y="290048"/>
            <a:chExt cx="12192000" cy="6543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2233"/>
              <a:ext cx="12191987" cy="6421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0419" y="299256"/>
              <a:ext cx="0" cy="2736215"/>
            </a:xfrm>
            <a:custGeom>
              <a:avLst/>
              <a:gdLst/>
              <a:ahLst/>
              <a:cxnLst/>
              <a:rect l="l" t="t" r="r" b="b"/>
              <a:pathLst>
                <a:path w="0" h="2736215">
                  <a:moveTo>
                    <a:pt x="0" y="2735863"/>
                  </a:moveTo>
                  <a:lnTo>
                    <a:pt x="0" y="0"/>
                  </a:lnTo>
                </a:path>
              </a:pathLst>
            </a:custGeom>
            <a:ln w="15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06220" y="1349632"/>
              <a:ext cx="0" cy="1685925"/>
            </a:xfrm>
            <a:custGeom>
              <a:avLst/>
              <a:gdLst/>
              <a:ahLst/>
              <a:cxnLst/>
              <a:rect l="l" t="t" r="r" b="b"/>
              <a:pathLst>
                <a:path w="0" h="1685925">
                  <a:moveTo>
                    <a:pt x="0" y="1685487"/>
                  </a:moveTo>
                  <a:lnTo>
                    <a:pt x="0" y="0"/>
                  </a:lnTo>
                </a:path>
              </a:pathLst>
            </a:custGeom>
            <a:ln w="36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77763" y="470247"/>
              <a:ext cx="0" cy="1478280"/>
            </a:xfrm>
            <a:custGeom>
              <a:avLst/>
              <a:gdLst/>
              <a:ahLst/>
              <a:cxnLst/>
              <a:rect l="l" t="t" r="r" b="b"/>
              <a:pathLst>
                <a:path w="0" h="1478280">
                  <a:moveTo>
                    <a:pt x="0" y="1477854"/>
                  </a:moveTo>
                  <a:lnTo>
                    <a:pt x="0" y="0"/>
                  </a:lnTo>
                </a:path>
              </a:pathLst>
            </a:custGeom>
            <a:ln w="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1000" y="2448863"/>
              <a:ext cx="0" cy="586740"/>
            </a:xfrm>
            <a:custGeom>
              <a:avLst/>
              <a:gdLst/>
              <a:ahLst/>
              <a:cxnLst/>
              <a:rect l="l" t="t" r="r" b="b"/>
              <a:pathLst>
                <a:path w="0" h="586739">
                  <a:moveTo>
                    <a:pt x="0" y="586256"/>
                  </a:moveTo>
                  <a:lnTo>
                    <a:pt x="0" y="0"/>
                  </a:lnTo>
                </a:path>
              </a:pathLst>
            </a:custGeom>
            <a:ln w="36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43576" y="1960316"/>
              <a:ext cx="0" cy="1075055"/>
            </a:xfrm>
            <a:custGeom>
              <a:avLst/>
              <a:gdLst/>
              <a:ahLst/>
              <a:cxnLst/>
              <a:rect l="l" t="t" r="r" b="b"/>
              <a:pathLst>
                <a:path w="0" h="1075055">
                  <a:moveTo>
                    <a:pt x="0" y="1074803"/>
                  </a:moveTo>
                  <a:lnTo>
                    <a:pt x="0" y="0"/>
                  </a:lnTo>
                </a:path>
              </a:pathLst>
            </a:custGeom>
            <a:ln w="3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25955" y="2546572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w="0" h="488950">
                  <a:moveTo>
                    <a:pt x="0" y="488547"/>
                  </a:moveTo>
                  <a:lnTo>
                    <a:pt x="0" y="0"/>
                  </a:lnTo>
                </a:path>
              </a:pathLst>
            </a:custGeom>
            <a:ln w="48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68357" y="2363367"/>
              <a:ext cx="0" cy="671830"/>
            </a:xfrm>
            <a:custGeom>
              <a:avLst/>
              <a:gdLst/>
              <a:ahLst/>
              <a:cxnLst/>
              <a:rect l="l" t="t" r="r" b="b"/>
              <a:pathLst>
                <a:path w="0" h="671830">
                  <a:moveTo>
                    <a:pt x="0" y="671752"/>
                  </a:moveTo>
                  <a:lnTo>
                    <a:pt x="0" y="0"/>
                  </a:lnTo>
                </a:path>
              </a:pathLst>
            </a:custGeom>
            <a:ln w="3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3137" y="2497718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w="0" h="537844">
                  <a:moveTo>
                    <a:pt x="0" y="537401"/>
                  </a:moveTo>
                  <a:lnTo>
                    <a:pt x="0" y="0"/>
                  </a:lnTo>
                </a:path>
              </a:pathLst>
            </a:custGeom>
            <a:ln w="36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24019" y="2497718"/>
              <a:ext cx="518795" cy="818515"/>
            </a:xfrm>
            <a:custGeom>
              <a:avLst/>
              <a:gdLst/>
              <a:ahLst/>
              <a:cxnLst/>
              <a:rect l="l" t="t" r="r" b="b"/>
              <a:pathLst>
                <a:path w="518795" h="818514">
                  <a:moveTo>
                    <a:pt x="0" y="818316"/>
                  </a:moveTo>
                  <a:lnTo>
                    <a:pt x="0" y="0"/>
                  </a:lnTo>
                </a:path>
                <a:path w="518795" h="818514">
                  <a:moveTo>
                    <a:pt x="518678" y="818316"/>
                  </a:moveTo>
                  <a:lnTo>
                    <a:pt x="518678" y="134350"/>
                  </a:lnTo>
                </a:path>
              </a:pathLst>
            </a:custGeom>
            <a:ln w="39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16295" y="1239709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w="0" h="720725">
                  <a:moveTo>
                    <a:pt x="0" y="720606"/>
                  </a:moveTo>
                  <a:lnTo>
                    <a:pt x="0" y="0"/>
                  </a:lnTo>
                </a:path>
              </a:pathLst>
            </a:custGeom>
            <a:ln w="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68162" y="299256"/>
              <a:ext cx="0" cy="3016885"/>
            </a:xfrm>
            <a:custGeom>
              <a:avLst/>
              <a:gdLst/>
              <a:ahLst/>
              <a:cxnLst/>
              <a:rect l="l" t="t" r="r" b="b"/>
              <a:pathLst>
                <a:path w="0" h="3016885">
                  <a:moveTo>
                    <a:pt x="0" y="3016778"/>
                  </a:moveTo>
                  <a:lnTo>
                    <a:pt x="0" y="0"/>
                  </a:lnTo>
                </a:path>
              </a:pathLst>
            </a:custGeom>
            <a:ln w="12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46864" y="299256"/>
              <a:ext cx="0" cy="3016885"/>
            </a:xfrm>
            <a:custGeom>
              <a:avLst/>
              <a:gdLst/>
              <a:ahLst/>
              <a:cxnLst/>
              <a:rect l="l" t="t" r="r" b="b"/>
              <a:pathLst>
                <a:path w="0" h="3016885">
                  <a:moveTo>
                    <a:pt x="0" y="3016778"/>
                  </a:moveTo>
                  <a:lnTo>
                    <a:pt x="0" y="0"/>
                  </a:lnTo>
                </a:path>
              </a:pathLst>
            </a:custGeom>
            <a:ln w="18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695" y="2766419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w="0" h="549910">
                  <a:moveTo>
                    <a:pt x="0" y="549615"/>
                  </a:moveTo>
                  <a:lnTo>
                    <a:pt x="0" y="0"/>
                  </a:lnTo>
                </a:path>
              </a:pathLst>
            </a:custGeom>
            <a:ln w="27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50659" y="2571000"/>
              <a:ext cx="0" cy="745490"/>
            </a:xfrm>
            <a:custGeom>
              <a:avLst/>
              <a:gdLst/>
              <a:ahLst/>
              <a:cxnLst/>
              <a:rect l="l" t="t" r="r" b="b"/>
              <a:pathLst>
                <a:path w="0" h="745489">
                  <a:moveTo>
                    <a:pt x="0" y="745034"/>
                  </a:moveTo>
                  <a:lnTo>
                    <a:pt x="0" y="0"/>
                  </a:lnTo>
                </a:path>
              </a:pathLst>
            </a:custGeom>
            <a:ln w="3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26623" y="2375581"/>
              <a:ext cx="116205" cy="941069"/>
            </a:xfrm>
            <a:custGeom>
              <a:avLst/>
              <a:gdLst/>
              <a:ahLst/>
              <a:cxnLst/>
              <a:rect l="l" t="t" r="r" b="b"/>
              <a:pathLst>
                <a:path w="116204" h="941070">
                  <a:moveTo>
                    <a:pt x="0" y="940453"/>
                  </a:moveTo>
                  <a:lnTo>
                    <a:pt x="0" y="0"/>
                  </a:lnTo>
                </a:path>
                <a:path w="116204" h="941070">
                  <a:moveTo>
                    <a:pt x="115939" y="940453"/>
                  </a:moveTo>
                  <a:lnTo>
                    <a:pt x="115939" y="549615"/>
                  </a:lnTo>
                </a:path>
              </a:pathLst>
            </a:custGeom>
            <a:ln w="36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393433" y="2766419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w="0" h="549910">
                  <a:moveTo>
                    <a:pt x="0" y="549615"/>
                  </a:moveTo>
                  <a:lnTo>
                    <a:pt x="0" y="0"/>
                  </a:lnTo>
                </a:path>
              </a:pathLst>
            </a:custGeom>
            <a:ln w="3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808376" y="1813752"/>
              <a:ext cx="0" cy="1502410"/>
            </a:xfrm>
            <a:custGeom>
              <a:avLst/>
              <a:gdLst/>
              <a:ahLst/>
              <a:cxnLst/>
              <a:rect l="l" t="t" r="r" b="b"/>
              <a:pathLst>
                <a:path w="0" h="1502410">
                  <a:moveTo>
                    <a:pt x="0" y="1502282"/>
                  </a:moveTo>
                  <a:lnTo>
                    <a:pt x="0" y="0"/>
                  </a:lnTo>
                </a:path>
              </a:pathLst>
            </a:custGeom>
            <a:ln w="45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88346" y="110475"/>
            <a:ext cx="46081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00" spc="-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Which</a:t>
            </a:r>
            <a:r>
              <a:rPr dirty="0" u="heavy" sz="1000" spc="5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app</a:t>
            </a:r>
            <a:r>
              <a:rPr dirty="0" u="heavy" sz="100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is</a:t>
            </a:r>
            <a:r>
              <a:rPr dirty="0" u="heavy" sz="1000" spc="-5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1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easy</a:t>
            </a:r>
            <a:r>
              <a:rPr dirty="0" u="heavy" sz="100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1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1000" spc="7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use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and</a:t>
            </a:r>
            <a:r>
              <a:rPr dirty="0" u="heavy" sz="1000" spc="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from</a:t>
            </a:r>
            <a:r>
              <a:rPr dirty="0" u="heavy" sz="1000" spc="5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which</a:t>
            </a:r>
            <a:r>
              <a:rPr dirty="0" u="heavy" sz="100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website</a:t>
            </a:r>
            <a:r>
              <a:rPr dirty="0" u="heavy" sz="1000" spc="5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1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000" spc="13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customers</a:t>
            </a:r>
            <a:r>
              <a:rPr dirty="0" u="heavy" sz="1000" spc="1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-1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shopped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5952" y="110475"/>
            <a:ext cx="54298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C363D"/>
                </a:solidFill>
                <a:latin typeface="Arial"/>
                <a:cs typeface="Arial"/>
              </a:rPr>
              <a:t>Which</a:t>
            </a:r>
            <a:r>
              <a:rPr dirty="0" sz="1000" spc="60" b="1">
                <a:solidFill>
                  <a:srgbClr val="0C363D"/>
                </a:solidFill>
                <a:latin typeface="Arial"/>
                <a:cs typeface="Arial"/>
              </a:rPr>
              <a:t> 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app</a:t>
            </a:r>
            <a:r>
              <a:rPr dirty="0" u="heavy" sz="1000" spc="3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provides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attractive</a:t>
            </a:r>
            <a:r>
              <a:rPr dirty="0" u="heavy" sz="1000" spc="7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-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products</a:t>
            </a:r>
            <a:r>
              <a:rPr dirty="0" u="heavy" sz="1000" spc="2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000" spc="6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which</a:t>
            </a:r>
            <a:r>
              <a:rPr dirty="0" u="heavy" sz="1000" spc="1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webapp</a:t>
            </a:r>
            <a:r>
              <a:rPr dirty="0" u="heavy" sz="1000" spc="5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offering</a:t>
            </a:r>
            <a:r>
              <a:rPr dirty="0" u="heavy" sz="1000" spc="3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2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variety</a:t>
            </a:r>
            <a:r>
              <a:rPr dirty="0" u="heavy" sz="1000" spc="55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C363D"/>
                </a:solidFill>
                <a:uFill>
                  <a:solidFill>
                    <a:srgbClr val="0C363D"/>
                  </a:solidFill>
                </a:uFill>
                <a:latin typeface="Arial"/>
                <a:cs typeface="Arial"/>
              </a:rPr>
              <a:t>of</a:t>
            </a:r>
            <a:r>
              <a:rPr dirty="0" sz="1000" spc="25" b="1">
                <a:solidFill>
                  <a:srgbClr val="0C363D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0C363D"/>
                </a:solidFill>
                <a:latin typeface="Arial"/>
                <a:cs typeface="Arial"/>
              </a:rPr>
              <a:t>products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7607" y="557038"/>
            <a:ext cx="1339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C363D"/>
                </a:solidFill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621" y="1470264"/>
            <a:ext cx="1466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0C363D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9011" y="2379929"/>
            <a:ext cx="1435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35" b="1">
                <a:solidFill>
                  <a:srgbClr val="0C363D"/>
                </a:solidFill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0017" y="2837943"/>
            <a:ext cx="1435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5" b="1">
                <a:solidFill>
                  <a:srgbClr val="0C363D"/>
                </a:solidFill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55914" y="367494"/>
            <a:ext cx="9525" cy="139065"/>
          </a:xfrm>
          <a:custGeom>
            <a:avLst/>
            <a:gdLst/>
            <a:ahLst/>
            <a:cxnLst/>
            <a:rect l="l" t="t" r="r" b="b"/>
            <a:pathLst>
              <a:path w="9525" h="139065">
                <a:moveTo>
                  <a:pt x="9153" y="138855"/>
                </a:moveTo>
                <a:lnTo>
                  <a:pt x="0" y="138855"/>
                </a:lnTo>
                <a:lnTo>
                  <a:pt x="0" y="0"/>
                </a:lnTo>
                <a:lnTo>
                  <a:pt x="9153" y="0"/>
                </a:lnTo>
                <a:lnTo>
                  <a:pt x="9153" y="138855"/>
                </a:lnTo>
                <a:close/>
              </a:path>
            </a:pathLst>
          </a:custGeom>
          <a:solidFill>
            <a:srgbClr val="D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36103" y="358821"/>
            <a:ext cx="7321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60">
                <a:solidFill>
                  <a:srgbClr val="2D2B2A"/>
                </a:solidFill>
                <a:latin typeface="Arial"/>
                <a:cs typeface="Arial"/>
              </a:rPr>
              <a:t>E</a:t>
            </a:r>
            <a:r>
              <a:rPr dirty="0" sz="800" spc="-60">
                <a:solidFill>
                  <a:srgbClr val="4F4F4F"/>
                </a:solidFill>
                <a:latin typeface="Arial"/>
                <a:cs typeface="Arial"/>
              </a:rPr>
              <a:t>c1sy</a:t>
            </a:r>
            <a:r>
              <a:rPr dirty="0" sz="800" spc="-60">
                <a:solidFill>
                  <a:srgbClr val="3F3F3F"/>
                </a:solidFill>
                <a:latin typeface="Arial"/>
                <a:cs typeface="Arial"/>
              </a:rPr>
              <a:t>_We</a:t>
            </a:r>
            <a:r>
              <a:rPr dirty="0" sz="800" spc="-60">
                <a:solidFill>
                  <a:srgbClr val="AFAFAF"/>
                </a:solidFill>
                <a:latin typeface="Arial"/>
                <a:cs typeface="Arial"/>
              </a:rPr>
              <a:t>i</a:t>
            </a:r>
            <a:r>
              <a:rPr dirty="0" sz="800" spc="-60">
                <a:solidFill>
                  <a:srgbClr val="646464"/>
                </a:solidFill>
                <a:latin typeface="Arial"/>
                <a:cs typeface="Arial"/>
              </a:rPr>
              <a:t>b</a:t>
            </a:r>
            <a:r>
              <a:rPr dirty="0" sz="800" spc="-60">
                <a:solidFill>
                  <a:srgbClr val="2D2B2A"/>
                </a:solidFill>
                <a:latin typeface="Arial"/>
                <a:cs typeface="Arial"/>
              </a:rPr>
              <a:t>_</a:t>
            </a:r>
            <a:r>
              <a:rPr dirty="0" sz="800" spc="-60">
                <a:solidFill>
                  <a:srgbClr val="4F4F4F"/>
                </a:solidFill>
                <a:latin typeface="Arial"/>
                <a:cs typeface="Arial"/>
              </a:rPr>
              <a:t>App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23716" y="517598"/>
            <a:ext cx="596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D5475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3716" y="1525226"/>
            <a:ext cx="609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solidFill>
                  <a:srgbClr val="669E8C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95472" y="1632096"/>
            <a:ext cx="60960" cy="3187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00" spc="10">
                <a:solidFill>
                  <a:srgbClr val="79AC9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800" spc="-40">
                <a:solidFill>
                  <a:srgbClr val="91BA95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5472" y="508437"/>
            <a:ext cx="3402965" cy="14427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800" spc="-85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dirty="0" sz="800" spc="-254">
                <a:solidFill>
                  <a:srgbClr val="3F3F3F"/>
                </a:solidFill>
                <a:latin typeface="Arial"/>
                <a:cs typeface="Arial"/>
              </a:rPr>
              <a:t>&gt;</a:t>
            </a:r>
            <a:r>
              <a:rPr dirty="0" sz="800" spc="-15">
                <a:solidFill>
                  <a:srgbClr val="3F3F3F"/>
                </a:solidFill>
                <a:latin typeface="Arial"/>
                <a:cs typeface="Arial"/>
              </a:rPr>
              <a:t>aytm.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dirty="0" sz="8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646464"/>
                </a:solidFill>
                <a:latin typeface="Arial"/>
                <a:cs typeface="Arial"/>
              </a:rPr>
              <a:t>om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75"/>
              </a:spcBef>
              <a:buClr>
                <a:srgbClr val="2D5475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30">
                <a:solidFill>
                  <a:srgbClr val="646464"/>
                </a:solidFill>
                <a:latin typeface="Arial"/>
                <a:cs typeface="Arial"/>
              </a:rPr>
              <a:t>m</a:t>
            </a:r>
            <a:r>
              <a:rPr dirty="0" sz="800" spc="-13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3F3F3F"/>
                </a:solidFill>
                <a:latin typeface="Arial"/>
                <a:cs typeface="Arial"/>
              </a:rPr>
              <a:t>aw</a:t>
            </a:r>
            <a:r>
              <a:rPr dirty="0" sz="800" spc="-7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30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.i</a:t>
            </a:r>
            <a:r>
              <a:rPr dirty="0" sz="800" spc="3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70">
                <a:solidFill>
                  <a:srgbClr val="808080"/>
                </a:solidFill>
                <a:latin typeface="Arial"/>
                <a:cs typeface="Arial"/>
              </a:rPr>
              <a:t>li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646464"/>
                </a:solidFill>
                <a:latin typeface="Arial"/>
                <a:cs typeface="Arial"/>
              </a:rPr>
              <a:t>kc1rt</a:t>
            </a:r>
            <a:r>
              <a:rPr dirty="0" sz="800" spc="1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999999"/>
                </a:solidFill>
                <a:latin typeface="Arial"/>
                <a:cs typeface="Arial"/>
              </a:rPr>
              <a:t>.</a:t>
            </a:r>
            <a:r>
              <a:rPr dirty="0" sz="800" spc="-8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646464"/>
                </a:solidFill>
                <a:latin typeface="Arial"/>
                <a:cs typeface="Arial"/>
              </a:rPr>
              <a:t>Go</a:t>
            </a:r>
            <a:r>
              <a:rPr dirty="0" sz="800" spc="-5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-50">
                <a:solidFill>
                  <a:srgbClr val="646464"/>
                </a:solidFill>
                <a:latin typeface="Arial"/>
                <a:cs typeface="Arial"/>
              </a:rPr>
              <a:t>,</a:t>
            </a:r>
            <a:r>
              <a:rPr dirty="0" sz="800" spc="8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Myn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tr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a.co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m</a:t>
            </a:r>
            <a:r>
              <a:rPr dirty="0" sz="800" spc="-1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4F4F4F"/>
                </a:solidFill>
                <a:latin typeface="Arial"/>
                <a:cs typeface="Arial"/>
              </a:rPr>
              <a:t>Snc1pdeail.corn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70"/>
              </a:spcBef>
              <a:buClr>
                <a:srgbClr val="2D5475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14">
                <a:solidFill>
                  <a:srgbClr val="3F3F3F"/>
                </a:solidFill>
                <a:latin typeface="Arial"/>
                <a:cs typeface="Arial"/>
              </a:rPr>
              <a:t>P'ay</a:t>
            </a:r>
            <a:r>
              <a:rPr dirty="0" sz="800" spc="-65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dirty="0" sz="800" spc="8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6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-55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800" spc="-60">
                <a:solidFill>
                  <a:srgbClr val="3F3F3F"/>
                </a:solidFill>
                <a:latin typeface="Arial"/>
                <a:cs typeface="Arial"/>
              </a:rPr>
              <a:t>,co</a:t>
            </a:r>
            <a:r>
              <a:rPr dirty="0" sz="800" spc="-70">
                <a:solidFill>
                  <a:srgbClr val="646464"/>
                </a:solidFill>
                <a:latin typeface="Arial"/>
                <a:cs typeface="Arial"/>
              </a:rPr>
              <a:t>m,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646464"/>
                </a:solidFill>
                <a:latin typeface="Arial"/>
                <a:cs typeface="Arial"/>
              </a:rPr>
              <a:t>My</a:t>
            </a:r>
            <a:r>
              <a:rPr dirty="0" sz="800" spc="-14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-5">
                <a:solidFill>
                  <a:srgbClr val="646464"/>
                </a:solidFill>
                <a:latin typeface="Arial"/>
                <a:cs typeface="Arial"/>
              </a:rPr>
              <a:t>t</a:t>
            </a:r>
            <a:r>
              <a:rPr dirty="0" sz="800" spc="-14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r</a:t>
            </a:r>
            <a:r>
              <a:rPr dirty="0" sz="800" spc="10">
                <a:solidFill>
                  <a:srgbClr val="646464"/>
                </a:solidFill>
                <a:latin typeface="Arial"/>
                <a:cs typeface="Arial"/>
              </a:rPr>
              <a:t>a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25">
                <a:solidFill>
                  <a:srgbClr val="646464"/>
                </a:solidFill>
                <a:latin typeface="Arial"/>
                <a:cs typeface="Arial"/>
              </a:rPr>
              <a:t>com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5"/>
              </a:spcBef>
              <a:buClr>
                <a:srgbClr val="31707E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Amaw </a:t>
            </a:r>
            <a:r>
              <a:rPr dirty="0" sz="800" spc="3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.i</a:t>
            </a:r>
            <a:r>
              <a:rPr dirty="0" sz="800" spc="3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70">
                <a:solidFill>
                  <a:srgbClr val="808080"/>
                </a:solidFill>
                <a:latin typeface="Arial"/>
                <a:cs typeface="Arial"/>
              </a:rPr>
              <a:t>li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4F4F4F"/>
                </a:solidFill>
                <a:latin typeface="Arial"/>
                <a:cs typeface="Arial"/>
              </a:rPr>
              <a:t>kc1rt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808080"/>
                </a:solidFill>
                <a:latin typeface="Arial"/>
                <a:cs typeface="Arial"/>
              </a:rPr>
              <a:t>. </a:t>
            </a:r>
            <a:r>
              <a:rPr dirty="0" sz="800" spc="-15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 spc="17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12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3F3F3F"/>
                </a:solidFill>
                <a:latin typeface="Arial"/>
                <a:cs typeface="Arial"/>
              </a:rPr>
              <a:t>f&gt;a</a:t>
            </a:r>
            <a:r>
              <a:rPr dirty="0" sz="800" spc="-40">
                <a:solidFill>
                  <a:srgbClr val="646464"/>
                </a:solidFill>
                <a:latin typeface="Arial"/>
                <a:cs typeface="Arial"/>
              </a:rPr>
              <a:t>ytm.</a:t>
            </a:r>
            <a:r>
              <a:rPr dirty="0" sz="800" spc="-1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com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2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646464"/>
                </a:solidFill>
                <a:latin typeface="Arial"/>
                <a:cs typeface="Arial"/>
              </a:rPr>
              <a:t>Myntr</a:t>
            </a:r>
            <a:r>
              <a:rPr dirty="0" sz="800" spc="-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.com</a:t>
            </a:r>
            <a:r>
              <a:rPr dirty="0" sz="800" spc="20">
                <a:solidFill>
                  <a:srgbClr val="3F3F3F"/>
                </a:solidFill>
                <a:latin typeface="Arial"/>
                <a:cs typeface="Arial"/>
              </a:rPr>
              <a:t>, 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Snapclea</a:t>
            </a:r>
            <a:r>
              <a:rPr dirty="0" sz="800" spc="5">
                <a:solidFill>
                  <a:srgbClr val="2D2B2A"/>
                </a:solidFill>
                <a:latin typeface="Arial"/>
                <a:cs typeface="Arial"/>
              </a:rPr>
              <a:t>l.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com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95"/>
              </a:spcBef>
              <a:buClr>
                <a:srgbClr val="31707E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Amaw </a:t>
            </a:r>
            <a:r>
              <a:rPr dirty="0" sz="800" spc="3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.i</a:t>
            </a:r>
            <a:r>
              <a:rPr dirty="0" sz="800" spc="3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3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70">
                <a:solidFill>
                  <a:srgbClr val="808080"/>
                </a:solidFill>
                <a:latin typeface="Arial"/>
                <a:cs typeface="Arial"/>
              </a:rPr>
              <a:t>li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4F4F4F"/>
                </a:solidFill>
                <a:latin typeface="Arial"/>
                <a:cs typeface="Arial"/>
              </a:rPr>
              <a:t>kc1rt</a:t>
            </a:r>
            <a:r>
              <a:rPr dirty="0" sz="800" spc="1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999999"/>
                </a:solidFill>
                <a:latin typeface="Arial"/>
                <a:cs typeface="Arial"/>
              </a:rPr>
              <a:t>.</a:t>
            </a:r>
            <a:r>
              <a:rPr dirty="0" sz="800" spc="-9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800" spc="-15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 spc="1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,</a:t>
            </a:r>
            <a:r>
              <a:rPr dirty="0" sz="800" spc="12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3F3F3F"/>
                </a:solidFill>
                <a:latin typeface="Arial"/>
                <a:cs typeface="Arial"/>
              </a:rPr>
              <a:t>f&gt;ay</a:t>
            </a:r>
            <a:r>
              <a:rPr dirty="0" sz="800" spc="-40">
                <a:solidFill>
                  <a:srgbClr val="646464"/>
                </a:solidFill>
                <a:latin typeface="Arial"/>
                <a:cs typeface="Arial"/>
              </a:rPr>
              <a:t>tm.</a:t>
            </a:r>
            <a:r>
              <a:rPr dirty="0" sz="800" spc="-11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com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4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4F4F4F"/>
                </a:solidFill>
                <a:latin typeface="Arial"/>
                <a:cs typeface="Arial"/>
              </a:rPr>
              <a:t>Snc1pdeal.com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95"/>
              </a:spcBef>
              <a:buClr>
                <a:srgbClr val="4B8785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2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800" spc="-4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646464"/>
                </a:solidFill>
                <a:latin typeface="Arial"/>
                <a:cs typeface="Arial"/>
              </a:rPr>
              <a:t>k</a:t>
            </a:r>
            <a:r>
              <a:rPr dirty="0" sz="800" spc="-140">
                <a:solidFill>
                  <a:srgbClr val="646464"/>
                </a:solidFill>
                <a:latin typeface="Arial"/>
                <a:cs typeface="Arial"/>
              </a:rPr>
              <a:t>c1rt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999999"/>
                </a:solidFill>
                <a:latin typeface="Arial"/>
                <a:cs typeface="Arial"/>
              </a:rPr>
              <a:t>.</a:t>
            </a:r>
            <a:r>
              <a:rPr dirty="0" sz="800" spc="-9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800" spc="-15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60">
                <a:solidFill>
                  <a:srgbClr val="3F3F3F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5"/>
              </a:spcBef>
              <a:buClr>
                <a:srgbClr val="4B8785"/>
              </a:buClr>
              <a:buChar char="-"/>
              <a:tabLst>
                <a:tab pos="283845" algn="l"/>
                <a:tab pos="285115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2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800" spc="-4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z="800" spc="-140">
                <a:solidFill>
                  <a:srgbClr val="4F4F4F"/>
                </a:solidFill>
                <a:latin typeface="Arial"/>
                <a:cs typeface="Arial"/>
              </a:rPr>
              <a:t>c1rt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-9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5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,</a:t>
            </a:r>
            <a:r>
              <a:rPr dirty="0" sz="800" spc="7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4F4F4F"/>
                </a:solidFill>
                <a:latin typeface="Arial"/>
                <a:cs typeface="Arial"/>
              </a:rPr>
              <a:t>Myntra.com</a:t>
            </a:r>
            <a:endParaRPr sz="80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290"/>
              </a:spcBef>
            </a:pPr>
            <a:r>
              <a:rPr dirty="0" sz="800" spc="-2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-1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 spc="-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75">
                <a:solidFill>
                  <a:srgbClr val="4F4F4F"/>
                </a:solidFill>
                <a:latin typeface="Arial"/>
                <a:cs typeface="Arial"/>
              </a:rPr>
              <a:t>.</a:t>
            </a:r>
            <a:r>
              <a:rPr dirty="0" sz="800" spc="55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20">
                <a:solidFill>
                  <a:srgbClr val="3F3F3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75"/>
              </a:spcBef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75">
                <a:solidFill>
                  <a:srgbClr val="4F4F4F"/>
                </a:solidFill>
                <a:latin typeface="Arial"/>
                <a:cs typeface="Arial"/>
              </a:rPr>
              <a:t>Pay</a:t>
            </a:r>
            <a:r>
              <a:rPr dirty="0" sz="800" spc="-35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dirty="0" sz="800" spc="-1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55">
                <a:solidFill>
                  <a:srgbClr val="4F4F4F"/>
                </a:solidFill>
                <a:latin typeface="Arial"/>
                <a:cs typeface="Arial"/>
              </a:rPr>
              <a:t>m</a:t>
            </a:r>
            <a:r>
              <a:rPr dirty="0" sz="800" spc="-50">
                <a:solidFill>
                  <a:srgbClr val="2D2B2A"/>
                </a:solidFill>
                <a:latin typeface="Arial"/>
                <a:cs typeface="Arial"/>
              </a:rPr>
              <a:t>.</a:t>
            </a:r>
            <a:r>
              <a:rPr dirty="0" sz="800" spc="-70">
                <a:solidFill>
                  <a:srgbClr val="4F4F4F"/>
                </a:solidFill>
                <a:latin typeface="Arial"/>
                <a:cs typeface="Arial"/>
              </a:rPr>
              <a:t>,com</a:t>
            </a:r>
            <a:endParaRPr sz="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195"/>
              </a:spcBef>
            </a:pPr>
            <a:r>
              <a:rPr dirty="0" sz="800" spc="-120">
                <a:solidFill>
                  <a:srgbClr val="1C1A18"/>
                </a:solidFill>
                <a:latin typeface="Arial"/>
                <a:cs typeface="Arial"/>
              </a:rPr>
              <a:t>F</a:t>
            </a:r>
            <a:r>
              <a:rPr dirty="0" sz="800" spc="60">
                <a:solidFill>
                  <a:srgbClr val="C1C1C1"/>
                </a:solidFill>
                <a:latin typeface="Arial"/>
                <a:cs typeface="Arial"/>
              </a:rPr>
              <a:t>l</a:t>
            </a:r>
            <a:r>
              <a:rPr dirty="0" sz="800" spc="35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15">
                <a:solidFill>
                  <a:srgbClr val="646464"/>
                </a:solidFill>
                <a:latin typeface="Arial"/>
                <a:cs typeface="Arial"/>
              </a:rPr>
              <a:t>p</a:t>
            </a:r>
            <a:r>
              <a:rPr dirty="0" sz="800" spc="-50">
                <a:solidFill>
                  <a:srgbClr val="646464"/>
                </a:solidFill>
                <a:latin typeface="Arial"/>
                <a:cs typeface="Arial"/>
              </a:rPr>
              <a:t>l</a:t>
            </a:r>
            <a:r>
              <a:rPr dirty="0" sz="800" spc="-110">
                <a:solidFill>
                  <a:srgbClr val="646464"/>
                </a:solidFill>
                <a:latin typeface="Arial"/>
                <a:cs typeface="Arial"/>
              </a:rPr>
              <a:t>&lt;</a:t>
            </a:r>
            <a:r>
              <a:rPr dirty="0" sz="800" spc="-140">
                <a:solidFill>
                  <a:srgbClr val="646464"/>
                </a:solidFill>
                <a:latin typeface="Arial"/>
                <a:cs typeface="Arial"/>
              </a:rPr>
              <a:t>c1rt</a:t>
            </a:r>
            <a:r>
              <a:rPr dirty="0" sz="800" spc="-2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-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65">
                <a:solidFill>
                  <a:srgbClr val="646464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646464"/>
                </a:solidFill>
                <a:latin typeface="Arial"/>
                <a:cs typeface="Arial"/>
              </a:rPr>
              <a:t>om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2215" y="2862369"/>
            <a:ext cx="138430" cy="613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50" spc="-185">
                <a:solidFill>
                  <a:srgbClr val="91BA95"/>
                </a:solidFill>
                <a:latin typeface="Arial"/>
                <a:cs typeface="Arial"/>
              </a:rPr>
              <a:t>I</a:t>
            </a:r>
            <a:endParaRPr sz="3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6405" y="361874"/>
            <a:ext cx="7715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2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dirty="0" sz="800" spc="-114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dirty="0" sz="80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dirty="0" sz="800" spc="55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dirty="0" sz="800" spc="25">
                <a:solidFill>
                  <a:srgbClr val="646464"/>
                </a:solidFill>
                <a:latin typeface="Arial"/>
                <a:cs typeface="Arial"/>
              </a:rPr>
              <a:t>u</a:t>
            </a:r>
            <a:r>
              <a:rPr dirty="0" sz="800" spc="-5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3F3F3F"/>
                </a:solidFill>
                <a:latin typeface="Arial"/>
                <a:cs typeface="Arial"/>
              </a:rPr>
              <a:t>_</a:t>
            </a:r>
            <a:r>
              <a:rPr dirty="0" sz="800" spc="-45">
                <a:solidFill>
                  <a:srgbClr val="4F4F4F"/>
                </a:solidFill>
                <a:latin typeface="Arial"/>
                <a:cs typeface="Arial"/>
              </a:rPr>
              <a:t>\l</a:t>
            </a:r>
            <a:r>
              <a:rPr dirty="0" sz="800" spc="-9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dirty="0" sz="800" spc="3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40">
                <a:solidFill>
                  <a:srgbClr val="1C1A18"/>
                </a:solidFill>
                <a:latin typeface="Arial"/>
                <a:cs typeface="Arial"/>
              </a:rPr>
              <a:t>r</a:t>
            </a:r>
            <a:r>
              <a:rPr dirty="0" sz="800" spc="55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dirty="0" sz="800" spc="30">
                <a:solidFill>
                  <a:srgbClr val="3F3F3F"/>
                </a:solidFill>
                <a:latin typeface="Arial"/>
                <a:cs typeface="Arial"/>
              </a:rPr>
              <a:t>ety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7427" y="511236"/>
            <a:ext cx="24828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5" b="1">
                <a:solidFill>
                  <a:srgbClr val="0C363D"/>
                </a:solidFill>
                <a:latin typeface="Times New Roman"/>
                <a:cs typeface="Times New Roman"/>
              </a:rPr>
              <a:t>70 </a:t>
            </a:r>
            <a:r>
              <a:rPr dirty="0" sz="850" spc="50" b="1">
                <a:solidFill>
                  <a:srgbClr val="0C363D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E9A87C"/>
                </a:solidFill>
                <a:latin typeface="Times New Roman"/>
                <a:cs typeface="Times New Roman"/>
              </a:rPr>
              <a:t>-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23598" y="804133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5">
                <a:moveTo>
                  <a:pt x="3051" y="138855"/>
                </a:moveTo>
                <a:lnTo>
                  <a:pt x="0" y="138855"/>
                </a:lnTo>
                <a:lnTo>
                  <a:pt x="0" y="0"/>
                </a:lnTo>
                <a:lnTo>
                  <a:pt x="3051" y="0"/>
                </a:lnTo>
                <a:lnTo>
                  <a:pt x="3051" y="138855"/>
                </a:lnTo>
                <a:close/>
              </a:path>
            </a:pathLst>
          </a:custGeom>
          <a:solidFill>
            <a:srgbClr val="D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441634" y="1091641"/>
            <a:ext cx="628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0">
                <a:solidFill>
                  <a:srgbClr val="90664B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13390" y="1222938"/>
            <a:ext cx="603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75523B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1634" y="1381716"/>
            <a:ext cx="590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563D2D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13390" y="1509959"/>
            <a:ext cx="482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95">
                <a:solidFill>
                  <a:srgbClr val="2D2B2A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7677" y="1720645"/>
            <a:ext cx="1397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0C363D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41634" y="1668737"/>
            <a:ext cx="596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C1A18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44052" y="505384"/>
            <a:ext cx="3063240" cy="13112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551180">
              <a:lnSpc>
                <a:spcPct val="100000"/>
              </a:lnSpc>
              <a:spcBef>
                <a:spcPts val="195"/>
              </a:spcBef>
            </a:pPr>
            <a:r>
              <a:rPr dirty="0" sz="800" spc="-120">
                <a:solidFill>
                  <a:srgbClr val="1C1A18"/>
                </a:solidFill>
                <a:latin typeface="Arial"/>
                <a:cs typeface="Arial"/>
              </a:rPr>
              <a:t>F</a:t>
            </a:r>
            <a:r>
              <a:rPr dirty="0" sz="800" spc="-30">
                <a:solidFill>
                  <a:srgbClr val="646464"/>
                </a:solidFill>
                <a:latin typeface="Arial"/>
                <a:cs typeface="Arial"/>
              </a:rPr>
              <a:t>l</a:t>
            </a:r>
            <a:r>
              <a:rPr dirty="0" sz="800" spc="-13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13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646464"/>
                </a:solidFill>
                <a:latin typeface="Arial"/>
                <a:cs typeface="Arial"/>
              </a:rPr>
              <a:t>p</a:t>
            </a:r>
            <a:r>
              <a:rPr dirty="0" sz="800" spc="-50">
                <a:solidFill>
                  <a:srgbClr val="646464"/>
                </a:solidFill>
                <a:latin typeface="Arial"/>
                <a:cs typeface="Arial"/>
              </a:rPr>
              <a:t>l</a:t>
            </a:r>
            <a:r>
              <a:rPr dirty="0" sz="800" spc="-105">
                <a:solidFill>
                  <a:srgbClr val="646464"/>
                </a:solidFill>
                <a:latin typeface="Arial"/>
                <a:cs typeface="Arial"/>
              </a:rPr>
              <a:t>&lt;</a:t>
            </a:r>
            <a:r>
              <a:rPr dirty="0" sz="800" spc="10">
                <a:solidFill>
                  <a:srgbClr val="646464"/>
                </a:solidFill>
                <a:latin typeface="Arial"/>
                <a:cs typeface="Arial"/>
              </a:rPr>
              <a:t>ar</a:t>
            </a:r>
            <a:r>
              <a:rPr dirty="0" sz="800" spc="15">
                <a:solidFill>
                  <a:srgbClr val="646464"/>
                </a:solidFill>
                <a:latin typeface="Arial"/>
                <a:cs typeface="Arial"/>
              </a:rPr>
              <a:t>t</a:t>
            </a:r>
            <a:r>
              <a:rPr dirty="0" sz="800" spc="55">
                <a:solidFill>
                  <a:srgbClr val="999999"/>
                </a:solidFill>
                <a:latin typeface="Arial"/>
                <a:cs typeface="Arial"/>
              </a:rPr>
              <a:t>.</a:t>
            </a:r>
            <a:r>
              <a:rPr dirty="0" sz="800" spc="25">
                <a:solidFill>
                  <a:srgbClr val="646464"/>
                </a:solidFill>
                <a:latin typeface="Arial"/>
                <a:cs typeface="Arial"/>
              </a:rPr>
              <a:t>com</a:t>
            </a:r>
            <a:endParaRPr sz="800">
              <a:latin typeface="Arial"/>
              <a:cs typeface="Arial"/>
            </a:endParaRPr>
          </a:p>
          <a:p>
            <a:pPr marL="551180" indent="-269875">
              <a:lnSpc>
                <a:spcPct val="100000"/>
              </a:lnSpc>
              <a:spcBef>
                <a:spcPts val="100"/>
              </a:spcBef>
              <a:buClr>
                <a:srgbClr val="E9A87C"/>
              </a:buClr>
              <a:buChar char="-"/>
              <a:tabLst>
                <a:tab pos="551180" algn="l"/>
                <a:tab pos="551815" algn="l"/>
              </a:tabLst>
            </a:pPr>
            <a:r>
              <a:rPr dirty="0" sz="800" spc="-120">
                <a:solidFill>
                  <a:srgbClr val="1C1A18"/>
                </a:solidFill>
                <a:latin typeface="Arial"/>
                <a:cs typeface="Arial"/>
              </a:rPr>
              <a:t>F</a:t>
            </a:r>
            <a:r>
              <a:rPr dirty="0" sz="800" spc="-35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800" spc="-3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646464"/>
                </a:solidFill>
                <a:latin typeface="Arial"/>
                <a:cs typeface="Arial"/>
              </a:rPr>
              <a:t>p</a:t>
            </a:r>
            <a:r>
              <a:rPr dirty="0" sz="800" spc="-50">
                <a:solidFill>
                  <a:srgbClr val="646464"/>
                </a:solidFill>
                <a:latin typeface="Arial"/>
                <a:cs typeface="Arial"/>
              </a:rPr>
              <a:t>l</a:t>
            </a:r>
            <a:r>
              <a:rPr dirty="0" sz="800" spc="-105">
                <a:solidFill>
                  <a:srgbClr val="646464"/>
                </a:solidFill>
                <a:latin typeface="Arial"/>
                <a:cs typeface="Arial"/>
              </a:rPr>
              <a:t>&lt;</a:t>
            </a:r>
            <a:r>
              <a:rPr dirty="0" sz="800" spc="10">
                <a:solidFill>
                  <a:srgbClr val="646464"/>
                </a:solidFill>
                <a:latin typeface="Arial"/>
                <a:cs typeface="Arial"/>
              </a:rPr>
              <a:t>ar</a:t>
            </a:r>
            <a:r>
              <a:rPr dirty="0" sz="800" spc="15">
                <a:solidFill>
                  <a:srgbClr val="646464"/>
                </a:solidFill>
                <a:latin typeface="Arial"/>
                <a:cs typeface="Arial"/>
              </a:rPr>
              <a:t>t</a:t>
            </a:r>
            <a:r>
              <a:rPr dirty="0" sz="800" spc="55">
                <a:solidFill>
                  <a:srgbClr val="999999"/>
                </a:solidFill>
                <a:latin typeface="Arial"/>
                <a:cs typeface="Arial"/>
              </a:rPr>
              <a:t>.</a:t>
            </a:r>
            <a:r>
              <a:rPr dirty="0" sz="800" spc="35">
                <a:solidFill>
                  <a:srgbClr val="646464"/>
                </a:solidFill>
                <a:latin typeface="Arial"/>
                <a:cs typeface="Arial"/>
              </a:rPr>
              <a:t>com,</a:t>
            </a:r>
            <a:r>
              <a:rPr dirty="0" sz="800" spc="-1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dirty="0" sz="800" spc="25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t</a:t>
            </a:r>
            <a:r>
              <a:rPr dirty="0" sz="800" spc="-95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dirty="0" sz="800" spc="15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dirty="0" sz="800" spc="1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55">
                <a:solidFill>
                  <a:srgbClr val="646464"/>
                </a:solidFill>
                <a:latin typeface="Arial"/>
                <a:cs typeface="Arial"/>
              </a:rPr>
              <a:t>.</a:t>
            </a:r>
            <a:r>
              <a:rPr dirty="0" sz="800" spc="-20">
                <a:solidFill>
                  <a:srgbClr val="646464"/>
                </a:solidFill>
                <a:latin typeface="Arial"/>
                <a:cs typeface="Arial"/>
              </a:rPr>
              <a:t>com</a:t>
            </a:r>
            <a:endParaRPr sz="800">
              <a:latin typeface="Arial"/>
              <a:cs typeface="Arial"/>
            </a:endParaRPr>
          </a:p>
          <a:p>
            <a:pPr marL="550545" indent="-269240">
              <a:lnSpc>
                <a:spcPct val="100000"/>
              </a:lnSpc>
              <a:spcBef>
                <a:spcPts val="170"/>
              </a:spcBef>
              <a:buClr>
                <a:srgbClr val="CD9069"/>
              </a:buClr>
              <a:buChar char="-"/>
              <a:tabLst>
                <a:tab pos="550545" algn="l"/>
                <a:tab pos="551180" algn="l"/>
              </a:tabLst>
            </a:pP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Amaw</a:t>
            </a:r>
            <a:r>
              <a:rPr dirty="0" sz="800" spc="-1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65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..i</a:t>
            </a:r>
            <a:r>
              <a:rPr dirty="0" sz="800" spc="-65">
                <a:solidFill>
                  <a:srgbClr val="4F4F4F"/>
                </a:solidFill>
                <a:latin typeface="Arial"/>
                <a:cs typeface="Arial"/>
              </a:rPr>
              <a:t>rn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4F4F4F"/>
                </a:solidFill>
                <a:latin typeface="Arial"/>
                <a:cs typeface="Arial"/>
              </a:rPr>
              <a:t>Myntr</a:t>
            </a:r>
            <a:r>
              <a:rPr dirty="0" sz="800" spc="-5">
                <a:solidFill>
                  <a:srgbClr val="AFAFAF"/>
                </a:solidFill>
                <a:latin typeface="Arial"/>
                <a:cs typeface="Arial"/>
              </a:rPr>
              <a:t>,</a:t>
            </a:r>
            <a:r>
              <a:rPr dirty="0" sz="800" spc="-5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2D2B2A"/>
                </a:solidFill>
                <a:latin typeface="Arial"/>
                <a:cs typeface="Arial"/>
              </a:rPr>
              <a:t>.</a:t>
            </a:r>
            <a:r>
              <a:rPr dirty="0" sz="800" spc="-5">
                <a:solidFill>
                  <a:srgbClr val="4F4F4F"/>
                </a:solidFill>
                <a:latin typeface="Arial"/>
                <a:cs typeface="Arial"/>
              </a:rPr>
              <a:t>com</a:t>
            </a:r>
            <a:endParaRPr sz="800">
              <a:latin typeface="Arial"/>
              <a:cs typeface="Arial"/>
            </a:endParaRPr>
          </a:p>
          <a:p>
            <a:pPr marL="551815" marR="1351280" indent="-539750">
              <a:lnSpc>
                <a:spcPts val="1200"/>
              </a:lnSpc>
              <a:spcBef>
                <a:spcPts val="10"/>
              </a:spcBef>
              <a:tabLst>
                <a:tab pos="280670" algn="l"/>
                <a:tab pos="550545" algn="l"/>
              </a:tabLst>
            </a:pPr>
            <a:r>
              <a:rPr dirty="0" sz="850" spc="30" b="1">
                <a:solidFill>
                  <a:srgbClr val="0C363D"/>
                </a:solidFill>
                <a:latin typeface="Times New Roman"/>
                <a:cs typeface="Times New Roman"/>
              </a:rPr>
              <a:t>60</a:t>
            </a:r>
            <a:r>
              <a:rPr dirty="0" sz="850" spc="30" b="1">
                <a:solidFill>
                  <a:srgbClr val="0C363D"/>
                </a:solidFill>
                <a:latin typeface="Times New Roman"/>
                <a:cs typeface="Times New Roman"/>
              </a:rPr>
              <a:t>	</a:t>
            </a:r>
            <a:r>
              <a:rPr dirty="0" sz="850" spc="20">
                <a:solidFill>
                  <a:srgbClr val="AF7B59"/>
                </a:solidFill>
                <a:latin typeface="Times New Roman"/>
                <a:cs typeface="Times New Roman"/>
              </a:rPr>
              <a:t>-</a:t>
            </a:r>
            <a:r>
              <a:rPr dirty="0" sz="850" spc="20">
                <a:solidFill>
                  <a:srgbClr val="AF7B59"/>
                </a:solidFill>
                <a:latin typeface="Times New Roman"/>
                <a:cs typeface="Times New Roman"/>
              </a:rPr>
              <a:t>	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Ama</a:t>
            </a:r>
            <a:r>
              <a:rPr dirty="0" sz="800" spc="5">
                <a:solidFill>
                  <a:srgbClr val="4F4F4F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r</a:t>
            </a:r>
            <a:r>
              <a:rPr dirty="0" sz="800" spc="-185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-8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2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800" spc="-4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75">
                <a:solidFill>
                  <a:srgbClr val="4F4F4F"/>
                </a:solidFill>
                <a:latin typeface="Arial"/>
                <a:cs typeface="Arial"/>
              </a:rPr>
              <a:t>k</a:t>
            </a:r>
            <a:r>
              <a:rPr dirty="0" sz="800" spc="-150">
                <a:solidFill>
                  <a:srgbClr val="4F4F4F"/>
                </a:solidFill>
                <a:latin typeface="Arial"/>
                <a:cs typeface="Arial"/>
              </a:rPr>
              <a:t>c1rt</a:t>
            </a:r>
            <a:r>
              <a:rPr dirty="0" sz="800" spc="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-9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6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4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30">
                <a:solidFill>
                  <a:srgbClr val="3F3F3F"/>
                </a:solidFill>
                <a:latin typeface="Arial"/>
                <a:cs typeface="Arial"/>
              </a:rPr>
              <a:t>m  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My</a:t>
            </a:r>
            <a:r>
              <a:rPr dirty="0" sz="800" spc="5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t</a:t>
            </a:r>
            <a:r>
              <a:rPr dirty="0" sz="800" spc="80">
                <a:solidFill>
                  <a:srgbClr val="646464"/>
                </a:solidFill>
                <a:latin typeface="Arial"/>
                <a:cs typeface="Arial"/>
              </a:rPr>
              <a:t>r</a:t>
            </a:r>
            <a:r>
              <a:rPr dirty="0" sz="800" spc="-1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800" spc="-1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4F4F4F"/>
                </a:solidFill>
                <a:latin typeface="Arial"/>
                <a:cs typeface="Arial"/>
              </a:rPr>
              <a:t>corn</a:t>
            </a:r>
            <a:endParaRPr sz="800">
              <a:latin typeface="Arial"/>
              <a:cs typeface="Arial"/>
            </a:endParaRPr>
          </a:p>
          <a:p>
            <a:pPr marL="550545">
              <a:lnSpc>
                <a:spcPts val="955"/>
              </a:lnSpc>
            </a:pPr>
            <a:r>
              <a:rPr dirty="0" sz="800" spc="-6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maw</a:t>
            </a:r>
            <a:r>
              <a:rPr dirty="0" sz="800" spc="6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5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6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r</a:t>
            </a:r>
            <a:r>
              <a:rPr dirty="0" sz="800" spc="-185">
                <a:solidFill>
                  <a:srgbClr val="4F4F4F"/>
                </a:solidFill>
                <a:latin typeface="Arial"/>
                <a:cs typeface="Arial"/>
              </a:rPr>
              <a:t>n</a:t>
            </a:r>
            <a:r>
              <a:rPr dirty="0" sz="800" spc="-8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2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800" spc="-4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75">
                <a:solidFill>
                  <a:srgbClr val="4F4F4F"/>
                </a:solidFill>
                <a:latin typeface="Arial"/>
                <a:cs typeface="Arial"/>
              </a:rPr>
              <a:t>k</a:t>
            </a:r>
            <a:r>
              <a:rPr dirty="0" sz="800" spc="-150">
                <a:solidFill>
                  <a:srgbClr val="4F4F4F"/>
                </a:solidFill>
                <a:latin typeface="Arial"/>
                <a:cs typeface="Arial"/>
              </a:rPr>
              <a:t>c1rt</a:t>
            </a:r>
            <a:r>
              <a:rPr dirty="0" sz="800" spc="2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-9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6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4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 spc="20">
                <a:solidFill>
                  <a:srgbClr val="646464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85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dirty="0" sz="800" spc="-254">
                <a:solidFill>
                  <a:srgbClr val="3F3F3F"/>
                </a:solidFill>
                <a:latin typeface="Arial"/>
                <a:cs typeface="Arial"/>
              </a:rPr>
              <a:t>&gt;</a:t>
            </a:r>
            <a:r>
              <a:rPr dirty="0" sz="800" spc="-1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dirty="0" sz="800" spc="-1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646464"/>
                </a:solidFill>
                <a:latin typeface="Arial"/>
                <a:cs typeface="Arial"/>
              </a:rPr>
              <a:t>tm.corn</a:t>
            </a:r>
            <a:endParaRPr sz="8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290"/>
              </a:spcBef>
            </a:pPr>
            <a:r>
              <a:rPr dirty="0" sz="800" spc="-20">
                <a:solidFill>
                  <a:srgbClr val="646464"/>
                </a:solidFill>
                <a:latin typeface="Arial"/>
                <a:cs typeface="Arial"/>
              </a:rPr>
              <a:t>Ama</a:t>
            </a:r>
            <a:r>
              <a:rPr dirty="0" sz="800" spc="-15">
                <a:solidFill>
                  <a:srgbClr val="646464"/>
                </a:solidFill>
                <a:latin typeface="Arial"/>
                <a:cs typeface="Arial"/>
              </a:rPr>
              <a:t>w</a:t>
            </a:r>
            <a:r>
              <a:rPr dirty="0" sz="800" spc="-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35">
                <a:solidFill>
                  <a:srgbClr val="AFAFAF"/>
                </a:solidFill>
                <a:latin typeface="Arial"/>
                <a:cs typeface="Arial"/>
              </a:rPr>
              <a:t>.</a:t>
            </a:r>
            <a:r>
              <a:rPr dirty="0" sz="800" spc="35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800" spc="-125">
                <a:solidFill>
                  <a:srgbClr val="4F4F4F"/>
                </a:solidFill>
                <a:latin typeface="Arial"/>
                <a:cs typeface="Arial"/>
              </a:rPr>
              <a:t>rn</a:t>
            </a:r>
            <a:endParaRPr sz="8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0"/>
              </a:spcBef>
            </a:pPr>
            <a:r>
              <a:rPr dirty="0" sz="800" spc="-1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646464"/>
                </a:solidFill>
                <a:latin typeface="Arial"/>
                <a:cs typeface="Arial"/>
              </a:rPr>
              <a:t>maw</a:t>
            </a:r>
            <a:r>
              <a:rPr dirty="0" sz="800" spc="6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65">
                <a:solidFill>
                  <a:srgbClr val="646464"/>
                </a:solidFill>
                <a:latin typeface="Arial"/>
                <a:cs typeface="Arial"/>
              </a:rPr>
              <a:t>n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..i</a:t>
            </a:r>
            <a:r>
              <a:rPr dirty="0" sz="800" spc="-65">
                <a:solidFill>
                  <a:srgbClr val="4F4F4F"/>
                </a:solidFill>
                <a:latin typeface="Arial"/>
                <a:cs typeface="Arial"/>
              </a:rPr>
              <a:t>rn</a:t>
            </a:r>
            <a:r>
              <a:rPr dirty="0" sz="800" spc="-65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17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2D2B2A"/>
                </a:solidFill>
                <a:latin typeface="Arial"/>
                <a:cs typeface="Arial"/>
              </a:rPr>
              <a:t>F</a:t>
            </a:r>
            <a:r>
              <a:rPr dirty="0" sz="800" spc="-70">
                <a:solidFill>
                  <a:srgbClr val="808080"/>
                </a:solidFill>
                <a:latin typeface="Arial"/>
                <a:cs typeface="Arial"/>
              </a:rPr>
              <a:t>li</a:t>
            </a:r>
            <a:r>
              <a:rPr dirty="0" sz="800" spc="-4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95">
                <a:solidFill>
                  <a:srgbClr val="4F4F4F"/>
                </a:solidFill>
                <a:latin typeface="Arial"/>
                <a:cs typeface="Arial"/>
              </a:rPr>
              <a:t>p</a:t>
            </a:r>
            <a:r>
              <a:rPr dirty="0" sz="800" spc="-114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5">
                <a:solidFill>
                  <a:srgbClr val="4F4F4F"/>
                </a:solidFill>
                <a:latin typeface="Arial"/>
                <a:cs typeface="Arial"/>
              </a:rPr>
              <a:t>kc1rt</a:t>
            </a:r>
            <a:r>
              <a:rPr dirty="0" sz="800" spc="25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dirty="0" sz="800" spc="-10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800" spc="-8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160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 spc="16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dirty="0" sz="800">
                <a:solidFill>
                  <a:srgbClr val="646464"/>
                </a:solidFill>
                <a:latin typeface="Arial"/>
                <a:cs typeface="Arial"/>
              </a:rPr>
              <a:t>.</a:t>
            </a:r>
            <a:r>
              <a:rPr dirty="0" sz="800" spc="8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Myn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tr</a:t>
            </a:r>
            <a:r>
              <a:rPr dirty="0" sz="800" spc="5">
                <a:solidFill>
                  <a:srgbClr val="3F3F3F"/>
                </a:solidFill>
                <a:latin typeface="Arial"/>
                <a:cs typeface="Arial"/>
              </a:rPr>
              <a:t>a.co</a:t>
            </a:r>
            <a:r>
              <a:rPr dirty="0" sz="800" spc="5">
                <a:solidFill>
                  <a:srgbClr val="646464"/>
                </a:solidFill>
                <a:latin typeface="Arial"/>
                <a:cs typeface="Arial"/>
              </a:rPr>
              <a:t>rn</a:t>
            </a:r>
            <a:r>
              <a:rPr dirty="0" sz="800" spc="-125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sz="800" spc="3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4F4F4F"/>
                </a:solidFill>
                <a:latin typeface="Arial"/>
                <a:cs typeface="Arial"/>
              </a:rPr>
              <a:t>Snc1pdeal.com</a:t>
            </a:r>
            <a:endParaRPr sz="800">
              <a:latin typeface="Arial"/>
              <a:cs typeface="Arial"/>
            </a:endParaRPr>
          </a:p>
          <a:p>
            <a:pPr marL="558800">
              <a:lnSpc>
                <a:spcPct val="100000"/>
              </a:lnSpc>
              <a:spcBef>
                <a:spcPts val="290"/>
              </a:spcBef>
            </a:pPr>
            <a:r>
              <a:rPr dirty="0" sz="800" spc="-85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dirty="0" sz="800" spc="-254">
                <a:solidFill>
                  <a:srgbClr val="3F3F3F"/>
                </a:solidFill>
                <a:latin typeface="Arial"/>
                <a:cs typeface="Arial"/>
              </a:rPr>
              <a:t>&gt;</a:t>
            </a:r>
            <a:r>
              <a:rPr dirty="0" sz="800" spc="-1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dirty="0" sz="800" spc="-1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646464"/>
                </a:solidFill>
                <a:latin typeface="Arial"/>
                <a:cs typeface="Arial"/>
              </a:rPr>
              <a:t>tm.corn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12342" y="1752706"/>
            <a:ext cx="1016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 b="1">
                <a:solidFill>
                  <a:srgbClr val="0C363D"/>
                </a:solidFill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4490" y="1263141"/>
            <a:ext cx="13906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40" b="1">
                <a:solidFill>
                  <a:srgbClr val="0C363D"/>
                </a:solidFill>
                <a:latin typeface="Times New Roman"/>
                <a:cs typeface="Times New Roman"/>
              </a:rPr>
              <a:t>so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46321" y="2105121"/>
            <a:ext cx="139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0" b="1">
                <a:solidFill>
                  <a:srgbClr val="0C363D"/>
                </a:solidFill>
                <a:latin typeface="Times New Roman"/>
                <a:cs typeface="Times New Roman"/>
              </a:rPr>
              <a:t>30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5457" y="2505119"/>
            <a:ext cx="1403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5" b="1">
                <a:solidFill>
                  <a:srgbClr val="0C363D"/>
                </a:solidFill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6463" y="2895956"/>
            <a:ext cx="1409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 b="1">
                <a:solidFill>
                  <a:srgbClr val="0C363D"/>
                </a:solidFill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288" y="1196086"/>
            <a:ext cx="5881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 b="1">
                <a:solidFill>
                  <a:srgbClr val="000000"/>
                </a:solidFill>
                <a:latin typeface="Times New Roman"/>
                <a:cs typeface="Times New Roman"/>
              </a:rPr>
              <a:t>Observations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00"/>
                </a:solidFill>
                <a:latin typeface="Times New Roman"/>
                <a:cs typeface="Times New Roman"/>
              </a:rPr>
              <a:t>above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00"/>
                </a:solidFill>
                <a:latin typeface="Times New Roman"/>
                <a:cs typeface="Times New Roman"/>
              </a:rPr>
              <a:t>plots: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288" y="2468397"/>
            <a:ext cx="10125075" cy="312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68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are many websites for selling the products among them Amazon.in, Flipkart.com, Paytm.com,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Myntra.com, Snapdeal.com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easy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customers used these websites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more,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because,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products,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discounts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lots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varieties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similar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 different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brand.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algn="just" marL="355600" marR="5715" indent="-343535">
              <a:lnSpc>
                <a:spcPct val="1069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Flipkart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high visual appealing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web-page layout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compared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means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some colourful graphics on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homepage.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more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people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find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 attractive, there are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chances that they will stay a little longer in that website, also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wild variety of products in an attractive manner which makes the customers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buy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830" y="263525"/>
            <a:ext cx="10848340" cy="41929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6836" y="4746650"/>
            <a:ext cx="10594340" cy="188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69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common problem which is faced by the customers is server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problem,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many websites these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problems are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common.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Also,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only few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relevant information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These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lead 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have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bad impression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websites.</a:t>
            </a:r>
            <a:endParaRPr sz="19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106800"/>
              </a:lnSpc>
              <a:spcBef>
                <a:spcPts val="4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From the plot we can visualize that the amazon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flip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kart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gives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complete and relevant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no issue with the server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 liked the web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speed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flip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kart.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45" y="116839"/>
            <a:ext cx="10735310" cy="4387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1908" y="4905146"/>
            <a:ext cx="10179050" cy="188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3535">
              <a:lnSpc>
                <a:spcPct val="1067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consumer determines the 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shop’s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reliability based on the information transmitted by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and certain 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offer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the opportunity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items that are used which means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are likely to be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reliable.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completes their purchase very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quickly due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to 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discount,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price,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charges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ecommerce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websites.</a:t>
            </a:r>
            <a:endParaRPr sz="1900">
              <a:latin typeface="Calibri"/>
              <a:cs typeface="Calibri"/>
            </a:endParaRPr>
          </a:p>
          <a:p>
            <a:pPr algn="just" marL="355600" marR="13970" indent="-343535">
              <a:lnSpc>
                <a:spcPct val="106800"/>
              </a:lnSpc>
              <a:spcBef>
                <a:spcPts val="4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From the plot we can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notice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site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 more reliable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customers complete their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on amazon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quickly.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860" y="191770"/>
            <a:ext cx="7362825" cy="47929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4288" y="5449925"/>
            <a:ext cx="10121900" cy="953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68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different types of payment methods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customers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invoice easily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their choice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payment and if the websites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speedy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delivery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methods without delivery charge,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like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thosewebsites.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699" y="118745"/>
            <a:ext cx="10848340" cy="34810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9615" y="3833240"/>
            <a:ext cx="11739880" cy="2665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5600" marR="5080" indent="-342900">
              <a:lnSpc>
                <a:spcPct val="106700"/>
              </a:lnSpc>
              <a:spcBef>
                <a:spcPts val="8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Security/privacy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customer,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and phone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number.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always concerned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whether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the website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protect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them against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fraud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transaction. So,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privacy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important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assess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service quality of online stores. The customers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think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risk, in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important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thing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for both merchant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algn="just" marL="355600" marR="10160" indent="-342900">
              <a:lnSpc>
                <a:spcPct val="106800"/>
              </a:lnSpc>
              <a:spcBef>
                <a:spcPts val="4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trusts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followed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flip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kart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secured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believes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website keeps their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secrete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trusts flip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kart,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Myntra,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Snapdeal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Paytm in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terms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keeping their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financial information secured.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customers believed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Amazon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has perceived trustworthiness compared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others.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Apart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from this, customers believed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flip kart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Myntra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perceived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trustworthiness.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4" y="0"/>
            <a:ext cx="10621010" cy="44596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2827" y="4749698"/>
            <a:ext cx="10630535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2700" indent="-342900">
              <a:lnSpc>
                <a:spcPct val="107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trusts that amazon and flip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kart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keeps their financial information private and they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never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share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information to</a:t>
            </a: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others.</a:t>
            </a:r>
            <a:endParaRPr sz="19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4700"/>
              </a:lnSpc>
              <a:spcBef>
                <a:spcPts val="6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Multi-channel retailing provides several benefits which includes several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shoppers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like the convenience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that is provided through online channels in comparison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physical stores.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Most of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terms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presence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online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assistance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multi-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channel.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934" y="479805"/>
            <a:ext cx="387286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500" spc="8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dirty="0" u="sng" sz="2500" spc="19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00" spc="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068679"/>
            <a:ext cx="8797290" cy="454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00990" marR="7620" indent="-288290">
              <a:lnSpc>
                <a:spcPct val="117100"/>
              </a:lnSpc>
              <a:spcBef>
                <a:spcPts val="95"/>
              </a:spcBef>
              <a:buSzPct val="123529"/>
              <a:buFont typeface="Wingdings"/>
              <a:buChar char=""/>
              <a:tabLst>
                <a:tab pos="300990" algn="l"/>
              </a:tabLst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 online purchasing rate increasing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day by 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day.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Customers’ satisfaction is most important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7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development.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17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question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dirty="0" sz="17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mind</a:t>
            </a:r>
            <a:r>
              <a:rPr dirty="0" sz="17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“What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factors </a:t>
            </a:r>
            <a:r>
              <a:rPr dirty="0" sz="1700" spc="-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motivate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buyer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restrain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purchase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online?”.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"/>
            </a:pPr>
            <a:endParaRPr sz="1850">
              <a:latin typeface="Calibri"/>
              <a:cs typeface="Calibri"/>
            </a:endParaRPr>
          </a:p>
          <a:p>
            <a:pPr algn="just" marL="300990" marR="5080" indent="-288290">
              <a:lnSpc>
                <a:spcPct val="117800"/>
              </a:lnSpc>
              <a:spcBef>
                <a:spcPts val="5"/>
              </a:spcBef>
              <a:buSzPct val="123529"/>
              <a:buFont typeface="Wingdings"/>
              <a:buChar char=""/>
              <a:tabLst>
                <a:tab pos="300990" algn="l"/>
              </a:tabLst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Customer satisfaction has emerged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one of the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important factors that guarantee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success of online store; it has been posited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as a key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stimulant of purchase, repurchase intentions </a:t>
            </a:r>
            <a:r>
              <a:rPr dirty="0" sz="1700" spc="-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loyalty.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comprehensive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review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of the literature, theories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models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carried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propose the models for customer activation and customer retention. Five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major 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factors that contributed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 success of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e-commerce store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been identified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as: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quality,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quality,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quality,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net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benefit.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furthermore </a:t>
            </a:r>
            <a:r>
              <a:rPr dirty="0" sz="1700" spc="-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investigated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 factors that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online customers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repeat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intention.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combination of both utilitarian value and hedonistic values are needed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affect the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repeat 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purchase intention (loyalty)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positively.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 data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 collected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from the Indian online shoppers.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Results</a:t>
            </a:r>
            <a:r>
              <a:rPr dirty="0" sz="17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e-retail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factors,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7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4" y="263525"/>
            <a:ext cx="9610725" cy="4387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7776" y="5059883"/>
            <a:ext cx="10696575" cy="157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68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mostly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promotions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periods </a:t>
            </a:r>
            <a:r>
              <a:rPr dirty="0" sz="1900" spc="-4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9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days,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days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attracted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websites,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wants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will take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site.</a:t>
            </a:r>
            <a:endParaRPr sz="1900">
              <a:latin typeface="Calibri"/>
              <a:cs typeface="Calibri"/>
            </a:endParaRPr>
          </a:p>
          <a:p>
            <a:pPr algn="just" marL="354965" marR="9525" indent="-342900">
              <a:lnSpc>
                <a:spcPct val="107400"/>
              </a:lnSpc>
              <a:spcBef>
                <a:spcPts val="1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When there is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promotion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or sales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period,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 and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Myntra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longer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time to display the graphics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photos.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283209"/>
            <a:ext cx="9467215" cy="44456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9027" y="5039309"/>
            <a:ext cx="10474960" cy="157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7620" indent="-342900">
              <a:lnSpc>
                <a:spcPct val="107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When there is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promotion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sales, Myntra takes time ti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load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page and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late declaration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days.</a:t>
            </a:r>
            <a:endParaRPr sz="19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6800"/>
              </a:lnSpc>
              <a:spcBef>
                <a:spcPts val="1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Myntra declare the late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 in order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clear the sales 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they fix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price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by comparing with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websites and they end up sales by providing benefits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customers.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 this time most of 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shop 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this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671830"/>
            <a:ext cx="9020810" cy="4251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5727" y="5555081"/>
            <a:ext cx="9938385" cy="953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68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Snapdeal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has limited mode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payment on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followed by Amazon. And Paytm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takes more time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deliver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product.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 this website may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satisfy the customers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due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late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alibri"/>
                <a:cs typeface="Calibri"/>
              </a:rPr>
              <a:t>delivery.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24" y="219075"/>
            <a:ext cx="10296525" cy="427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187" y="4789322"/>
            <a:ext cx="10965180" cy="188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67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change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designs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attract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 and satisfies the customers’ needs and they tend to make customers by updating everyday as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trend. But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disadvantages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 this website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when moving from one page to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 slows down and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shutdown.</a:t>
            </a:r>
            <a:endParaRPr sz="19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106800"/>
              </a:lnSpc>
              <a:spcBef>
                <a:spcPts val="3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 is the website which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efficient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I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suggest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Amazon.com and Flipkart as a best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Indian</a:t>
            </a:r>
            <a:r>
              <a:rPr dirty="0" sz="19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9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retailer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purchasing</a:t>
            </a:r>
            <a:r>
              <a:rPr dirty="0" sz="19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9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19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products,</a:t>
            </a:r>
            <a:r>
              <a:rPr dirty="0" sz="19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 spc="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9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enormous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dirty="0" sz="19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5030" y="816609"/>
            <a:ext cx="3251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6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CONCLUSION: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027" y="1647190"/>
            <a:ext cx="10582275" cy="413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There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high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risk</a:t>
            </a:r>
            <a:r>
              <a:rPr dirty="0" sz="1800" b="1">
                <a:latin typeface="Arial"/>
                <a:cs typeface="Arial"/>
              </a:rPr>
              <a:t> of </a:t>
            </a:r>
            <a:r>
              <a:rPr dirty="0" sz="1800" spc="-5" b="1">
                <a:latin typeface="Arial"/>
                <a:cs typeface="Arial"/>
              </a:rPr>
              <a:t>customer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churn </a:t>
            </a:r>
            <a:r>
              <a:rPr dirty="0" sz="1800" spc="5" b="1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00355" indent="-288290">
              <a:lnSpc>
                <a:spcPct val="1000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Myntra.com</a:t>
            </a:r>
            <a:endParaRPr sz="1800">
              <a:latin typeface="Arial"/>
              <a:cs typeface="Arial"/>
            </a:endParaRPr>
          </a:p>
          <a:p>
            <a:pPr marL="300355" indent="-288290">
              <a:lnSpc>
                <a:spcPct val="1000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Snapdeal.com</a:t>
            </a:r>
            <a:endParaRPr sz="1800">
              <a:latin typeface="Arial"/>
              <a:cs typeface="Arial"/>
            </a:endParaRPr>
          </a:p>
          <a:p>
            <a:pPr marL="300355" indent="-288290">
              <a:lnSpc>
                <a:spcPct val="1000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Paytm.com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High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customer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retention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satisfaction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with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00355" indent="-28829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Amazon.in</a:t>
            </a:r>
            <a:endParaRPr sz="1800">
              <a:latin typeface="Arial"/>
              <a:cs typeface="Arial"/>
            </a:endParaRPr>
          </a:p>
          <a:p>
            <a:pPr marL="300355" indent="-288290">
              <a:lnSpc>
                <a:spcPct val="100000"/>
              </a:lnSpc>
              <a:buFont typeface="Wingdings"/>
              <a:buChar char="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Flipkart.com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 marL="13970" marR="271780">
              <a:lnSpc>
                <a:spcPts val="215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satisfied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service,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high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possibility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dirty="0" sz="1800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experience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Therefore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crucial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E-commerce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into account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retain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loyalty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attract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customers.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ts val="2095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conclude,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right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growing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endParaRPr sz="1800">
              <a:latin typeface="Arial"/>
              <a:cs typeface="Arial"/>
            </a:endParaRPr>
          </a:p>
          <a:p>
            <a:pPr marL="13970" marR="217170">
              <a:lnSpc>
                <a:spcPts val="2150"/>
              </a:lnSpc>
              <a:spcBef>
                <a:spcPts val="7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take advantage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dirty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 continue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buying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stuff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company.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90693" cy="68573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5275" y="0"/>
            <a:ext cx="504774" cy="684783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81675" y="3142995"/>
            <a:ext cx="2028825" cy="561975"/>
          </a:xfrm>
          <a:custGeom>
            <a:avLst/>
            <a:gdLst/>
            <a:ahLst/>
            <a:cxnLst/>
            <a:rect l="l" t="t" r="r" b="b"/>
            <a:pathLst>
              <a:path w="2028825" h="561975">
                <a:moveTo>
                  <a:pt x="2028825" y="0"/>
                </a:moveTo>
                <a:lnTo>
                  <a:pt x="0" y="0"/>
                </a:lnTo>
                <a:lnTo>
                  <a:pt x="0" y="561974"/>
                </a:lnTo>
                <a:lnTo>
                  <a:pt x="2028825" y="561974"/>
                </a:lnTo>
                <a:lnTo>
                  <a:pt x="2028825" y="0"/>
                </a:lnTo>
                <a:close/>
              </a:path>
            </a:pathLst>
          </a:custGeom>
          <a:solidFill>
            <a:srgbClr val="163E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29650" y="3142995"/>
            <a:ext cx="1600200" cy="571500"/>
          </a:xfrm>
          <a:custGeom>
            <a:avLst/>
            <a:gdLst/>
            <a:ahLst/>
            <a:cxnLst/>
            <a:rect l="l" t="t" r="r" b="b"/>
            <a:pathLst>
              <a:path w="1600200" h="571500">
                <a:moveTo>
                  <a:pt x="1600200" y="0"/>
                </a:moveTo>
                <a:lnTo>
                  <a:pt x="0" y="0"/>
                </a:lnTo>
                <a:lnTo>
                  <a:pt x="0" y="571499"/>
                </a:lnTo>
                <a:lnTo>
                  <a:pt x="1600200" y="571499"/>
                </a:lnTo>
                <a:lnTo>
                  <a:pt x="1600200" y="0"/>
                </a:lnTo>
                <a:close/>
              </a:path>
            </a:pathLst>
          </a:custGeom>
          <a:solidFill>
            <a:srgbClr val="1A4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60846" y="2874086"/>
            <a:ext cx="4432935" cy="10102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82265" algn="l"/>
              </a:tabLst>
            </a:pPr>
            <a:r>
              <a:rPr dirty="0" sz="6450" spc="5">
                <a:solidFill>
                  <a:srgbClr val="FFFFFF"/>
                </a:solidFill>
              </a:rPr>
              <a:t>THAN</a:t>
            </a:r>
            <a:r>
              <a:rPr dirty="0" sz="6450" spc="5">
                <a:solidFill>
                  <a:srgbClr val="FFFFFF"/>
                </a:solidFill>
              </a:rPr>
              <a:t>	</a:t>
            </a:r>
            <a:r>
              <a:rPr dirty="0" sz="6400" spc="-1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890" y="2683510"/>
            <a:ext cx="8507095" cy="38315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2640" y="59943"/>
            <a:ext cx="8710930" cy="74422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85"/>
              </a:spcBef>
            </a:pPr>
            <a:r>
              <a:rPr dirty="0" sz="2400" b="1">
                <a:latin typeface="Times New Roman"/>
                <a:cs typeface="Times New Roman"/>
              </a:rPr>
              <a:t>Utilitarian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8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Utilitarian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value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value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which provides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functional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benefits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accomplish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1280413"/>
            <a:ext cx="9959340" cy="1058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11500"/>
              </a:lnSpc>
              <a:spcBef>
                <a:spcPts val="135"/>
              </a:spcBef>
            </a:pPr>
            <a:r>
              <a:rPr dirty="0" sz="2400" b="1">
                <a:latin typeface="Times New Roman"/>
                <a:cs typeface="Times New Roman"/>
              </a:rPr>
              <a:t>Hedonistic value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Hedonistic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 subjective (Psychological)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which provides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experiential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satisfaction.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 other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words,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immediate psychological gratification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comes from experiencing some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activity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from consumption 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450" y="618489"/>
            <a:ext cx="44532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Understanding</a:t>
            </a:r>
            <a:r>
              <a:rPr dirty="0" sz="32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9ACD4A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183" y="1703197"/>
            <a:ext cx="9774555" cy="3114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00990" marR="5080" indent="-288290">
              <a:lnSpc>
                <a:spcPct val="114900"/>
              </a:lnSpc>
              <a:spcBef>
                <a:spcPts val="105"/>
              </a:spcBef>
              <a:buFont typeface="Wingdings"/>
              <a:buChar char="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The problem statement examined how customers form expectations on technology based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self-service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suggested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five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attributes of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ecommerce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quality,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 are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quality,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quality,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trust 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net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benefit.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2000">
              <a:latin typeface="Calibri"/>
              <a:cs typeface="Calibri"/>
            </a:endParaRPr>
          </a:p>
          <a:p>
            <a:pPr algn="just" marL="300990" marR="5080" indent="-288290">
              <a:lnSpc>
                <a:spcPct val="114900"/>
              </a:lnSpc>
              <a:spcBef>
                <a:spcPts val="1780"/>
              </a:spcBef>
              <a:buFont typeface="Wingdings"/>
              <a:buChar char=""/>
              <a:tabLst>
                <a:tab pos="30099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Many businesses focus on customer loyalty programs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remain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competitive in today's marketplaces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explore innovative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ways to keep their existing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customers engaged. Customer retention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simple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concept. 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Yet,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it often requires effort from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department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customer experience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build lasting trust. So,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 customer retention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why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it is so important.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Let’s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know about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it by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analysing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problem.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090" y="2705100"/>
              <a:ext cx="4447540" cy="33731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2705100"/>
              <a:ext cx="4305300" cy="33731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21739" y="559053"/>
            <a:ext cx="73259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14" b="1">
                <a:latin typeface="Times New Roman"/>
                <a:cs typeface="Times New Roman"/>
              </a:rPr>
              <a:t>WHAT</a:t>
            </a:r>
            <a:r>
              <a:rPr dirty="0" sz="3200" spc="45" b="1">
                <a:latin typeface="Times New Roman"/>
                <a:cs typeface="Times New Roman"/>
              </a:rPr>
              <a:t> </a:t>
            </a:r>
            <a:r>
              <a:rPr dirty="0" sz="3200" spc="65" b="1">
                <a:latin typeface="Times New Roman"/>
                <a:cs typeface="Times New Roman"/>
              </a:rPr>
              <a:t>IS</a:t>
            </a:r>
            <a:r>
              <a:rPr dirty="0" sz="3200" spc="45" b="1">
                <a:latin typeface="Times New Roman"/>
                <a:cs typeface="Times New Roman"/>
              </a:rPr>
              <a:t> </a:t>
            </a:r>
            <a:r>
              <a:rPr dirty="0" sz="3200" spc="105" b="1">
                <a:latin typeface="Times New Roman"/>
                <a:cs typeface="Times New Roman"/>
              </a:rPr>
              <a:t>CUSTOMER</a:t>
            </a:r>
            <a:r>
              <a:rPr dirty="0" sz="3200" spc="40" b="1">
                <a:latin typeface="Times New Roman"/>
                <a:cs typeface="Times New Roman"/>
              </a:rPr>
              <a:t> </a:t>
            </a:r>
            <a:r>
              <a:rPr dirty="0" sz="3200" spc="95" b="1">
                <a:latin typeface="Times New Roman"/>
                <a:cs typeface="Times New Roman"/>
              </a:rPr>
              <a:t>RETENTION?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452" y="1239367"/>
            <a:ext cx="812609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67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retention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buying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ret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ntio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aining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custo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poss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000" spc="-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1255" y="1541780"/>
            <a:ext cx="5564505" cy="40462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318008"/>
            <a:ext cx="6682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5" b="1">
                <a:solidFill>
                  <a:srgbClr val="000000"/>
                </a:solidFill>
                <a:latin typeface="Times New Roman"/>
                <a:cs typeface="Times New Roman"/>
              </a:rPr>
              <a:t>Why</a:t>
            </a:r>
            <a:r>
              <a:rPr dirty="0" sz="2800" spc="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0" b="1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2800" spc="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1">
                <a:solidFill>
                  <a:srgbClr val="000000"/>
                </a:solidFill>
                <a:latin typeface="Times New Roman"/>
                <a:cs typeface="Times New Roman"/>
              </a:rPr>
              <a:t>Customer</a:t>
            </a:r>
            <a:r>
              <a:rPr dirty="0" sz="2800" spc="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>
                <a:solidFill>
                  <a:srgbClr val="000000"/>
                </a:solidFill>
                <a:latin typeface="Times New Roman"/>
                <a:cs typeface="Times New Roman"/>
              </a:rPr>
              <a:t>Retention</a:t>
            </a:r>
            <a:r>
              <a:rPr dirty="0" sz="2800" spc="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1">
                <a:solidFill>
                  <a:srgbClr val="000000"/>
                </a:solidFill>
                <a:latin typeface="Times New Roman"/>
                <a:cs typeface="Times New Roman"/>
              </a:rPr>
              <a:t>Important?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385976"/>
            <a:ext cx="4859020" cy="432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38760" indent="-342900">
              <a:lnSpc>
                <a:spcPct val="114999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retention is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 express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to a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business’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financial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success.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companies to build long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term,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meaningful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1900">
              <a:latin typeface="Calibri"/>
              <a:cs typeface="Calibri"/>
            </a:endParaRPr>
          </a:p>
          <a:p>
            <a:pPr marL="355600" marR="377825" indent="-342900">
              <a:lnSpc>
                <a:spcPts val="251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 empowers customers to share feedback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team.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understand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loyal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355600" marR="5080">
              <a:lnSpc>
                <a:spcPct val="114700"/>
              </a:lnSpc>
              <a:spcBef>
                <a:spcPts val="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satisfied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your customers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are,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is,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your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worth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eir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dirty="0" sz="19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900">
              <a:latin typeface="Calibri"/>
              <a:cs typeface="Calibri"/>
            </a:endParaRPr>
          </a:p>
          <a:p>
            <a:pPr marL="355600" marR="838835" indent="-342900">
              <a:lnSpc>
                <a:spcPct val="1147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enhances the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reputation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understands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future needs of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32" y="705358"/>
            <a:ext cx="5145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Benefits</a:t>
            </a:r>
            <a:r>
              <a:rPr dirty="0" sz="2800" spc="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800" spc="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5" b="1">
                <a:solidFill>
                  <a:srgbClr val="000000"/>
                </a:solidFill>
                <a:latin typeface="Times New Roman"/>
                <a:cs typeface="Times New Roman"/>
              </a:rPr>
              <a:t>Customer</a:t>
            </a:r>
            <a:r>
              <a:rPr dirty="0" sz="2800" spc="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00"/>
                </a:solidFill>
                <a:latin typeface="Times New Roman"/>
                <a:cs typeface="Times New Roman"/>
              </a:rPr>
              <a:t>Retention: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860" y="1432305"/>
            <a:ext cx="6504305" cy="470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Retention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more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effective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than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acquisition.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"/>
            </a:pP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1067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Loyal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customers provide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excellent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word of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mouth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referrals.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</a:pP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profitable.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</a:pP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provide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feedback.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"/>
            </a:pPr>
            <a:endParaRPr sz="26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Yo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bran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stan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ou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fr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 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</a:pPr>
            <a:endParaRPr sz="2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brand.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sourabh tiwari</dc:creator>
  <dcterms:created xsi:type="dcterms:W3CDTF">2022-04-15T03:22:11Z</dcterms:created>
  <dcterms:modified xsi:type="dcterms:W3CDTF">2022-04-15T03:22:11Z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2022-04-15T00:00:00Z</vt:filetime>
  </property>
</Properties>
</file>