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70" r:id="rId12"/>
  </p:sldIdLst>
  <p:sldSz cx="12192000" cy="6858000"/>
  <p:notesSz cx="6858000" cy="9144000"/>
  <p:embeddedFontLst>
    <p:embeddedFont>
      <p:font typeface="Malgun Gothic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NxuJdJQ2D9j45Ao4fQXV6FXXa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A557B7-B9B9-4BB4-9B17-F13CF6F4E6CB}">
  <a:tblStyle styleId="{43A557B7-B9B9-4BB4-9B17-F13CF6F4E6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8410FD5-B4ED-46D7-BDA1-DB05CDC21D5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" y="180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cb77f7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24cb77f799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124cb77f799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4cb77f799_0_183"/>
          <p:cNvSpPr/>
          <p:nvPr/>
        </p:nvSpPr>
        <p:spPr>
          <a:xfrm rot="10800000">
            <a:off x="5634700" y="3911300"/>
            <a:ext cx="922500" cy="518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124cb77f799_0_183"/>
          <p:cNvSpPr/>
          <p:nvPr/>
        </p:nvSpPr>
        <p:spPr>
          <a:xfrm>
            <a:off x="-33" y="0"/>
            <a:ext cx="12192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24cb77f799_0_183"/>
          <p:cNvSpPr txBox="1">
            <a:spLocks noGrp="1"/>
          </p:cNvSpPr>
          <p:nvPr>
            <p:ph type="ctrTitle"/>
          </p:nvPr>
        </p:nvSpPr>
        <p:spPr>
          <a:xfrm>
            <a:off x="548233" y="859067"/>
            <a:ext cx="110433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124cb77f799_0_183"/>
          <p:cNvSpPr txBox="1">
            <a:spLocks noGrp="1"/>
          </p:cNvSpPr>
          <p:nvPr>
            <p:ph type="subTitle" idx="1"/>
          </p:nvPr>
        </p:nvSpPr>
        <p:spPr>
          <a:xfrm>
            <a:off x="548233" y="4531000"/>
            <a:ext cx="110433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g124cb77f799_0_18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124cb77f799_0_225"/>
          <p:cNvCxnSpPr/>
          <p:nvPr/>
        </p:nvCxnSpPr>
        <p:spPr>
          <a:xfrm>
            <a:off x="551033" y="3984367"/>
            <a:ext cx="1214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9" name="Google Shape;59;g124cb77f799_0_22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0" name="Google Shape;60;g124cb77f799_0_2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24cb77f799_0_2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cb77f799_0_2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24cb77f799_0_232"/>
          <p:cNvSpPr/>
          <p:nvPr/>
        </p:nvSpPr>
        <p:spPr>
          <a:xfrm rot="-5400000">
            <a:off x="11796688" y="6462600"/>
            <a:ext cx="335100" cy="455700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4cb77f799_0_189"/>
          <p:cNvSpPr/>
          <p:nvPr/>
        </p:nvSpPr>
        <p:spPr>
          <a:xfrm>
            <a:off x="0" y="2089800"/>
            <a:ext cx="12192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124cb77f799_0_189"/>
          <p:cNvSpPr txBox="1">
            <a:spLocks noGrp="1"/>
          </p:cNvSpPr>
          <p:nvPr>
            <p:ph type="title"/>
          </p:nvPr>
        </p:nvSpPr>
        <p:spPr>
          <a:xfrm>
            <a:off x="574400" y="2519600"/>
            <a:ext cx="11043300" cy="20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124cb77f799_0_18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24cb77f799_0_198"/>
          <p:cNvCxnSpPr/>
          <p:nvPr/>
        </p:nvCxnSpPr>
        <p:spPr>
          <a:xfrm>
            <a:off x="572267" y="1700769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2" name="Google Shape;32;g124cb77f799_0_198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24cb77f799_0_198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24cb77f799_0_198"/>
          <p:cNvSpPr txBox="1">
            <a:spLocks noGrp="1"/>
          </p:cNvSpPr>
          <p:nvPr>
            <p:ph type="body" idx="2"/>
          </p:nvPr>
        </p:nvSpPr>
        <p:spPr>
          <a:xfrm>
            <a:off x="6443200" y="1958433"/>
            <a:ext cx="53331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24cb77f799_0_19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24cb77f799_0_204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24cb77f799_0_2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24cb77f799_0_207"/>
          <p:cNvCxnSpPr/>
          <p:nvPr/>
        </p:nvCxnSpPr>
        <p:spPr>
          <a:xfrm>
            <a:off x="558233" y="1943716"/>
            <a:ext cx="81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1" name="Google Shape;41;g124cb77f799_0_207"/>
          <p:cNvSpPr txBox="1">
            <a:spLocks noGrp="1"/>
          </p:cNvSpPr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24cb77f799_0_207"/>
          <p:cNvSpPr txBox="1">
            <a:spLocks noGrp="1"/>
          </p:cNvSpPr>
          <p:nvPr>
            <p:ph type="body" idx="1"/>
          </p:nvPr>
        </p:nvSpPr>
        <p:spPr>
          <a:xfrm>
            <a:off x="415600" y="2157605"/>
            <a:ext cx="37440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24cb77f799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cb77f799_0_212"/>
          <p:cNvSpPr txBox="1">
            <a:spLocks noGrp="1"/>
          </p:cNvSpPr>
          <p:nvPr>
            <p:ph type="title"/>
          </p:nvPr>
        </p:nvSpPr>
        <p:spPr>
          <a:xfrm>
            <a:off x="653667" y="705200"/>
            <a:ext cx="7570800" cy="54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g124cb77f799_0_2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4cb77f799_0_215"/>
          <p:cNvSpPr/>
          <p:nvPr/>
        </p:nvSpPr>
        <p:spPr>
          <a:xfrm>
            <a:off x="6096000" y="233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124cb77f799_0_215"/>
          <p:cNvCxnSpPr/>
          <p:nvPr/>
        </p:nvCxnSpPr>
        <p:spPr>
          <a:xfrm>
            <a:off x="6706233" y="5994000"/>
            <a:ext cx="76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0" name="Google Shape;50;g124cb77f799_0_215"/>
          <p:cNvSpPr txBox="1">
            <a:spLocks noGrp="1"/>
          </p:cNvSpPr>
          <p:nvPr>
            <p:ph type="title"/>
          </p:nvPr>
        </p:nvSpPr>
        <p:spPr>
          <a:xfrm>
            <a:off x="354000" y="1438333"/>
            <a:ext cx="5393700" cy="23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124cb77f799_0_215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24cb77f799_0_215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24cb77f799_0_2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4cb77f799_0_2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6" name="Google Shape;56;g124cb77f799_0_2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cb77f799_0_179"/>
          <p:cNvSpPr txBox="1">
            <a:spLocks noGrp="1"/>
          </p:cNvSpPr>
          <p:nvPr>
            <p:ph type="title"/>
          </p:nvPr>
        </p:nvSpPr>
        <p:spPr>
          <a:xfrm>
            <a:off x="415600" y="49666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swald"/>
              <a:buNone/>
              <a:defRPr sz="4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g124cb77f799_0_179"/>
          <p:cNvSpPr txBox="1">
            <a:spLocks noGrp="1"/>
          </p:cNvSpPr>
          <p:nvPr>
            <p:ph type="body" idx="1"/>
          </p:nvPr>
        </p:nvSpPr>
        <p:spPr>
          <a:xfrm>
            <a:off x="415600" y="1958433"/>
            <a:ext cx="11360700" cy="4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Google Shape;12;g124cb77f799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/>
          <p:nvPr/>
        </p:nvSpPr>
        <p:spPr>
          <a:xfrm>
            <a:off x="0" y="1966500"/>
            <a:ext cx="12192000" cy="489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" descr="EMB0000378c3f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3075700" y="2697900"/>
            <a:ext cx="85554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40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ko-KR" sz="4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States Project 2 </a:t>
            </a:r>
            <a:endParaRPr sz="40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-KR" sz="40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프로젝트 결과 </a:t>
            </a:r>
            <a:endParaRPr sz="4000" b="1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050" y="672575"/>
            <a:ext cx="1694775" cy="16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에서 가장 높은 결과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정확도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해당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repo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내 </a:t>
            </a:r>
            <a:r>
              <a:rPr lang="en-US" altLang="ko-KR" sz="1800" b="1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ipynb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파일 참조</a:t>
            </a:r>
            <a:endParaRPr sz="18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11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11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④ 모델 평가 및 개선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1164401" y="313350"/>
            <a:ext cx="341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1180914" y="1176366"/>
            <a:ext cx="102078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Section2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에서 배운 인공지능을 활용한 기계학습모델을 통해 데이터로부터 여러가지 특성요인과 가중치를 적용한 응용 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r>
              <a:rPr lang="ko-KR" altLang="en-US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를 생성하여 보았고 가공한 데이터로부터 유의한 결과를 도출하게 되었습니다</a:t>
            </a:r>
            <a:r>
              <a:rPr lang="en-US" altLang="ko-KR" sz="1800" b="1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1164403" y="313350"/>
            <a:ext cx="312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05. 자체 평가 의견</a:t>
            </a:r>
            <a:endParaRPr sz="2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cb77f799_0_1"/>
          <p:cNvSpPr txBox="1"/>
          <p:nvPr/>
        </p:nvSpPr>
        <p:spPr>
          <a:xfrm>
            <a:off x="6555668" y="4149070"/>
            <a:ext cx="51585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기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꽃게 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4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r>
              <a:rPr lang="en-US" altLang="ko-KR" sz="24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edx</a:t>
            </a:r>
            <a:r>
              <a:rPr lang="en-US" altLang="ko-KR" sz="24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장기훈</a:t>
            </a: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4cb77f799_0_1"/>
          <p:cNvSpPr/>
          <p:nvPr/>
        </p:nvSpPr>
        <p:spPr>
          <a:xfrm>
            <a:off x="1" y="1579670"/>
            <a:ext cx="12192000" cy="2190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4cb77f799_0_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4cb77f799_0_1"/>
          <p:cNvSpPr/>
          <p:nvPr/>
        </p:nvSpPr>
        <p:spPr>
          <a:xfrm>
            <a:off x="10859084" y="-40947"/>
            <a:ext cx="8851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24cb77f799_0_1"/>
          <p:cNvSpPr txBox="1"/>
          <p:nvPr/>
        </p:nvSpPr>
        <p:spPr>
          <a:xfrm>
            <a:off x="5159896" y="2367345"/>
            <a:ext cx="676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40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Machine Learning Study</a:t>
            </a:r>
            <a:endParaRPr sz="4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g124cb77f799_0_1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g124cb77f799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24cb77f799_0_1" descr="EMB0000378c3f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5231775" y="1107300"/>
            <a:ext cx="396175" cy="5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6296549" y="1485945"/>
            <a:ext cx="3673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sz="28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팀 구성 및 역할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결과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자체 평가 의견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0" y="1107200"/>
            <a:ext cx="5231700" cy="575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3"/>
          <p:cNvCxnSpPr/>
          <p:nvPr/>
        </p:nvCxnSpPr>
        <p:spPr>
          <a:xfrm>
            <a:off x="3935760" y="790307"/>
            <a:ext cx="7952100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272024" y="4593778"/>
            <a:ext cx="714676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전세계 또는 각국의 데이터를 바탕으로 결과예측구간을 파악 </a:t>
            </a:r>
            <a:r>
              <a:rPr lang="ko-KR" altLang="en-US" sz="1600" b="0" i="0" u="none" strike="noStrike" cap="none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가능하게됨</a:t>
            </a: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4"/>
          <p:cNvSpPr txBox="1"/>
          <p:nvPr/>
        </p:nvSpPr>
        <p:spPr>
          <a:xfrm>
            <a:off x="1164402" y="313350"/>
            <a:ext cx="277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AutoNum type="arabicPeriod"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272024" y="1916832"/>
            <a:ext cx="755666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b="0" i="0" u="none" strike="noStrike" cap="none" dirty="0" err="1">
                <a:solidFill>
                  <a:srgbClr val="3A3838"/>
                </a:solidFill>
                <a:latin typeface="Calibri"/>
                <a:ea typeface="Arial"/>
                <a:cs typeface="Calibri"/>
                <a:sym typeface="Calibri"/>
              </a:rPr>
              <a:t>학습과정중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Section2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에서 배운 주어진 </a:t>
            </a:r>
            <a:r>
              <a:rPr lang="ko-KR" altLang="en-US" sz="1600" dirty="0" err="1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데이타셋으로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 부터 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machine </a:t>
            </a:r>
            <a:r>
              <a:rPr lang="en-US" altLang="ko-KR" sz="1600" dirty="0" err="1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leraning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모델을 사용한 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model 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훈련 예측을 수행함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272024" y="2586069"/>
            <a:ext cx="714676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dirty="0" err="1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무료데이타를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 사용한 여러가지 </a:t>
            </a:r>
            <a:r>
              <a:rPr lang="ko-KR" altLang="en-US" sz="1600" dirty="0" err="1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머신러닝모델을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 훈련한 결과값을 </a:t>
            </a:r>
            <a:r>
              <a:rPr lang="ko-KR" altLang="en-US" sz="1600" dirty="0" err="1">
                <a:solidFill>
                  <a:srgbClr val="3A3838"/>
                </a:solidFill>
                <a:latin typeface="Calibri"/>
                <a:cs typeface="Calibri"/>
                <a:sym typeface="Calibri"/>
              </a:rPr>
              <a:t>보고자함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272024" y="3255306"/>
            <a:ext cx="5040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구글 </a:t>
            </a:r>
            <a:r>
              <a:rPr lang="ko-KR" altLang="en-US" sz="1600" b="0" i="0" u="none" strike="noStrike" cap="none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콜랩과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내장 </a:t>
            </a:r>
            <a:r>
              <a:rPr lang="en-US" altLang="ko-KR" sz="1600" b="0" i="0" u="none" strike="noStrike" cap="none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matplot</a:t>
            </a:r>
            <a:r>
              <a:rPr lang="en-US" altLang="ko-KR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라이브러리</a:t>
            </a: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272024" y="3924543"/>
            <a:ext cx="58539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</a:pPr>
            <a:r>
              <a:rPr 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    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데이터 </a:t>
            </a:r>
            <a:r>
              <a:rPr lang="ko-KR" altLang="en-US" sz="1600" b="0" i="0" u="none" strike="noStrike" cap="none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전처리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파이프라인 </a:t>
            </a:r>
            <a:r>
              <a:rPr lang="en-US" altLang="ko-KR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ko-KR" altLang="en-US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정확도 추출</a:t>
            </a:r>
            <a:r>
              <a:rPr lang="en-US" altLang="ko-KR" sz="16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, visualization</a:t>
            </a: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5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02. 프로젝트 팀 구성 및 역할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1164392" y="1915565"/>
            <a:ext cx="90012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 i="0" u="sng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i="0" u="sng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5"/>
          <p:cNvGraphicFramePr/>
          <p:nvPr>
            <p:extLst>
              <p:ext uri="{D42A27DB-BD31-4B8C-83A1-F6EECF244321}">
                <p14:modId xmlns:p14="http://schemas.microsoft.com/office/powerpoint/2010/main" val="1301447430"/>
              </p:ext>
            </p:extLst>
          </p:nvPr>
        </p:nvGraphicFramePr>
        <p:xfrm>
          <a:off x="1271464" y="2905332"/>
          <a:ext cx="9649075" cy="2896751"/>
        </p:xfrm>
        <a:graphic>
          <a:graphicData uri="http://schemas.openxmlformats.org/drawingml/2006/table">
            <a:tbl>
              <a:tblPr firstRow="1" bandRow="1">
                <a:noFill/>
                <a:tableStyleId>{08410FD5-B4ED-46D7-BDA1-DB05CDC21D53}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훈련생</a:t>
                      </a:r>
                      <a:endParaRPr sz="18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역할</a:t>
                      </a:r>
                      <a:endParaRPr sz="18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strike="noStrike" cap="none"/>
                        <a:t>담당 업무</a:t>
                      </a:r>
                      <a:endParaRPr sz="1800" u="none" strike="noStrike" cap="none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b="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endParaRPr sz="160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endParaRPr sz="160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lang="ko-KR" altLang="en-US" sz="1600" b="0" i="1" u="none" strike="noStrike" cap="none" dirty="0">
                          <a:solidFill>
                            <a:srgbClr val="3A3838"/>
                          </a:solidFill>
                        </a:rPr>
                        <a:t>장기훈</a:t>
                      </a:r>
                      <a:endParaRPr sz="1800" b="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i="1" u="none" strike="noStrike" cap="none" dirty="0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6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i="1" u="none" strike="noStrike" cap="none" dirty="0">
                          <a:solidFill>
                            <a:srgbClr val="3A3838"/>
                          </a:solidFill>
                        </a:rPr>
                        <a:t>모바일 플랫폼 구현</a:t>
                      </a:r>
                      <a:endParaRPr sz="1600" i="1" u="none" strike="noStrike" cap="none" dirty="0">
                        <a:solidFill>
                          <a:srgbClr val="3A3838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i="1" u="none" strike="noStrike" cap="none" dirty="0">
                          <a:solidFill>
                            <a:srgbClr val="3A3838"/>
                          </a:solidFill>
                        </a:rPr>
                        <a:t>외부 데이터 수집</a:t>
                      </a:r>
                      <a:endParaRPr sz="16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endParaRPr sz="18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ko-KR" sz="16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600" i="1" u="none" strike="noStrike" cap="none" dirty="0">
                          <a:solidFill>
                            <a:srgbClr val="3A3838"/>
                          </a:solidFill>
                        </a:rPr>
                        <a:t>서비스 시스템 설계</a:t>
                      </a:r>
                      <a:endParaRPr sz="1400" u="none" strike="noStrike" cap="none" dirty="0"/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b="0" i="1" u="none" strike="noStrike" cap="non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endParaRPr sz="1600" b="0" i="1" u="none" strike="noStrike" cap="none" dirty="0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50" marB="457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6"/>
          <p:cNvGraphicFramePr/>
          <p:nvPr>
            <p:extLst>
              <p:ext uri="{D42A27DB-BD31-4B8C-83A1-F6EECF244321}">
                <p14:modId xmlns:p14="http://schemas.microsoft.com/office/powerpoint/2010/main" val="1128361323"/>
              </p:ext>
            </p:extLst>
          </p:nvPr>
        </p:nvGraphicFramePr>
        <p:xfrm>
          <a:off x="1062842" y="2656490"/>
          <a:ext cx="10153125" cy="3821149"/>
        </p:xfrm>
        <a:graphic>
          <a:graphicData uri="http://schemas.openxmlformats.org/drawingml/2006/table">
            <a:tbl>
              <a:tblPr firstRow="1" bandRow="1">
                <a:noFill/>
                <a:tableStyleId>{08410FD5-B4ED-46D7-BDA1-DB05CDC21D53}</a:tableStyleId>
              </a:tblPr>
              <a:tblGrid>
                <a:gridCol w="1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52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구분</a:t>
                      </a:r>
                      <a:endParaRPr sz="15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기간</a:t>
                      </a:r>
                      <a:endParaRPr sz="15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활동</a:t>
                      </a:r>
                      <a:endParaRPr sz="15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비고</a:t>
                      </a:r>
                      <a:endParaRPr sz="15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15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(금)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sz="1500" i="1" u="none" strike="noStrike" cap="none">
                        <a:solidFill>
                          <a:srgbClr val="3A3838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</a:t>
                      </a:r>
                      <a:endParaRPr sz="150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500" b="1" i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16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22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(금)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외부 데이터 수집</a:t>
                      </a:r>
                      <a:endParaRPr sz="1500" b="0" i="1" u="none" strike="noStrike" cap="non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주간보고 실시</a:t>
                      </a:r>
                      <a:endParaRPr sz="15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</a:t>
                      </a:r>
                      <a:r>
                        <a:rPr lang="ko-KR" sz="1500" i="1" u="none" strike="noStrike" cap="none" dirty="0" err="1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전처리</a:t>
                      </a:r>
                      <a:endParaRPr sz="150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23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29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(금)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정제 및 정규화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주간보고 실시</a:t>
                      </a:r>
                      <a:endParaRPr sz="1500" i="1" u="none" strike="noStrike" cap="none" dirty="0">
                        <a:solidFill>
                          <a:srgbClr val="3A3838"/>
                        </a:solidFill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모델링</a:t>
                      </a: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30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7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(금)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모형 구현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서비스 구축</a:t>
                      </a: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r>
                        <a:rPr lang="ko-KR" altLang="en-US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나머지 기간전부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비스 시스템 설계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플랫폼 구현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lang="en-US" altLang="ko-KR" sz="1500" i="1" u="none" strike="noStrike" cap="none" dirty="0">
                        <a:solidFill>
                          <a:srgbClr val="3A3838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i="1" u="none" strike="noStrike" cap="none" dirty="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최종보고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sz="1500" b="1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925" marR="84925" marT="42475" marB="424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en-US" altLang="ko-KR" sz="1500" b="1" i="1" u="none" strike="noStrike" cap="none" dirty="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(월) ~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7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(금)(총 </a:t>
                      </a:r>
                      <a:r>
                        <a:rPr lang="en-US" altLang="ko-KR" sz="1500" i="1" u="none" strike="noStrike" cap="none" dirty="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주)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-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i="1" u="none" strike="noStrike" cap="none" dirty="0">
                          <a:solidFill>
                            <a:srgbClr val="3A3838"/>
                          </a:solidFill>
                        </a:rPr>
                        <a:t>-</a:t>
                      </a:r>
                      <a:endParaRPr sz="1500" b="0" i="1" u="none" strike="noStrike" cap="none" dirty="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425" marR="3925" marT="39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5" name="Google Shape;165;p6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03. 프로젝트 수행 절차 및 방법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1345976" y="1873565"/>
            <a:ext cx="95025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</a:pPr>
            <a:r>
              <a:rPr 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http//github.com/</a:t>
            </a:r>
            <a:r>
              <a:rPr lang="en-US" altLang="ko-KR" sz="16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todd-jang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/CP2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내 </a:t>
            </a:r>
            <a:r>
              <a:rPr lang="en-US" altLang="ko-KR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ppt</a:t>
            </a:r>
            <a:r>
              <a:rPr lang="ko-KR" altLang="en-US" sz="16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자료 참조</a:t>
            </a:r>
            <a:endParaRPr sz="1600"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1164401" y="313350"/>
            <a:ext cx="33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 rot="10800000" flipH="1">
            <a:off x="4151784" y="790307"/>
            <a:ext cx="7736208" cy="108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학습 데이터 소개 (Train/dev set)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① 탐색적 분석 및 전처리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8"/>
          <p:cNvCxnSpPr/>
          <p:nvPr/>
        </p:nvCxnSpPr>
        <p:spPr>
          <a:xfrm rot="10800000" flipH="1">
            <a:off x="4259796" y="980729"/>
            <a:ext cx="7628196" cy="19843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164401" y="313350"/>
            <a:ext cx="339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E3DC8"/>
            </a:gs>
            <a:gs pos="100000">
              <a:srgbClr val="3F21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9"/>
          <p:cNvGrpSpPr/>
          <p:nvPr/>
        </p:nvGrpSpPr>
        <p:grpSpPr>
          <a:xfrm>
            <a:off x="3503715" y="2713372"/>
            <a:ext cx="5035964" cy="3631951"/>
            <a:chOff x="648075" y="0"/>
            <a:chExt cx="5035964" cy="3631951"/>
          </a:xfrm>
        </p:grpSpPr>
        <p:sp>
          <p:nvSpPr>
            <p:cNvPr id="207" name="Google Shape;207;p9"/>
            <p:cNvSpPr/>
            <p:nvPr/>
          </p:nvSpPr>
          <p:spPr>
            <a:xfrm>
              <a:off x="2404255" y="0"/>
              <a:ext cx="1748155" cy="1748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누가 </a:t>
              </a:r>
              <a:r>
                <a:rPr lang="en-US" altLang="ko-KR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$50K </a:t>
              </a:r>
              <a:r>
                <a:rPr lang="ko-KR" alt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수입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(모델 학습)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918711" y="1004597"/>
              <a:ext cx="1748155" cy="17484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481" y="23524"/>
                  </a:moveTo>
                  <a:lnTo>
                    <a:pt x="87165" y="32840"/>
                  </a:ln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모델적용</a:t>
              </a:r>
              <a:endParaRPr lang="en-US" altLang="ko-KR" dirty="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학습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528678" y="2129413"/>
              <a:ext cx="1501936" cy="1502538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정확</a:t>
              </a:r>
              <a:r>
                <a:rPr lang="ko-KR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도 측정</a:t>
              </a: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9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1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sz="2800" b="1" i="0" u="none" strike="noStrike" cap="non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9"/>
          <p:cNvCxnSpPr/>
          <p:nvPr/>
        </p:nvCxnSpPr>
        <p:spPr>
          <a:xfrm rot="10800000" flipH="1">
            <a:off x="3719736" y="980728"/>
            <a:ext cx="8168256" cy="21249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9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② 모델 개요</a:t>
            </a:r>
            <a:endParaRPr sz="1400" b="1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-KR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ko-KR" sz="4000" b="1" i="0" u="none" strike="noStrike" cap="non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i="0" u="none" strike="noStrike" cap="non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164401" y="313350"/>
            <a:ext cx="322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04. 프로젝트 수행 결과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409</Words>
  <Application>Microsoft Office PowerPoint</Application>
  <PresentationFormat>와이드스크린</PresentationFormat>
  <Paragraphs>97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Symbols</vt:lpstr>
      <vt:lpstr>Calibri</vt:lpstr>
      <vt:lpstr>Arial</vt:lpstr>
      <vt:lpstr>Source Code Pro</vt:lpstr>
      <vt:lpstr>Oswald</vt:lpstr>
      <vt:lpstr>Malgun Gothic</vt:lpstr>
      <vt:lpstr>Modern Writer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장 기훈</cp:lastModifiedBy>
  <cp:revision>2</cp:revision>
  <dcterms:created xsi:type="dcterms:W3CDTF">2014-04-29T00:37:20Z</dcterms:created>
  <dcterms:modified xsi:type="dcterms:W3CDTF">2022-10-14T06:58:12Z</dcterms:modified>
</cp:coreProperties>
</file>