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63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13" d="100"/>
          <a:sy n="113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4/25/24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95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50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4/25/24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white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32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fld id="{1D917830-0F53-F441-9194-C4AEE5B4D792}" type="datetimeFigureOut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609555"/>
              <a:t>4/25/24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55"/>
            <a:fld id="{A6784FFB-830A-BE49-841C-2BC3B5E2BEF2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609555"/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32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60955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67" indent="-457167" algn="l" defTabSz="60955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26" indent="-380972" algn="l" defTabSz="60955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87" indent="-304776" algn="l" defTabSz="60955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40" indent="-304776" algn="l" defTabSz="60955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994" indent="-304776" algn="l" defTabSz="60955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emf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picture containing logo&#10;&#10;Description automatically generated">
            <a:extLst>
              <a:ext uri="{FF2B5EF4-FFF2-40B4-BE49-F238E27FC236}">
                <a16:creationId xmlns:a16="http://schemas.microsoft.com/office/drawing/2014/main" id="{AE308C78-DE04-E24C-AD19-95D24B7C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446" y="4949739"/>
            <a:ext cx="1292583" cy="676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DF4AF0-294C-5C4C-B8FE-D277ACD7CED8}"/>
              </a:ext>
            </a:extLst>
          </p:cNvPr>
          <p:cNvSpPr txBox="1"/>
          <p:nvPr/>
        </p:nvSpPr>
        <p:spPr>
          <a:xfrm>
            <a:off x="1645294" y="169638"/>
            <a:ext cx="9219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US" sz="32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pen</a:t>
            </a:r>
            <a:r>
              <a:rPr kumimoji="0" lang="en-US" sz="36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</a:t>
            </a:r>
            <a:r>
              <a:rPr kumimoji="0" lang="en-US" sz="32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ource</a:t>
            </a:r>
            <a:r>
              <a:rPr kumimoji="0" lang="en-US" sz="36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</a:t>
            </a:r>
            <a:r>
              <a:rPr kumimoji="0" lang="en-US" sz="32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ntibiotics</a:t>
            </a:r>
            <a:r>
              <a:rPr kumimoji="0" lang="en-US" sz="36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</a:t>
            </a:r>
            <a:r>
              <a:rPr kumimoji="0" lang="en-US" sz="32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eries</a:t>
            </a:r>
            <a:r>
              <a:rPr kumimoji="0" lang="en-US" sz="36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 – M</a:t>
            </a:r>
            <a:r>
              <a:rPr kumimoji="0" lang="en-US" sz="32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</a:t>
            </a:r>
            <a:r>
              <a:rPr kumimoji="0" lang="en-US" sz="36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</a:t>
            </a:r>
            <a:r>
              <a:rPr kumimoji="0" lang="en-US" sz="3200" b="0" i="1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C4E0-414A-D049-81B6-57A8EFCC056F}"/>
              </a:ext>
            </a:extLst>
          </p:cNvPr>
          <p:cNvSpPr txBox="1"/>
          <p:nvPr/>
        </p:nvSpPr>
        <p:spPr>
          <a:xfrm>
            <a:off x="4015725" y="4136232"/>
            <a:ext cx="756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CORE</a:t>
            </a:r>
          </a:p>
        </p:txBody>
      </p:sp>
      <p:pic>
        <p:nvPicPr>
          <p:cNvPr id="15" name="Content Placeholder 10" descr="A picture containing light&#10;&#10;Description automatically generated">
            <a:extLst>
              <a:ext uri="{FF2B5EF4-FFF2-40B4-BE49-F238E27FC236}">
                <a16:creationId xmlns:a16="http://schemas.microsoft.com/office/drawing/2014/main" id="{05C1A6EA-AF3E-AD4A-B695-5EA712C0E6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25" t="6026" r="15681" b="13418"/>
          <a:stretch/>
        </p:blipFill>
        <p:spPr>
          <a:xfrm>
            <a:off x="257061" y="2277272"/>
            <a:ext cx="3599832" cy="33794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D3F29A-A25D-E642-A24C-48C0086DC71E}"/>
              </a:ext>
            </a:extLst>
          </p:cNvPr>
          <p:cNvSpPr txBox="1"/>
          <p:nvPr/>
        </p:nvSpPr>
        <p:spPr>
          <a:xfrm>
            <a:off x="-22958" y="5256593"/>
            <a:ext cx="4112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MurC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mr-IN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AZ inhibitor, Sept 2020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580580-91F3-0543-BCF6-5DA829764B18}"/>
              </a:ext>
            </a:extLst>
          </p:cNvPr>
          <p:cNvSpPr txBox="1"/>
          <p:nvPr/>
        </p:nvSpPr>
        <p:spPr>
          <a:xfrm>
            <a:off x="1007435" y="5857101"/>
            <a:ext cx="10909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New small molecules identified that inhibit more than one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mur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ligase.</a:t>
            </a:r>
          </a:p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”multi-targeting” means emergence of  resistance is less likely.</a:t>
            </a: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C5C112DD-58AD-8D4B-AEF9-30F750BD0F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t="11111" r="4708" b="11899"/>
          <a:stretch/>
        </p:blipFill>
        <p:spPr bwMode="auto">
          <a:xfrm>
            <a:off x="5434251" y="4206978"/>
            <a:ext cx="1332100" cy="46689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A37DF0D-B6FF-D04E-9638-E8583F54A388}"/>
              </a:ext>
            </a:extLst>
          </p:cNvPr>
          <p:cNvSpPr txBox="1"/>
          <p:nvPr/>
        </p:nvSpPr>
        <p:spPr>
          <a:xfrm>
            <a:off x="5507671" y="4639129"/>
            <a:ext cx="108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YNTHESIS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" name="Picture 29" descr="Logo, company name&#10;&#10;Description automatically generated">
            <a:extLst>
              <a:ext uri="{FF2B5EF4-FFF2-40B4-BE49-F238E27FC236}">
                <a16:creationId xmlns:a16="http://schemas.microsoft.com/office/drawing/2014/main" id="{7F7EAAED-2496-EB4C-8A86-B48046AFC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088" y="4654728"/>
            <a:ext cx="890373" cy="890373"/>
          </a:xfrm>
          <a:prstGeom prst="rect">
            <a:avLst/>
          </a:prstGeom>
        </p:spPr>
      </p:pic>
      <p:pic>
        <p:nvPicPr>
          <p:cNvPr id="32" name="Picture 3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0E7B12D-D531-854C-ADF6-25F08E0C2F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224" y="4974170"/>
            <a:ext cx="1362152" cy="40011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D3B40D0-52C6-1347-817E-6D725F8E19C9}"/>
              </a:ext>
            </a:extLst>
          </p:cNvPr>
          <p:cNvSpPr txBox="1"/>
          <p:nvPr/>
        </p:nvSpPr>
        <p:spPr>
          <a:xfrm>
            <a:off x="3973303" y="5341689"/>
            <a:ext cx="137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NZYMOLOGY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878931-AA70-E24E-B0A2-FD5CBC1E2379}"/>
              </a:ext>
            </a:extLst>
          </p:cNvPr>
          <p:cNvSpPr txBox="1"/>
          <p:nvPr/>
        </p:nvSpPr>
        <p:spPr>
          <a:xfrm>
            <a:off x="5416269" y="533637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RAGMENTS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4E4B63-8227-9040-B4DC-9C78B7C9B522}"/>
              </a:ext>
            </a:extLst>
          </p:cNvPr>
          <p:cNvSpPr txBox="1"/>
          <p:nvPr/>
        </p:nvSpPr>
        <p:spPr>
          <a:xfrm>
            <a:off x="7060515" y="4092865"/>
            <a:ext cx="1348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 BONO</a:t>
            </a: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B2197E95-EA24-D14E-AAD7-AAAA5B333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401" y="4388600"/>
            <a:ext cx="1512096" cy="40977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66D4E00-7A64-894F-9483-99516B71B322}"/>
              </a:ext>
            </a:extLst>
          </p:cNvPr>
          <p:cNvSpPr txBox="1"/>
          <p:nvPr/>
        </p:nvSpPr>
        <p:spPr>
          <a:xfrm>
            <a:off x="7039682" y="4785020"/>
            <a:ext cx="1899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SAMPLES/EXPERTISE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4" name="Picture 43" descr="Diagram&#10;&#10;Description automatically generated">
            <a:extLst>
              <a:ext uri="{FF2B5EF4-FFF2-40B4-BE49-F238E27FC236}">
                <a16:creationId xmlns:a16="http://schemas.microsoft.com/office/drawing/2014/main" id="{6C861A7E-A2A2-8F45-B3C5-40782478E0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9777" y="4083062"/>
            <a:ext cx="1512097" cy="77495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1C23A3-D2C9-7E4E-BF9E-2082C0A19014}"/>
              </a:ext>
            </a:extLst>
          </p:cNvPr>
          <p:cNvSpPr txBox="1"/>
          <p:nvPr/>
        </p:nvSpPr>
        <p:spPr>
          <a:xfrm>
            <a:off x="8916546" y="4785020"/>
            <a:ext cx="1486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CRYSTAL TRIALS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7" name="Picture 4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3F7523-EEAE-3449-BC13-1D5345B7AB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6392" y="5122552"/>
            <a:ext cx="1798864" cy="33082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2A6B6C7D-C932-D54C-9980-DC3D8E1C8E8D}"/>
              </a:ext>
            </a:extLst>
          </p:cNvPr>
          <p:cNvSpPr txBox="1"/>
          <p:nvPr/>
        </p:nvSpPr>
        <p:spPr>
          <a:xfrm>
            <a:off x="8789397" y="5396879"/>
            <a:ext cx="1672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92 NEW SAMPLES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420424-6378-CA40-9C26-DF9DA33F63A6}"/>
              </a:ext>
            </a:extLst>
          </p:cNvPr>
          <p:cNvSpPr txBox="1"/>
          <p:nvPr/>
        </p:nvSpPr>
        <p:spPr>
          <a:xfrm>
            <a:off x="7576663" y="5396879"/>
            <a:ext cx="696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AI/ML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4" name="Picture 12" descr="Northeastern University - Wikipedia">
            <a:extLst>
              <a:ext uri="{FF2B5EF4-FFF2-40B4-BE49-F238E27FC236}">
                <a16:creationId xmlns:a16="http://schemas.microsoft.com/office/drawing/2014/main" id="{89164281-8A8F-F04B-84B4-D6309B11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007" y="4254529"/>
            <a:ext cx="603484" cy="6034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307339C-983B-EB4F-91E2-BDC3A9DDC958}"/>
              </a:ext>
            </a:extLst>
          </p:cNvPr>
          <p:cNvSpPr txBox="1"/>
          <p:nvPr/>
        </p:nvSpPr>
        <p:spPr>
          <a:xfrm>
            <a:off x="10746688" y="4785020"/>
            <a:ext cx="1050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EXPERTISE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1F8E3230-0A85-EB4B-914B-0A4C1F6999A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64009" y="5073596"/>
            <a:ext cx="857483" cy="428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D181580-9780-5D49-933B-A652A91CEF53}"/>
              </a:ext>
            </a:extLst>
          </p:cNvPr>
          <p:cNvSpPr txBox="1"/>
          <p:nvPr/>
        </p:nvSpPr>
        <p:spPr>
          <a:xfrm>
            <a:off x="10621444" y="5396879"/>
            <a:ext cx="1336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INFORMATICS</a:t>
            </a:r>
            <a:endParaRPr kumimoji="0" lang="en-US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E3731DB-FC7C-1F4C-B53F-469790DD8391}"/>
              </a:ext>
            </a:extLst>
          </p:cNvPr>
          <p:cNvSpPr/>
          <p:nvPr/>
        </p:nvSpPr>
        <p:spPr>
          <a:xfrm>
            <a:off x="3967231" y="4061211"/>
            <a:ext cx="2993207" cy="1644493"/>
          </a:xfrm>
          <a:prstGeom prst="roundRect">
            <a:avLst>
              <a:gd name="adj" fmla="val 10623"/>
            </a:avLst>
          </a:prstGeom>
          <a:noFill/>
          <a:ln w="63500" cmpd="dbl"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3206"/>
                      <a:gd name="connsiteY0" fmla="*/ 174694 h 1644493"/>
                      <a:gd name="connsiteX1" fmla="*/ 174694 w 2993206"/>
                      <a:gd name="connsiteY1" fmla="*/ 0 h 1644493"/>
                      <a:gd name="connsiteX2" fmla="*/ 756334 w 2993206"/>
                      <a:gd name="connsiteY2" fmla="*/ 0 h 1644493"/>
                      <a:gd name="connsiteX3" fmla="*/ 1258659 w 2993206"/>
                      <a:gd name="connsiteY3" fmla="*/ 0 h 1644493"/>
                      <a:gd name="connsiteX4" fmla="*/ 1734547 w 2993206"/>
                      <a:gd name="connsiteY4" fmla="*/ 0 h 1644493"/>
                      <a:gd name="connsiteX5" fmla="*/ 2289748 w 2993206"/>
                      <a:gd name="connsiteY5" fmla="*/ 0 h 1644493"/>
                      <a:gd name="connsiteX6" fmla="*/ 2818512 w 2993206"/>
                      <a:gd name="connsiteY6" fmla="*/ 0 h 1644493"/>
                      <a:gd name="connsiteX7" fmla="*/ 2993206 w 2993206"/>
                      <a:gd name="connsiteY7" fmla="*/ 174694 h 1644493"/>
                      <a:gd name="connsiteX8" fmla="*/ 2993206 w 2993206"/>
                      <a:gd name="connsiteY8" fmla="*/ 606396 h 1644493"/>
                      <a:gd name="connsiteX9" fmla="*/ 2993206 w 2993206"/>
                      <a:gd name="connsiteY9" fmla="*/ 999244 h 1644493"/>
                      <a:gd name="connsiteX10" fmla="*/ 2993206 w 2993206"/>
                      <a:gd name="connsiteY10" fmla="*/ 1469799 h 1644493"/>
                      <a:gd name="connsiteX11" fmla="*/ 2818512 w 2993206"/>
                      <a:gd name="connsiteY11" fmla="*/ 1644493 h 1644493"/>
                      <a:gd name="connsiteX12" fmla="*/ 2369063 w 2993206"/>
                      <a:gd name="connsiteY12" fmla="*/ 1644493 h 1644493"/>
                      <a:gd name="connsiteX13" fmla="*/ 1787423 w 2993206"/>
                      <a:gd name="connsiteY13" fmla="*/ 1644493 h 1644493"/>
                      <a:gd name="connsiteX14" fmla="*/ 1311536 w 2993206"/>
                      <a:gd name="connsiteY14" fmla="*/ 1644493 h 1644493"/>
                      <a:gd name="connsiteX15" fmla="*/ 782772 w 2993206"/>
                      <a:gd name="connsiteY15" fmla="*/ 1644493 h 1644493"/>
                      <a:gd name="connsiteX16" fmla="*/ 174694 w 2993206"/>
                      <a:gd name="connsiteY16" fmla="*/ 1644493 h 1644493"/>
                      <a:gd name="connsiteX17" fmla="*/ 0 w 2993206"/>
                      <a:gd name="connsiteY17" fmla="*/ 1469799 h 1644493"/>
                      <a:gd name="connsiteX18" fmla="*/ 0 w 2993206"/>
                      <a:gd name="connsiteY18" fmla="*/ 1076950 h 1644493"/>
                      <a:gd name="connsiteX19" fmla="*/ 0 w 2993206"/>
                      <a:gd name="connsiteY19" fmla="*/ 619347 h 1644493"/>
                      <a:gd name="connsiteX20" fmla="*/ 0 w 2993206"/>
                      <a:gd name="connsiteY20" fmla="*/ 174694 h 1644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993206" h="1644493" extrusionOk="0">
                        <a:moveTo>
                          <a:pt x="0" y="174694"/>
                        </a:moveTo>
                        <a:cubicBezTo>
                          <a:pt x="-14922" y="69009"/>
                          <a:pt x="64148" y="5279"/>
                          <a:pt x="174694" y="0"/>
                        </a:cubicBezTo>
                        <a:cubicBezTo>
                          <a:pt x="406490" y="-17705"/>
                          <a:pt x="524141" y="44789"/>
                          <a:pt x="756334" y="0"/>
                        </a:cubicBezTo>
                        <a:cubicBezTo>
                          <a:pt x="988527" y="-44789"/>
                          <a:pt x="1032110" y="40157"/>
                          <a:pt x="1258659" y="0"/>
                        </a:cubicBezTo>
                        <a:cubicBezTo>
                          <a:pt x="1485209" y="-40157"/>
                          <a:pt x="1621628" y="7318"/>
                          <a:pt x="1734547" y="0"/>
                        </a:cubicBezTo>
                        <a:cubicBezTo>
                          <a:pt x="1847466" y="-7318"/>
                          <a:pt x="2072296" y="54076"/>
                          <a:pt x="2289748" y="0"/>
                        </a:cubicBezTo>
                        <a:cubicBezTo>
                          <a:pt x="2507200" y="-54076"/>
                          <a:pt x="2588980" y="62670"/>
                          <a:pt x="2818512" y="0"/>
                        </a:cubicBezTo>
                        <a:cubicBezTo>
                          <a:pt x="2925343" y="-16843"/>
                          <a:pt x="2981489" y="88510"/>
                          <a:pt x="2993206" y="174694"/>
                        </a:cubicBezTo>
                        <a:cubicBezTo>
                          <a:pt x="3016336" y="336445"/>
                          <a:pt x="2953051" y="403517"/>
                          <a:pt x="2993206" y="606396"/>
                        </a:cubicBezTo>
                        <a:cubicBezTo>
                          <a:pt x="3033361" y="809275"/>
                          <a:pt x="2954651" y="848521"/>
                          <a:pt x="2993206" y="999244"/>
                        </a:cubicBezTo>
                        <a:cubicBezTo>
                          <a:pt x="3031761" y="1149967"/>
                          <a:pt x="2951074" y="1242161"/>
                          <a:pt x="2993206" y="1469799"/>
                        </a:cubicBezTo>
                        <a:cubicBezTo>
                          <a:pt x="3003662" y="1581845"/>
                          <a:pt x="2916142" y="1656394"/>
                          <a:pt x="2818512" y="1644493"/>
                        </a:cubicBezTo>
                        <a:cubicBezTo>
                          <a:pt x="2686472" y="1661599"/>
                          <a:pt x="2544061" y="1617012"/>
                          <a:pt x="2369063" y="1644493"/>
                        </a:cubicBezTo>
                        <a:cubicBezTo>
                          <a:pt x="2194065" y="1671974"/>
                          <a:pt x="2031466" y="1592593"/>
                          <a:pt x="1787423" y="1644493"/>
                        </a:cubicBezTo>
                        <a:cubicBezTo>
                          <a:pt x="1543380" y="1696393"/>
                          <a:pt x="1526307" y="1623108"/>
                          <a:pt x="1311536" y="1644493"/>
                        </a:cubicBezTo>
                        <a:cubicBezTo>
                          <a:pt x="1096765" y="1665878"/>
                          <a:pt x="1013945" y="1634518"/>
                          <a:pt x="782772" y="1644493"/>
                        </a:cubicBezTo>
                        <a:cubicBezTo>
                          <a:pt x="551599" y="1654468"/>
                          <a:pt x="443679" y="1626881"/>
                          <a:pt x="174694" y="1644493"/>
                        </a:cubicBezTo>
                        <a:cubicBezTo>
                          <a:pt x="77162" y="1641332"/>
                          <a:pt x="12073" y="1563827"/>
                          <a:pt x="0" y="1469799"/>
                        </a:cubicBezTo>
                        <a:cubicBezTo>
                          <a:pt x="-21251" y="1363410"/>
                          <a:pt x="19268" y="1222531"/>
                          <a:pt x="0" y="1076950"/>
                        </a:cubicBezTo>
                        <a:cubicBezTo>
                          <a:pt x="-19268" y="931369"/>
                          <a:pt x="45863" y="796625"/>
                          <a:pt x="0" y="619347"/>
                        </a:cubicBezTo>
                        <a:cubicBezTo>
                          <a:pt x="-45863" y="442069"/>
                          <a:pt x="37168" y="263677"/>
                          <a:pt x="0" y="17469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5D36FFC-F9E3-144F-97C1-452D5D169761}"/>
              </a:ext>
            </a:extLst>
          </p:cNvPr>
          <p:cNvSpPr/>
          <p:nvPr/>
        </p:nvSpPr>
        <p:spPr>
          <a:xfrm>
            <a:off x="7060516" y="4035765"/>
            <a:ext cx="5036749" cy="1669939"/>
          </a:xfrm>
          <a:prstGeom prst="roundRect">
            <a:avLst>
              <a:gd name="adj" fmla="val 10623"/>
            </a:avLst>
          </a:prstGeom>
          <a:noFill/>
          <a:ln w="63500" cmpd="dbl">
            <a:solidFill>
              <a:srgbClr val="00B05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3206"/>
                      <a:gd name="connsiteY0" fmla="*/ 174694 h 1644493"/>
                      <a:gd name="connsiteX1" fmla="*/ 174694 w 2993206"/>
                      <a:gd name="connsiteY1" fmla="*/ 0 h 1644493"/>
                      <a:gd name="connsiteX2" fmla="*/ 756334 w 2993206"/>
                      <a:gd name="connsiteY2" fmla="*/ 0 h 1644493"/>
                      <a:gd name="connsiteX3" fmla="*/ 1258659 w 2993206"/>
                      <a:gd name="connsiteY3" fmla="*/ 0 h 1644493"/>
                      <a:gd name="connsiteX4" fmla="*/ 1734547 w 2993206"/>
                      <a:gd name="connsiteY4" fmla="*/ 0 h 1644493"/>
                      <a:gd name="connsiteX5" fmla="*/ 2289748 w 2993206"/>
                      <a:gd name="connsiteY5" fmla="*/ 0 h 1644493"/>
                      <a:gd name="connsiteX6" fmla="*/ 2818512 w 2993206"/>
                      <a:gd name="connsiteY6" fmla="*/ 0 h 1644493"/>
                      <a:gd name="connsiteX7" fmla="*/ 2993206 w 2993206"/>
                      <a:gd name="connsiteY7" fmla="*/ 174694 h 1644493"/>
                      <a:gd name="connsiteX8" fmla="*/ 2993206 w 2993206"/>
                      <a:gd name="connsiteY8" fmla="*/ 606396 h 1644493"/>
                      <a:gd name="connsiteX9" fmla="*/ 2993206 w 2993206"/>
                      <a:gd name="connsiteY9" fmla="*/ 999244 h 1644493"/>
                      <a:gd name="connsiteX10" fmla="*/ 2993206 w 2993206"/>
                      <a:gd name="connsiteY10" fmla="*/ 1469799 h 1644493"/>
                      <a:gd name="connsiteX11" fmla="*/ 2818512 w 2993206"/>
                      <a:gd name="connsiteY11" fmla="*/ 1644493 h 1644493"/>
                      <a:gd name="connsiteX12" fmla="*/ 2369063 w 2993206"/>
                      <a:gd name="connsiteY12" fmla="*/ 1644493 h 1644493"/>
                      <a:gd name="connsiteX13" fmla="*/ 1787423 w 2993206"/>
                      <a:gd name="connsiteY13" fmla="*/ 1644493 h 1644493"/>
                      <a:gd name="connsiteX14" fmla="*/ 1311536 w 2993206"/>
                      <a:gd name="connsiteY14" fmla="*/ 1644493 h 1644493"/>
                      <a:gd name="connsiteX15" fmla="*/ 782772 w 2993206"/>
                      <a:gd name="connsiteY15" fmla="*/ 1644493 h 1644493"/>
                      <a:gd name="connsiteX16" fmla="*/ 174694 w 2993206"/>
                      <a:gd name="connsiteY16" fmla="*/ 1644493 h 1644493"/>
                      <a:gd name="connsiteX17" fmla="*/ 0 w 2993206"/>
                      <a:gd name="connsiteY17" fmla="*/ 1469799 h 1644493"/>
                      <a:gd name="connsiteX18" fmla="*/ 0 w 2993206"/>
                      <a:gd name="connsiteY18" fmla="*/ 1076950 h 1644493"/>
                      <a:gd name="connsiteX19" fmla="*/ 0 w 2993206"/>
                      <a:gd name="connsiteY19" fmla="*/ 619347 h 1644493"/>
                      <a:gd name="connsiteX20" fmla="*/ 0 w 2993206"/>
                      <a:gd name="connsiteY20" fmla="*/ 174694 h 1644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993206" h="1644493" extrusionOk="0">
                        <a:moveTo>
                          <a:pt x="0" y="174694"/>
                        </a:moveTo>
                        <a:cubicBezTo>
                          <a:pt x="-14922" y="69009"/>
                          <a:pt x="64148" y="5279"/>
                          <a:pt x="174694" y="0"/>
                        </a:cubicBezTo>
                        <a:cubicBezTo>
                          <a:pt x="406490" y="-17705"/>
                          <a:pt x="524141" y="44789"/>
                          <a:pt x="756334" y="0"/>
                        </a:cubicBezTo>
                        <a:cubicBezTo>
                          <a:pt x="988527" y="-44789"/>
                          <a:pt x="1032110" y="40157"/>
                          <a:pt x="1258659" y="0"/>
                        </a:cubicBezTo>
                        <a:cubicBezTo>
                          <a:pt x="1485209" y="-40157"/>
                          <a:pt x="1621628" y="7318"/>
                          <a:pt x="1734547" y="0"/>
                        </a:cubicBezTo>
                        <a:cubicBezTo>
                          <a:pt x="1847466" y="-7318"/>
                          <a:pt x="2072296" y="54076"/>
                          <a:pt x="2289748" y="0"/>
                        </a:cubicBezTo>
                        <a:cubicBezTo>
                          <a:pt x="2507200" y="-54076"/>
                          <a:pt x="2588980" y="62670"/>
                          <a:pt x="2818512" y="0"/>
                        </a:cubicBezTo>
                        <a:cubicBezTo>
                          <a:pt x="2925343" y="-16843"/>
                          <a:pt x="2981489" y="88510"/>
                          <a:pt x="2993206" y="174694"/>
                        </a:cubicBezTo>
                        <a:cubicBezTo>
                          <a:pt x="3016336" y="336445"/>
                          <a:pt x="2953051" y="403517"/>
                          <a:pt x="2993206" y="606396"/>
                        </a:cubicBezTo>
                        <a:cubicBezTo>
                          <a:pt x="3033361" y="809275"/>
                          <a:pt x="2954651" y="848521"/>
                          <a:pt x="2993206" y="999244"/>
                        </a:cubicBezTo>
                        <a:cubicBezTo>
                          <a:pt x="3031761" y="1149967"/>
                          <a:pt x="2951074" y="1242161"/>
                          <a:pt x="2993206" y="1469799"/>
                        </a:cubicBezTo>
                        <a:cubicBezTo>
                          <a:pt x="3003662" y="1581845"/>
                          <a:pt x="2916142" y="1656394"/>
                          <a:pt x="2818512" y="1644493"/>
                        </a:cubicBezTo>
                        <a:cubicBezTo>
                          <a:pt x="2686472" y="1661599"/>
                          <a:pt x="2544061" y="1617012"/>
                          <a:pt x="2369063" y="1644493"/>
                        </a:cubicBezTo>
                        <a:cubicBezTo>
                          <a:pt x="2194065" y="1671974"/>
                          <a:pt x="2031466" y="1592593"/>
                          <a:pt x="1787423" y="1644493"/>
                        </a:cubicBezTo>
                        <a:cubicBezTo>
                          <a:pt x="1543380" y="1696393"/>
                          <a:pt x="1526307" y="1623108"/>
                          <a:pt x="1311536" y="1644493"/>
                        </a:cubicBezTo>
                        <a:cubicBezTo>
                          <a:pt x="1096765" y="1665878"/>
                          <a:pt x="1013945" y="1634518"/>
                          <a:pt x="782772" y="1644493"/>
                        </a:cubicBezTo>
                        <a:cubicBezTo>
                          <a:pt x="551599" y="1654468"/>
                          <a:pt x="443679" y="1626881"/>
                          <a:pt x="174694" y="1644493"/>
                        </a:cubicBezTo>
                        <a:cubicBezTo>
                          <a:pt x="77162" y="1641332"/>
                          <a:pt x="12073" y="1563827"/>
                          <a:pt x="0" y="1469799"/>
                        </a:cubicBezTo>
                        <a:cubicBezTo>
                          <a:pt x="-21251" y="1363410"/>
                          <a:pt x="19268" y="1222531"/>
                          <a:pt x="0" y="1076950"/>
                        </a:cubicBezTo>
                        <a:cubicBezTo>
                          <a:pt x="-19268" y="931369"/>
                          <a:pt x="45863" y="796625"/>
                          <a:pt x="0" y="619347"/>
                        </a:cubicBezTo>
                        <a:cubicBezTo>
                          <a:pt x="-45863" y="442069"/>
                          <a:pt x="37168" y="263677"/>
                          <a:pt x="0" y="17469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861F1594-875C-E645-92D5-3C58649F06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746" y="1246775"/>
            <a:ext cx="3988857" cy="9761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36FE363-97E3-494A-AD9F-9DCEB84988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96055" y="1099165"/>
            <a:ext cx="3364711" cy="145804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E23901E-6BA2-A143-84AB-69626D1759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6477" y="2590754"/>
            <a:ext cx="2951319" cy="127624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48283C3-6526-934F-A636-2405968AECD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195994" y="2374463"/>
            <a:ext cx="3884516" cy="154291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AF8B049-D973-A04D-BD86-2D055105BF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08007" y="1178169"/>
            <a:ext cx="3888384" cy="1035691"/>
          </a:xfrm>
          <a:prstGeom prst="rect">
            <a:avLst/>
          </a:prstGeom>
        </p:spPr>
      </p:pic>
      <p:pic>
        <p:nvPicPr>
          <p:cNvPr id="3074" name="Picture 2" descr="Antibiotic Research UK | Fighting Antibiotic Resistance">
            <a:extLst>
              <a:ext uri="{FF2B5EF4-FFF2-40B4-BE49-F238E27FC236}">
                <a16:creationId xmlns:a16="http://schemas.microsoft.com/office/drawing/2014/main" id="{27CC3872-7204-E649-9A08-CEAE85006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7" y="5721631"/>
            <a:ext cx="1484155" cy="100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145337"/>
      </p:ext>
    </p:extLst>
  </p:cSld>
  <p:clrMapOvr>
    <a:masterClrMapping/>
  </p:clrMapOvr>
</p:sld>
</file>

<file path=ppt/theme/theme1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9_Office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1</cp:revision>
  <dcterms:created xsi:type="dcterms:W3CDTF">2024-04-25T21:30:02Z</dcterms:created>
  <dcterms:modified xsi:type="dcterms:W3CDTF">2024-04-25T21:32:39Z</dcterms:modified>
</cp:coreProperties>
</file>