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64" r:id="rId4"/>
    <p:sldId id="257" r:id="rId5"/>
    <p:sldId id="265" r:id="rId6"/>
    <p:sldId id="258" r:id="rId7"/>
    <p:sldId id="266" r:id="rId8"/>
    <p:sldId id="259" r:id="rId9"/>
    <p:sldId id="267" r:id="rId10"/>
    <p:sldId id="260" r:id="rId11"/>
    <p:sldId id="268" r:id="rId12"/>
    <p:sldId id="261" r:id="rId13"/>
    <p:sldId id="269" r:id="rId14"/>
    <p:sldId id="262" r:id="rId15"/>
    <p:sldId id="270" r:id="rId16"/>
    <p:sldId id="26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114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8C13B-E17E-40EA-A7A3-682493DF14E2}" type="datetimeFigureOut">
              <a:rPr lang="en-AU" smtClean="0"/>
              <a:t>21/05/2020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8D220-2A0D-4EF2-B025-7DECCDD1FF1B}" type="slidenum">
              <a:rPr lang="en-AU" smtClean="0"/>
              <a:t>‹#›</a:t>
            </a:fld>
            <a:endParaRPr lang="en-AU"/>
          </a:p>
        </p:txBody>
      </p:sp>
    </p:spTree>
    <p:extLst>
      <p:ext uri="{BB962C8B-B14F-4D97-AF65-F5344CB8AC3E}">
        <p14:creationId xmlns:p14="http://schemas.microsoft.com/office/powerpoint/2010/main" val="293585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A325-F0D8-4BDA-B308-114703C59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95EB10C-0537-4310-B958-D24278F8B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2DF8CA7-4EDA-43B0-B17F-A1525BECB353}"/>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5" name="Footer Placeholder 4">
            <a:extLst>
              <a:ext uri="{FF2B5EF4-FFF2-40B4-BE49-F238E27FC236}">
                <a16:creationId xmlns:a16="http://schemas.microsoft.com/office/drawing/2014/main" id="{9BD61447-57F8-4D7F-9205-2537AC764D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5D2287-7587-4C14-892F-17712212CEBA}"/>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276629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B5A5-17CC-47DC-8822-07600AAE901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256B86D-F8FB-4FD9-B6F0-908251DA5E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084D700-BD18-41A7-8E81-5D4B8822062E}"/>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5" name="Footer Placeholder 4">
            <a:extLst>
              <a:ext uri="{FF2B5EF4-FFF2-40B4-BE49-F238E27FC236}">
                <a16:creationId xmlns:a16="http://schemas.microsoft.com/office/drawing/2014/main" id="{DB63D44F-ADA1-42AF-B48B-0F4C7AB37A1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3F302A1-200D-4EDA-A6B7-C733CD264629}"/>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134122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1DA8D-75C0-4520-9C85-DA64AC4C7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EA4F983-B1FE-4191-92E8-2B4D074DB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7247B12-E000-43C8-84CB-84DB03D8AF58}"/>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5" name="Footer Placeholder 4">
            <a:extLst>
              <a:ext uri="{FF2B5EF4-FFF2-40B4-BE49-F238E27FC236}">
                <a16:creationId xmlns:a16="http://schemas.microsoft.com/office/drawing/2014/main" id="{28296705-0F1B-42A3-B06A-2C37882177A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FFE157-DC4A-44A4-B41E-ED1DCDE09A42}"/>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327466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DE32-1F58-46D4-A65F-C8E90923F6D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BF67358-8DAB-497A-BB08-71D4EC016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2F2983-316C-4AA6-8151-BC5D8495F51B}"/>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5" name="Footer Placeholder 4">
            <a:extLst>
              <a:ext uri="{FF2B5EF4-FFF2-40B4-BE49-F238E27FC236}">
                <a16:creationId xmlns:a16="http://schemas.microsoft.com/office/drawing/2014/main" id="{3BD17B88-4096-4FA7-948E-BCE172C8F7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7ECEA6-C104-44B2-96C1-EF8B3672B62B}"/>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299263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8C2A-29F7-4AA0-A879-000515AF73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4C23FBC-099B-43EA-860B-AECE45425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65167-B134-48DC-BD7B-5708C9226494}"/>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5" name="Footer Placeholder 4">
            <a:extLst>
              <a:ext uri="{FF2B5EF4-FFF2-40B4-BE49-F238E27FC236}">
                <a16:creationId xmlns:a16="http://schemas.microsoft.com/office/drawing/2014/main" id="{99416AB8-A1F9-4E98-A2DF-F2041276E7A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DC99ED-E978-482F-9AB2-B4E3EF928EE6}"/>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364273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3C45-497D-4B72-B8CA-47CE1530D7E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8027063-5873-4AC5-A3EB-55A22DCC1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40693A3-674C-456B-B86B-B780E1C6F0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FA4FF20-8BBA-48AF-98B4-2FE150B8EBC1}"/>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6" name="Footer Placeholder 5">
            <a:extLst>
              <a:ext uri="{FF2B5EF4-FFF2-40B4-BE49-F238E27FC236}">
                <a16:creationId xmlns:a16="http://schemas.microsoft.com/office/drawing/2014/main" id="{31508761-08E8-4C8E-B168-D2167D6928C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24ABE7-6C89-421B-9F76-8AB2435D3F24}"/>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426382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9C44-AA3E-418D-9EB8-A8A8C74B758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B08DA0A-7945-4E3A-9F28-B04E8BBD7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562752-BCDF-4698-9B9A-9051130CD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E8E45F4-F8D4-4367-BF60-A4141003E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12A28-82E2-487E-A85D-6DCCC263E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75EE72D-B867-4306-818B-A6072460205A}"/>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8" name="Footer Placeholder 7">
            <a:extLst>
              <a:ext uri="{FF2B5EF4-FFF2-40B4-BE49-F238E27FC236}">
                <a16:creationId xmlns:a16="http://schemas.microsoft.com/office/drawing/2014/main" id="{E792293D-EA16-469E-85FA-9CCC0E295D1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879C06B-9030-45B5-B555-6460BAC6CFAA}"/>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76817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5BDE-9C5C-49FC-BF08-FFAF828ECC3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A047CC5-D633-4AD1-B451-71BC4A82AFDB}"/>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4" name="Footer Placeholder 3">
            <a:extLst>
              <a:ext uri="{FF2B5EF4-FFF2-40B4-BE49-F238E27FC236}">
                <a16:creationId xmlns:a16="http://schemas.microsoft.com/office/drawing/2014/main" id="{52C906C2-5902-4511-A625-24325825D98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BAB8CBA-F0A6-481F-8BF4-DEABFB2540D8}"/>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82011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6F35F-29F8-4C6A-A7EC-9AB45FBD8371}"/>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3" name="Footer Placeholder 2">
            <a:extLst>
              <a:ext uri="{FF2B5EF4-FFF2-40B4-BE49-F238E27FC236}">
                <a16:creationId xmlns:a16="http://schemas.microsoft.com/office/drawing/2014/main" id="{003D3B09-D91E-487E-B569-74769FE04AE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95EC393-B1B7-4F8F-93BC-D249480F7201}"/>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323761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506A-74CF-487E-8DE0-574111D9D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7D022B3-A9B4-4474-AEA9-9413DA68E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B4C33B1-D227-4F94-956A-57658494C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545B6-BCDB-49CD-956F-8751CD366803}"/>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6" name="Footer Placeholder 5">
            <a:extLst>
              <a:ext uri="{FF2B5EF4-FFF2-40B4-BE49-F238E27FC236}">
                <a16:creationId xmlns:a16="http://schemas.microsoft.com/office/drawing/2014/main" id="{5FBA7372-911F-4074-9056-274A918B5A9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051FA4D-47E5-4887-A64F-31B5D643CCC3}"/>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370662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47C8-2578-44FE-925C-85DA0FDF7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5BBD6DA-23BD-4D06-848F-E0DC36592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21217D4-282E-46A6-A2A0-E3F818C95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DD26D-A0BC-4023-B943-8AEB5268A44C}"/>
              </a:ext>
            </a:extLst>
          </p:cNvPr>
          <p:cNvSpPr>
            <a:spLocks noGrp="1"/>
          </p:cNvSpPr>
          <p:nvPr>
            <p:ph type="dt" sz="half" idx="10"/>
          </p:nvPr>
        </p:nvSpPr>
        <p:spPr/>
        <p:txBody>
          <a:bodyPr/>
          <a:lstStyle/>
          <a:p>
            <a:fld id="{4A2F3A7A-70BA-4544-B021-39027D989411}" type="datetimeFigureOut">
              <a:rPr lang="en-AU" smtClean="0"/>
              <a:t>21/05/2020</a:t>
            </a:fld>
            <a:endParaRPr lang="en-AU"/>
          </a:p>
        </p:txBody>
      </p:sp>
      <p:sp>
        <p:nvSpPr>
          <p:cNvPr id="6" name="Footer Placeholder 5">
            <a:extLst>
              <a:ext uri="{FF2B5EF4-FFF2-40B4-BE49-F238E27FC236}">
                <a16:creationId xmlns:a16="http://schemas.microsoft.com/office/drawing/2014/main" id="{F0BCAD04-0B1C-453E-81A7-0AA38717FD7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ED4C3EB-63C0-43FD-A440-122505F8722A}"/>
              </a:ext>
            </a:extLst>
          </p:cNvPr>
          <p:cNvSpPr>
            <a:spLocks noGrp="1"/>
          </p:cNvSpPr>
          <p:nvPr>
            <p:ph type="sldNum" sz="quarter" idx="12"/>
          </p:nvPr>
        </p:nvSpPr>
        <p:spPr/>
        <p:txBody>
          <a:bodyPr/>
          <a:lstStyle/>
          <a:p>
            <a:fld id="{D19780E2-7EE7-4B40-B5C2-D18F101B03CD}" type="slidenum">
              <a:rPr lang="en-AU" smtClean="0"/>
              <a:t>‹#›</a:t>
            </a:fld>
            <a:endParaRPr lang="en-AU"/>
          </a:p>
        </p:txBody>
      </p:sp>
    </p:spTree>
    <p:extLst>
      <p:ext uri="{BB962C8B-B14F-4D97-AF65-F5344CB8AC3E}">
        <p14:creationId xmlns:p14="http://schemas.microsoft.com/office/powerpoint/2010/main" val="375967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DBAE1-6129-4B2C-8116-FE98742BC2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5AF08EC-9AE1-411B-B96E-73BF29B31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8373A07-3955-4959-A37E-9F15121DD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F3A7A-70BA-4544-B021-39027D989411}" type="datetimeFigureOut">
              <a:rPr lang="en-AU" smtClean="0"/>
              <a:t>21/05/2020</a:t>
            </a:fld>
            <a:endParaRPr lang="en-AU"/>
          </a:p>
        </p:txBody>
      </p:sp>
      <p:sp>
        <p:nvSpPr>
          <p:cNvPr id="5" name="Footer Placeholder 4">
            <a:extLst>
              <a:ext uri="{FF2B5EF4-FFF2-40B4-BE49-F238E27FC236}">
                <a16:creationId xmlns:a16="http://schemas.microsoft.com/office/drawing/2014/main" id="{40B4DE31-5EA1-45A0-B6C4-985C70E8B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1CA71B5-B100-4CEF-B71D-B09CA4DCC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780E2-7EE7-4B40-B5C2-D18F101B03CD}" type="slidenum">
              <a:rPr lang="en-AU" smtClean="0"/>
              <a:t>‹#›</a:t>
            </a:fld>
            <a:endParaRPr lang="en-AU"/>
          </a:p>
        </p:txBody>
      </p:sp>
    </p:spTree>
    <p:extLst>
      <p:ext uri="{BB962C8B-B14F-4D97-AF65-F5344CB8AC3E}">
        <p14:creationId xmlns:p14="http://schemas.microsoft.com/office/powerpoint/2010/main" val="249987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21/ar2002478" TargetMode="External"/><Relationship Id="rId3" Type="http://schemas.openxmlformats.org/officeDocument/2006/relationships/image" Target="../media/image2.png"/><Relationship Id="rId7" Type="http://schemas.openxmlformats.org/officeDocument/2006/relationships/hyperlink" Target="https://doi.org/10.1021/ar100114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2E8C9A-1880-443F-AD64-21E0FBB319B7}"/>
              </a:ext>
            </a:extLst>
          </p:cNvPr>
          <p:cNvPicPr>
            <a:picLocks noChangeAspect="1"/>
          </p:cNvPicPr>
          <p:nvPr/>
        </p:nvPicPr>
        <p:blipFill>
          <a:blip r:embed="rId2"/>
          <a:stretch>
            <a:fillRect/>
          </a:stretch>
        </p:blipFill>
        <p:spPr>
          <a:xfrm>
            <a:off x="1308267" y="0"/>
            <a:ext cx="5223510" cy="2846070"/>
          </a:xfrm>
          <a:prstGeom prst="rect">
            <a:avLst/>
          </a:prstGeom>
        </p:spPr>
      </p:pic>
      <p:pic>
        <p:nvPicPr>
          <p:cNvPr id="3" name="Picture 2">
            <a:extLst>
              <a:ext uri="{FF2B5EF4-FFF2-40B4-BE49-F238E27FC236}">
                <a16:creationId xmlns:a16="http://schemas.microsoft.com/office/drawing/2014/main" id="{8BC39B76-E7DB-4323-A88F-88B7AA8FF4B7}"/>
              </a:ext>
            </a:extLst>
          </p:cNvPr>
          <p:cNvPicPr>
            <a:picLocks noChangeAspect="1"/>
          </p:cNvPicPr>
          <p:nvPr/>
        </p:nvPicPr>
        <p:blipFill>
          <a:blip r:embed="rId3"/>
          <a:stretch>
            <a:fillRect/>
          </a:stretch>
        </p:blipFill>
        <p:spPr>
          <a:xfrm>
            <a:off x="6902672" y="0"/>
            <a:ext cx="4850130" cy="3456623"/>
          </a:xfrm>
          <a:prstGeom prst="rect">
            <a:avLst/>
          </a:prstGeom>
        </p:spPr>
      </p:pic>
      <p:pic>
        <p:nvPicPr>
          <p:cNvPr id="1028" name="Picture 4" descr="We Can Do It Together (With images) | We can do it, Custom ...">
            <a:extLst>
              <a:ext uri="{FF2B5EF4-FFF2-40B4-BE49-F238E27FC236}">
                <a16:creationId xmlns:a16="http://schemas.microsoft.com/office/drawing/2014/main" id="{8D1C89A7-7E27-4604-8C6B-536C3BF56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269" y="3439795"/>
            <a:ext cx="5156200" cy="34182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e Can Do It. Poster International Womens Day. Vector Illustration ...">
            <a:extLst>
              <a:ext uri="{FF2B5EF4-FFF2-40B4-BE49-F238E27FC236}">
                <a16:creationId xmlns:a16="http://schemas.microsoft.com/office/drawing/2014/main" id="{B5CF0165-C914-4325-8641-9EDC3ADD50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847"/>
          <a:stretch/>
        </p:blipFill>
        <p:spPr bwMode="auto">
          <a:xfrm>
            <a:off x="0" y="3439795"/>
            <a:ext cx="2529269" cy="34383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rls do Science | Pint of Science">
            <a:extLst>
              <a:ext uri="{FF2B5EF4-FFF2-40B4-BE49-F238E27FC236}">
                <a16:creationId xmlns:a16="http://schemas.microsoft.com/office/drawing/2014/main" id="{7806A63F-2C64-4662-94BC-DF3CF6911F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444475"/>
            <a:ext cx="4572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C4F6596-3AA3-411C-AA4A-08E52E269162}"/>
              </a:ext>
            </a:extLst>
          </p:cNvPr>
          <p:cNvSpPr txBox="1"/>
          <p:nvPr/>
        </p:nvSpPr>
        <p:spPr>
          <a:xfrm>
            <a:off x="2442694" y="2811602"/>
            <a:ext cx="2954655" cy="1200329"/>
          </a:xfrm>
          <a:prstGeom prst="rect">
            <a:avLst/>
          </a:prstGeom>
          <a:noFill/>
        </p:spPr>
        <p:txBody>
          <a:bodyPr wrap="none" rtlCol="0">
            <a:spAutoFit/>
          </a:bodyPr>
          <a:lstStyle/>
          <a:p>
            <a:r>
              <a:rPr lang="en-AU" dirty="0">
                <a:hlinkClick r:id="rId7" tooltip="DOI URL"/>
              </a:rPr>
              <a:t>doi.org/10.1021/ar100114m</a:t>
            </a:r>
            <a:endParaRPr lang="en-AU" dirty="0"/>
          </a:p>
          <a:p>
            <a:r>
              <a:rPr lang="en-AU" dirty="0">
                <a:hlinkClick r:id="rId8" tooltip="DOI URL"/>
              </a:rPr>
              <a:t>doi.org/10.1021/ar2002478</a:t>
            </a:r>
            <a:endParaRPr lang="en-AU" dirty="0"/>
          </a:p>
          <a:p>
            <a:br>
              <a:rPr lang="en-AU" dirty="0"/>
            </a:br>
            <a:endParaRPr lang="en-AU" dirty="0"/>
          </a:p>
        </p:txBody>
      </p:sp>
    </p:spTree>
    <p:extLst>
      <p:ext uri="{BB962C8B-B14F-4D97-AF65-F5344CB8AC3E}">
        <p14:creationId xmlns:p14="http://schemas.microsoft.com/office/powerpoint/2010/main" val="1362923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Q5</a:t>
            </a:r>
          </a:p>
        </p:txBody>
      </p:sp>
      <p:sp>
        <p:nvSpPr>
          <p:cNvPr id="2" name="Rectangle 1">
            <a:extLst>
              <a:ext uri="{FF2B5EF4-FFF2-40B4-BE49-F238E27FC236}">
                <a16:creationId xmlns:a16="http://schemas.microsoft.com/office/drawing/2014/main" id="{E85865CD-7102-4840-8A63-D874626542F5}"/>
              </a:ext>
            </a:extLst>
          </p:cNvPr>
          <p:cNvSpPr/>
          <p:nvPr/>
        </p:nvSpPr>
        <p:spPr>
          <a:xfrm>
            <a:off x="805543" y="862098"/>
            <a:ext cx="10580914" cy="2862322"/>
          </a:xfrm>
          <a:prstGeom prst="rect">
            <a:avLst/>
          </a:prstGeom>
        </p:spPr>
        <p:txBody>
          <a:bodyPr wrap="square">
            <a:spAutoFit/>
          </a:bodyPr>
          <a:lstStyle/>
          <a:p>
            <a:r>
              <a:rPr lang="en-AU" b="1" dirty="0">
                <a:solidFill>
                  <a:srgbClr val="000000"/>
                </a:solidFill>
                <a:latin typeface="Arial" panose="020B0604020202020204" pitchFamily="34" charset="0"/>
              </a:rPr>
              <a:t>Cope Rearrangement (1940)</a:t>
            </a:r>
          </a:p>
          <a:p>
            <a:endParaRPr lang="en-AU" dirty="0">
              <a:solidFill>
                <a:srgbClr val="000000"/>
              </a:solidFill>
              <a:latin typeface="Arial" panose="020B0604020202020204" pitchFamily="34" charset="0"/>
            </a:endParaRPr>
          </a:p>
          <a:p>
            <a:r>
              <a:rPr lang="en-AU" u="sng" dirty="0">
                <a:solidFill>
                  <a:srgbClr val="000000"/>
                </a:solidFill>
                <a:latin typeface="Arial" panose="020B0604020202020204" pitchFamily="34" charset="0"/>
              </a:rPr>
              <a:t>Elizabeth Hardy</a:t>
            </a:r>
          </a:p>
          <a:p>
            <a:endParaRPr lang="en-AU" dirty="0">
              <a:solidFill>
                <a:srgbClr val="000000"/>
              </a:solidFill>
              <a:latin typeface="Arial" panose="020B0604020202020204" pitchFamily="34" charset="0"/>
            </a:endParaRPr>
          </a:p>
          <a:p>
            <a:r>
              <a:rPr lang="en-AU" dirty="0">
                <a:solidFill>
                  <a:srgbClr val="000000"/>
                </a:solidFill>
                <a:latin typeface="Arial" panose="020B0604020202020204" pitchFamily="34" charset="0"/>
              </a:rPr>
              <a:t>-    In the 1930s, Arthur C. Cope's research group at Bryn </a:t>
            </a:r>
            <a:r>
              <a:rPr lang="en-AU" dirty="0" err="1">
                <a:solidFill>
                  <a:srgbClr val="000000"/>
                </a:solidFill>
                <a:latin typeface="Arial" panose="020B0604020202020204" pitchFamily="34" charset="0"/>
              </a:rPr>
              <a:t>Mawr</a:t>
            </a:r>
            <a:r>
              <a:rPr lang="en-AU" dirty="0">
                <a:solidFill>
                  <a:srgbClr val="000000"/>
                </a:solidFill>
                <a:latin typeface="Arial" panose="020B0604020202020204" pitchFamily="34" charset="0"/>
              </a:rPr>
              <a:t> College studied alkylation reactions of    allylic enolates. </a:t>
            </a:r>
          </a:p>
          <a:p>
            <a:pPr marL="285750" indent="-285750">
              <a:buFontTx/>
              <a:buChar char="-"/>
            </a:pPr>
            <a:r>
              <a:rPr lang="en-AU" dirty="0">
                <a:solidFill>
                  <a:srgbClr val="000000"/>
                </a:solidFill>
                <a:latin typeface="Arial" panose="020B0604020202020204" pitchFamily="34" charset="0"/>
              </a:rPr>
              <a:t>Elizabeth Hardy, a graduate student at Bryn </a:t>
            </a:r>
            <a:r>
              <a:rPr lang="en-AU" dirty="0" err="1">
                <a:solidFill>
                  <a:srgbClr val="000000"/>
                </a:solidFill>
                <a:latin typeface="Arial" panose="020B0604020202020204" pitchFamily="34" charset="0"/>
              </a:rPr>
              <a:t>Mawr</a:t>
            </a:r>
            <a:r>
              <a:rPr lang="en-AU" dirty="0">
                <a:solidFill>
                  <a:srgbClr val="000000"/>
                </a:solidFill>
                <a:latin typeface="Arial" panose="020B0604020202020204" pitchFamily="34" charset="0"/>
              </a:rPr>
              <a:t>, investigated one substrate in the series under examination and soon discovered what is now known as the Cope rearrangement. </a:t>
            </a:r>
          </a:p>
          <a:p>
            <a:pPr marL="285750" indent="-285750">
              <a:buFontTx/>
              <a:buChar char="-"/>
            </a:pPr>
            <a:r>
              <a:rPr lang="en-AU" dirty="0">
                <a:solidFill>
                  <a:srgbClr val="000000"/>
                </a:solidFill>
                <a:latin typeface="Arial" panose="020B0604020202020204" pitchFamily="34" charset="0"/>
              </a:rPr>
              <a:t>Hardy's contributions were clearly significant, but Cope is immortalized singularly because of his continued development of the reaction with numerous other co-workers.</a:t>
            </a:r>
          </a:p>
        </p:txBody>
      </p:sp>
      <p:sp>
        <p:nvSpPr>
          <p:cNvPr id="5" name="TextBox 4">
            <a:extLst>
              <a:ext uri="{FF2B5EF4-FFF2-40B4-BE49-F238E27FC236}">
                <a16:creationId xmlns:a16="http://schemas.microsoft.com/office/drawing/2014/main" id="{A65ABD47-47ED-47E2-9AB7-A85C18331A48}"/>
              </a:ext>
            </a:extLst>
          </p:cNvPr>
          <p:cNvSpPr txBox="1"/>
          <p:nvPr/>
        </p:nvSpPr>
        <p:spPr>
          <a:xfrm flipH="1">
            <a:off x="6701245" y="440894"/>
            <a:ext cx="5277394"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DISCOVERED/DEVELOPED</a:t>
            </a:r>
          </a:p>
        </p:txBody>
      </p:sp>
    </p:spTree>
    <p:extLst>
      <p:ext uri="{BB962C8B-B14F-4D97-AF65-F5344CB8AC3E}">
        <p14:creationId xmlns:p14="http://schemas.microsoft.com/office/powerpoint/2010/main" val="28805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Q5</a:t>
            </a:r>
          </a:p>
        </p:txBody>
      </p:sp>
      <p:graphicFrame>
        <p:nvGraphicFramePr>
          <p:cNvPr id="5" name="Object 4">
            <a:extLst>
              <a:ext uri="{FF2B5EF4-FFF2-40B4-BE49-F238E27FC236}">
                <a16:creationId xmlns:a16="http://schemas.microsoft.com/office/drawing/2014/main" id="{8601756E-BB14-4903-86FD-5BFB22BA5620}"/>
              </a:ext>
            </a:extLst>
          </p:cNvPr>
          <p:cNvGraphicFramePr>
            <a:graphicFrameLocks noChangeAspect="1"/>
          </p:cNvGraphicFramePr>
          <p:nvPr>
            <p:extLst>
              <p:ext uri="{D42A27DB-BD31-4B8C-83A1-F6EECF244321}">
                <p14:modId xmlns:p14="http://schemas.microsoft.com/office/powerpoint/2010/main" val="2982878279"/>
              </p:ext>
            </p:extLst>
          </p:nvPr>
        </p:nvGraphicFramePr>
        <p:xfrm>
          <a:off x="1914258" y="604464"/>
          <a:ext cx="8601543" cy="5864792"/>
        </p:xfrm>
        <a:graphic>
          <a:graphicData uri="http://schemas.openxmlformats.org/presentationml/2006/ole">
            <mc:AlternateContent xmlns:mc="http://schemas.openxmlformats.org/markup-compatibility/2006">
              <mc:Choice xmlns:v="urn:schemas-microsoft-com:vml" Requires="v">
                <p:oleObj spid="_x0000_s6159" name="CS ChemDraw Drawing" r:id="rId3" imgW="5734362" imgH="3909861" progId="ChemDraw.Document.6.0">
                  <p:embed/>
                </p:oleObj>
              </mc:Choice>
              <mc:Fallback>
                <p:oleObj name="CS ChemDraw Drawing" r:id="rId3" imgW="5734362" imgH="3909861" progId="ChemDraw.Document.6.0">
                  <p:embed/>
                  <p:pic>
                    <p:nvPicPr>
                      <p:cNvPr id="0" name=""/>
                      <p:cNvPicPr/>
                      <p:nvPr/>
                    </p:nvPicPr>
                    <p:blipFill>
                      <a:blip r:embed="rId4"/>
                      <a:stretch>
                        <a:fillRect/>
                      </a:stretch>
                    </p:blipFill>
                    <p:spPr>
                      <a:xfrm>
                        <a:off x="1914258" y="604464"/>
                        <a:ext cx="8601543" cy="5864792"/>
                      </a:xfrm>
                      <a:prstGeom prst="rect">
                        <a:avLst/>
                      </a:prstGeom>
                    </p:spPr>
                  </p:pic>
                </p:oleObj>
              </mc:Fallback>
            </mc:AlternateContent>
          </a:graphicData>
        </a:graphic>
      </p:graphicFrame>
    </p:spTree>
    <p:extLst>
      <p:ext uri="{BB962C8B-B14F-4D97-AF65-F5344CB8AC3E}">
        <p14:creationId xmlns:p14="http://schemas.microsoft.com/office/powerpoint/2010/main" val="101600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Q6</a:t>
            </a:r>
          </a:p>
        </p:txBody>
      </p:sp>
      <p:sp>
        <p:nvSpPr>
          <p:cNvPr id="2" name="Rectangle 1">
            <a:extLst>
              <a:ext uri="{FF2B5EF4-FFF2-40B4-BE49-F238E27FC236}">
                <a16:creationId xmlns:a16="http://schemas.microsoft.com/office/drawing/2014/main" id="{4F57B7F1-D7C6-435D-9632-F6ABBBE8CD9C}"/>
              </a:ext>
            </a:extLst>
          </p:cNvPr>
          <p:cNvSpPr/>
          <p:nvPr/>
        </p:nvSpPr>
        <p:spPr>
          <a:xfrm>
            <a:off x="809873" y="669778"/>
            <a:ext cx="9901645" cy="4801314"/>
          </a:xfrm>
          <a:prstGeom prst="rect">
            <a:avLst/>
          </a:prstGeom>
        </p:spPr>
        <p:txBody>
          <a:bodyPr wrap="square">
            <a:spAutoFit/>
          </a:bodyPr>
          <a:lstStyle/>
          <a:p>
            <a:r>
              <a:rPr lang="en-AU" b="1" dirty="0">
                <a:solidFill>
                  <a:srgbClr val="000000"/>
                </a:solidFill>
                <a:latin typeface="Arial" panose="020B0604020202020204" pitchFamily="34" charset="0"/>
              </a:rPr>
              <a:t>Eschenmoser-Claisen Rearrangement (1964)</a:t>
            </a:r>
          </a:p>
          <a:p>
            <a:endParaRPr lang="en-AU" dirty="0">
              <a:solidFill>
                <a:srgbClr val="000000"/>
              </a:solidFill>
              <a:latin typeface="Arial" panose="020B0604020202020204" pitchFamily="34" charset="0"/>
            </a:endParaRPr>
          </a:p>
          <a:p>
            <a:r>
              <a:rPr lang="en-AU" u="sng" dirty="0" err="1">
                <a:solidFill>
                  <a:srgbClr val="000000"/>
                </a:solidFill>
                <a:latin typeface="Arial" panose="020B0604020202020204" pitchFamily="34" charset="0"/>
              </a:rPr>
              <a:t>Dorothee</a:t>
            </a:r>
            <a:r>
              <a:rPr lang="en-AU" u="sng" dirty="0">
                <a:solidFill>
                  <a:srgbClr val="000000"/>
                </a:solidFill>
                <a:latin typeface="Arial" panose="020B0604020202020204" pitchFamily="34" charset="0"/>
              </a:rPr>
              <a:t> Felix</a:t>
            </a:r>
          </a:p>
          <a:p>
            <a:endParaRPr lang="en-AU" dirty="0">
              <a:solidFill>
                <a:srgbClr val="000000"/>
              </a:solidFill>
              <a:latin typeface="Arial" panose="020B0604020202020204" pitchFamily="34" charset="0"/>
            </a:endParaRPr>
          </a:p>
          <a:p>
            <a:pPr marL="285750" indent="-285750">
              <a:buFontTx/>
              <a:buChar char="-"/>
            </a:pPr>
            <a:r>
              <a:rPr lang="en-AU" dirty="0">
                <a:solidFill>
                  <a:srgbClr val="000000"/>
                </a:solidFill>
                <a:latin typeface="Arial" panose="020B0604020202020204" pitchFamily="34" charset="0"/>
              </a:rPr>
              <a:t>Earned her diploma in 1955 and PhD in 1959 at the Swiss Federal Institute of Technology (ETH). </a:t>
            </a:r>
          </a:p>
          <a:p>
            <a:pPr marL="285750" indent="-285750">
              <a:buFontTx/>
              <a:buChar char="-"/>
            </a:pPr>
            <a:r>
              <a:rPr lang="en-AU" dirty="0">
                <a:solidFill>
                  <a:srgbClr val="000000"/>
                </a:solidFill>
                <a:latin typeface="Arial" panose="020B0604020202020204" pitchFamily="34" charset="0"/>
              </a:rPr>
              <a:t>She conducted her graduate research in Albert Eschenmoser's lab and became a critical member of Eschenmoser's research team for the next four decades. </a:t>
            </a:r>
          </a:p>
          <a:p>
            <a:pPr marL="285750" indent="-285750">
              <a:buFontTx/>
              <a:buChar char="-"/>
            </a:pPr>
            <a:endParaRPr lang="en-AU" b="0" dirty="0">
              <a:effectLst/>
            </a:endParaRPr>
          </a:p>
          <a:p>
            <a:r>
              <a:rPr lang="en-AU" u="sng" dirty="0">
                <a:solidFill>
                  <a:srgbClr val="000000"/>
                </a:solidFill>
                <a:latin typeface="Arial" panose="020B0604020202020204" pitchFamily="34" charset="0"/>
              </a:rPr>
              <a:t>Katharina </a:t>
            </a:r>
            <a:r>
              <a:rPr lang="en-AU" u="sng" dirty="0" err="1">
                <a:solidFill>
                  <a:srgbClr val="000000"/>
                </a:solidFill>
                <a:latin typeface="Arial" panose="020B0604020202020204" pitchFamily="34" charset="0"/>
              </a:rPr>
              <a:t>Gschwend</a:t>
            </a:r>
            <a:r>
              <a:rPr lang="en-AU" u="sng" dirty="0">
                <a:solidFill>
                  <a:srgbClr val="000000"/>
                </a:solidFill>
                <a:latin typeface="Arial" panose="020B0604020202020204" pitchFamily="34" charset="0"/>
              </a:rPr>
              <a:t> </a:t>
            </a:r>
          </a:p>
          <a:p>
            <a:endParaRPr lang="en-AU" u="sng" dirty="0">
              <a:solidFill>
                <a:srgbClr val="000000"/>
              </a:solidFill>
              <a:latin typeface="Arial" panose="020B0604020202020204" pitchFamily="34" charset="0"/>
            </a:endParaRPr>
          </a:p>
          <a:p>
            <a:pPr marL="285750" indent="-285750">
              <a:buFontTx/>
              <a:buChar char="-"/>
            </a:pPr>
            <a:r>
              <a:rPr lang="en-AU" dirty="0">
                <a:solidFill>
                  <a:srgbClr val="000000"/>
                </a:solidFill>
                <a:latin typeface="Arial" panose="020B0604020202020204" pitchFamily="34" charset="0"/>
              </a:rPr>
              <a:t>Completed her undergraduate studies at the ETH in 1962 and then joined the research group of Albert Eschenmoser for her graduate work.</a:t>
            </a:r>
          </a:p>
          <a:p>
            <a:pPr marL="285750" indent="-285750">
              <a:buFontTx/>
              <a:buChar char="-"/>
            </a:pPr>
            <a:endParaRPr lang="en-AU" b="0" dirty="0">
              <a:effectLst/>
            </a:endParaRPr>
          </a:p>
          <a:p>
            <a:r>
              <a:rPr lang="en-AU" dirty="0">
                <a:solidFill>
                  <a:srgbClr val="000000"/>
                </a:solidFill>
                <a:latin typeface="Arial" panose="020B0604020202020204" pitchFamily="34" charset="0"/>
              </a:rPr>
              <a:t>In 1964, Felix and </a:t>
            </a:r>
            <a:r>
              <a:rPr lang="en-AU" dirty="0" err="1">
                <a:solidFill>
                  <a:srgbClr val="000000"/>
                </a:solidFill>
                <a:latin typeface="Arial" panose="020B0604020202020204" pitchFamily="34" charset="0"/>
              </a:rPr>
              <a:t>Gschwend</a:t>
            </a:r>
            <a:r>
              <a:rPr lang="en-AU" dirty="0">
                <a:solidFill>
                  <a:srgbClr val="000000"/>
                </a:solidFill>
                <a:latin typeface="Arial" panose="020B0604020202020204" pitchFamily="34" charset="0"/>
              </a:rPr>
              <a:t> reported a modification of the Claisen rearrangement that furnished unsaturated amides in high yields and stereoselectivities. </a:t>
            </a:r>
            <a:br>
              <a:rPr lang="en-AU" dirty="0"/>
            </a:br>
            <a:endParaRPr lang="en-AU" dirty="0"/>
          </a:p>
        </p:txBody>
      </p:sp>
      <p:sp>
        <p:nvSpPr>
          <p:cNvPr id="5" name="TextBox 4">
            <a:extLst>
              <a:ext uri="{FF2B5EF4-FFF2-40B4-BE49-F238E27FC236}">
                <a16:creationId xmlns:a16="http://schemas.microsoft.com/office/drawing/2014/main" id="{D232B777-83EE-4BD2-AB42-17DBDFB13115}"/>
              </a:ext>
            </a:extLst>
          </p:cNvPr>
          <p:cNvSpPr txBox="1"/>
          <p:nvPr/>
        </p:nvSpPr>
        <p:spPr>
          <a:xfrm flipH="1">
            <a:off x="6914606" y="462559"/>
            <a:ext cx="5277394"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DISCOVERED/DEVELOPED</a:t>
            </a:r>
          </a:p>
        </p:txBody>
      </p:sp>
      <p:sp>
        <p:nvSpPr>
          <p:cNvPr id="3" name="Multiplication Sign 2">
            <a:extLst>
              <a:ext uri="{FF2B5EF4-FFF2-40B4-BE49-F238E27FC236}">
                <a16:creationId xmlns:a16="http://schemas.microsoft.com/office/drawing/2014/main" id="{146C7D08-43E8-4150-8F94-8053EFA45B75}"/>
              </a:ext>
            </a:extLst>
          </p:cNvPr>
          <p:cNvSpPr/>
          <p:nvPr/>
        </p:nvSpPr>
        <p:spPr>
          <a:xfrm>
            <a:off x="-182880" y="-151396"/>
            <a:ext cx="11473567" cy="686570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2534CC1B-0ED3-4048-B7FF-E43DB1F49673}"/>
              </a:ext>
            </a:extLst>
          </p:cNvPr>
          <p:cNvSpPr txBox="1"/>
          <p:nvPr/>
        </p:nvSpPr>
        <p:spPr>
          <a:xfrm>
            <a:off x="3770887" y="2612881"/>
            <a:ext cx="3979616" cy="646331"/>
          </a:xfrm>
          <a:prstGeom prst="rect">
            <a:avLst/>
          </a:prstGeom>
          <a:noFill/>
        </p:spPr>
        <p:txBody>
          <a:bodyPr wrap="none" rtlCol="0">
            <a:spAutoFit/>
          </a:bodyPr>
          <a:lstStyle/>
          <a:p>
            <a:r>
              <a:rPr lang="en-AU" dirty="0"/>
              <a:t>Originally discovered by Alexander Wick </a:t>
            </a:r>
          </a:p>
          <a:p>
            <a:r>
              <a:rPr lang="en-AU" dirty="0"/>
              <a:t>during his PhD (finished 1964)</a:t>
            </a:r>
          </a:p>
        </p:txBody>
      </p:sp>
    </p:spTree>
    <p:extLst>
      <p:ext uri="{BB962C8B-B14F-4D97-AF65-F5344CB8AC3E}">
        <p14:creationId xmlns:p14="http://schemas.microsoft.com/office/powerpoint/2010/main" val="147050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Q6</a:t>
            </a:r>
          </a:p>
        </p:txBody>
      </p:sp>
      <p:graphicFrame>
        <p:nvGraphicFramePr>
          <p:cNvPr id="2" name="Object 1">
            <a:extLst>
              <a:ext uri="{FF2B5EF4-FFF2-40B4-BE49-F238E27FC236}">
                <a16:creationId xmlns:a16="http://schemas.microsoft.com/office/drawing/2014/main" id="{F12E0900-BAA2-428F-960C-854AF25C84B5}"/>
              </a:ext>
            </a:extLst>
          </p:cNvPr>
          <p:cNvGraphicFramePr>
            <a:graphicFrameLocks noChangeAspect="1"/>
          </p:cNvGraphicFramePr>
          <p:nvPr>
            <p:extLst>
              <p:ext uri="{D42A27DB-BD31-4B8C-83A1-F6EECF244321}">
                <p14:modId xmlns:p14="http://schemas.microsoft.com/office/powerpoint/2010/main" val="718252272"/>
              </p:ext>
            </p:extLst>
          </p:nvPr>
        </p:nvGraphicFramePr>
        <p:xfrm>
          <a:off x="3634623" y="47718"/>
          <a:ext cx="4922754" cy="6762563"/>
        </p:xfrm>
        <a:graphic>
          <a:graphicData uri="http://schemas.openxmlformats.org/presentationml/2006/ole">
            <mc:AlternateContent xmlns:mc="http://schemas.openxmlformats.org/markup-compatibility/2006">
              <mc:Choice xmlns:v="urn:schemas-microsoft-com:vml" Requires="v">
                <p:oleObj spid="_x0000_s7182" name="CS ChemDraw Drawing" r:id="rId3" imgW="6153442" imgH="8453204" progId="ChemDraw.Document.6.0">
                  <p:embed/>
                </p:oleObj>
              </mc:Choice>
              <mc:Fallback>
                <p:oleObj name="CS ChemDraw Drawing" r:id="rId3" imgW="6153442" imgH="8453204" progId="ChemDraw.Document.6.0">
                  <p:embed/>
                  <p:pic>
                    <p:nvPicPr>
                      <p:cNvPr id="0" name=""/>
                      <p:cNvPicPr/>
                      <p:nvPr/>
                    </p:nvPicPr>
                    <p:blipFill>
                      <a:blip r:embed="rId4"/>
                      <a:stretch>
                        <a:fillRect/>
                      </a:stretch>
                    </p:blipFill>
                    <p:spPr>
                      <a:xfrm>
                        <a:off x="3634623" y="47718"/>
                        <a:ext cx="4922754" cy="6762563"/>
                      </a:xfrm>
                      <a:prstGeom prst="rect">
                        <a:avLst/>
                      </a:prstGeom>
                    </p:spPr>
                  </p:pic>
                </p:oleObj>
              </mc:Fallback>
            </mc:AlternateContent>
          </a:graphicData>
        </a:graphic>
      </p:graphicFrame>
    </p:spTree>
    <p:extLst>
      <p:ext uri="{BB962C8B-B14F-4D97-AF65-F5344CB8AC3E}">
        <p14:creationId xmlns:p14="http://schemas.microsoft.com/office/powerpoint/2010/main" val="389956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Q7</a:t>
            </a:r>
          </a:p>
        </p:txBody>
      </p:sp>
      <p:sp>
        <p:nvSpPr>
          <p:cNvPr id="2" name="Rectangle 1">
            <a:extLst>
              <a:ext uri="{FF2B5EF4-FFF2-40B4-BE49-F238E27FC236}">
                <a16:creationId xmlns:a16="http://schemas.microsoft.com/office/drawing/2014/main" id="{DF4619E8-676D-4C85-BA44-45566D2B0AF7}"/>
              </a:ext>
            </a:extLst>
          </p:cNvPr>
          <p:cNvSpPr/>
          <p:nvPr/>
        </p:nvSpPr>
        <p:spPr>
          <a:xfrm>
            <a:off x="705393" y="604464"/>
            <a:ext cx="10482559" cy="5355312"/>
          </a:xfrm>
          <a:prstGeom prst="rect">
            <a:avLst/>
          </a:prstGeom>
        </p:spPr>
        <p:txBody>
          <a:bodyPr wrap="square">
            <a:spAutoFit/>
          </a:bodyPr>
          <a:lstStyle/>
          <a:p>
            <a:r>
              <a:rPr lang="en-AU" b="1" dirty="0">
                <a:solidFill>
                  <a:srgbClr val="000000"/>
                </a:solidFill>
                <a:latin typeface="Arial" panose="020B0604020202020204" pitchFamily="34" charset="0"/>
              </a:rPr>
              <a:t>Yamaguchi </a:t>
            </a:r>
            <a:r>
              <a:rPr lang="en-AU" b="1" dirty="0" err="1">
                <a:solidFill>
                  <a:srgbClr val="000000"/>
                </a:solidFill>
                <a:latin typeface="Arial" panose="020B0604020202020204" pitchFamily="34" charset="0"/>
              </a:rPr>
              <a:t>Macrolactonization</a:t>
            </a:r>
            <a:r>
              <a:rPr lang="en-AU" b="1" dirty="0">
                <a:solidFill>
                  <a:srgbClr val="000000"/>
                </a:solidFill>
                <a:latin typeface="Arial" panose="020B0604020202020204" pitchFamily="34" charset="0"/>
              </a:rPr>
              <a:t> (1979)</a:t>
            </a:r>
          </a:p>
          <a:p>
            <a:r>
              <a:rPr lang="en-AU" dirty="0">
                <a:solidFill>
                  <a:srgbClr val="000000"/>
                </a:solidFill>
                <a:latin typeface="Arial" panose="020B0604020202020204" pitchFamily="34" charset="0"/>
              </a:rPr>
              <a:t> </a:t>
            </a:r>
          </a:p>
          <a:p>
            <a:r>
              <a:rPr lang="en-AU" u="sng" dirty="0">
                <a:solidFill>
                  <a:srgbClr val="000000"/>
                </a:solidFill>
                <a:latin typeface="Arial" panose="020B0604020202020204" pitchFamily="34" charset="0"/>
              </a:rPr>
              <a:t>Kuniko Hirata</a:t>
            </a:r>
          </a:p>
          <a:p>
            <a:endParaRPr lang="en-AU" u="sng" dirty="0">
              <a:solidFill>
                <a:srgbClr val="000000"/>
              </a:solidFill>
              <a:latin typeface="Arial" panose="020B0604020202020204" pitchFamily="34" charset="0"/>
            </a:endParaRPr>
          </a:p>
          <a:p>
            <a:r>
              <a:rPr lang="en-AU" dirty="0">
                <a:solidFill>
                  <a:srgbClr val="000000"/>
                </a:solidFill>
                <a:latin typeface="Arial" panose="020B0604020202020204" pitchFamily="34" charset="0"/>
              </a:rPr>
              <a:t>- Obtained her bachelor's and master's degrees from Kyushu University in 1976 and 1978, respectively.</a:t>
            </a:r>
          </a:p>
          <a:p>
            <a:pPr marL="285750" indent="-285750">
              <a:buFontTx/>
              <a:buChar char="-"/>
            </a:pPr>
            <a:endParaRPr lang="en-AU" u="sng" dirty="0">
              <a:solidFill>
                <a:srgbClr val="000000"/>
              </a:solidFill>
              <a:latin typeface="Arial" panose="020B0604020202020204" pitchFamily="34" charset="0"/>
            </a:endParaRPr>
          </a:p>
          <a:p>
            <a:r>
              <a:rPr lang="en-AU" u="sng" dirty="0">
                <a:solidFill>
                  <a:srgbClr val="000000"/>
                </a:solidFill>
                <a:latin typeface="Arial" panose="020B0604020202020204" pitchFamily="34" charset="0"/>
              </a:rPr>
              <a:t>Hiroko Saeki </a:t>
            </a:r>
          </a:p>
          <a:p>
            <a:r>
              <a:rPr lang="en-AU" dirty="0">
                <a:solidFill>
                  <a:srgbClr val="000000"/>
                </a:solidFill>
                <a:latin typeface="Arial" panose="020B0604020202020204" pitchFamily="34" charset="0"/>
              </a:rPr>
              <a:t>- No info</a:t>
            </a:r>
          </a:p>
          <a:p>
            <a:endParaRPr lang="en-AU" dirty="0">
              <a:solidFill>
                <a:srgbClr val="000000"/>
              </a:solidFill>
              <a:latin typeface="Arial" panose="020B0604020202020204" pitchFamily="34" charset="0"/>
            </a:endParaRPr>
          </a:p>
          <a:p>
            <a:pPr marL="285750" indent="-285750">
              <a:buFontTx/>
              <a:buChar char="-"/>
            </a:pPr>
            <a:r>
              <a:rPr lang="en-AU" dirty="0">
                <a:solidFill>
                  <a:srgbClr val="000000"/>
                </a:solidFill>
                <a:latin typeface="Arial" panose="020B0604020202020204" pitchFamily="34" charset="0"/>
              </a:rPr>
              <a:t>Joined a team of chemists under the direction of Yamaguchi who focused on generating mixed</a:t>
            </a:r>
          </a:p>
          <a:p>
            <a:r>
              <a:rPr lang="en-AU" dirty="0">
                <a:solidFill>
                  <a:srgbClr val="000000"/>
                </a:solidFill>
                <a:latin typeface="Arial" panose="020B0604020202020204" pitchFamily="34" charset="0"/>
              </a:rPr>
              <a:t>anhydrides in the presence of DMAP to promote lactonization. </a:t>
            </a:r>
          </a:p>
          <a:p>
            <a:pPr marL="285750" indent="-285750">
              <a:buFontTx/>
              <a:buChar char="-"/>
            </a:pPr>
            <a:r>
              <a:rPr lang="en-AU" dirty="0">
                <a:solidFill>
                  <a:srgbClr val="000000"/>
                </a:solidFill>
                <a:latin typeface="Arial" panose="020B0604020202020204" pitchFamily="34" charset="0"/>
              </a:rPr>
              <a:t>Hirata, Saeki, and co-workers synthesized a variety (more than 15) of mixed anhydrides bearing substituted benzene rings and determined that both anhydride formation and lactonization were favoured when starting with 2,4,6-trichlorobenzoyl chloride. They demonstrated the utility of this strategy starting with several unfunctionalized hydroxy acids.</a:t>
            </a:r>
          </a:p>
          <a:p>
            <a:pPr marL="285750" indent="-285750">
              <a:buFontTx/>
              <a:buChar char="-"/>
            </a:pPr>
            <a:endParaRPr lang="en-AU" dirty="0">
              <a:solidFill>
                <a:srgbClr val="000000"/>
              </a:solidFill>
              <a:latin typeface="Arial" panose="020B0604020202020204" pitchFamily="34" charset="0"/>
            </a:endParaRPr>
          </a:p>
          <a:p>
            <a:pPr marL="285750" indent="-285750">
              <a:buFontTx/>
              <a:buChar char="-"/>
            </a:pPr>
            <a:endParaRPr lang="en-AU" dirty="0">
              <a:solidFill>
                <a:srgbClr val="000000"/>
              </a:solidFill>
              <a:latin typeface="Arial" panose="020B0604020202020204" pitchFamily="34" charset="0"/>
            </a:endParaRPr>
          </a:p>
          <a:p>
            <a:pPr marL="285750" indent="-285750">
              <a:buFontTx/>
              <a:buChar char="-"/>
            </a:pPr>
            <a:r>
              <a:rPr lang="en-AU" dirty="0">
                <a:latin typeface="Arial" panose="020B0604020202020204" pitchFamily="34" charset="0"/>
                <a:cs typeface="Arial" panose="020B0604020202020204" pitchFamily="34" charset="0"/>
              </a:rPr>
              <a:t>Yamaguchi, as the head of the lab, is given sole recognition in the name of this reaction.</a:t>
            </a:r>
          </a:p>
        </p:txBody>
      </p:sp>
      <p:sp>
        <p:nvSpPr>
          <p:cNvPr id="5" name="TextBox 4">
            <a:extLst>
              <a:ext uri="{FF2B5EF4-FFF2-40B4-BE49-F238E27FC236}">
                <a16:creationId xmlns:a16="http://schemas.microsoft.com/office/drawing/2014/main" id="{85B1873A-CEFC-4201-A37F-B6C047CAC21D}"/>
              </a:ext>
            </a:extLst>
          </p:cNvPr>
          <p:cNvSpPr txBox="1"/>
          <p:nvPr/>
        </p:nvSpPr>
        <p:spPr>
          <a:xfrm flipH="1">
            <a:off x="6914606" y="436433"/>
            <a:ext cx="5277394"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DISCOVERED/DEVELOPED</a:t>
            </a:r>
          </a:p>
        </p:txBody>
      </p:sp>
    </p:spTree>
    <p:extLst>
      <p:ext uri="{BB962C8B-B14F-4D97-AF65-F5344CB8AC3E}">
        <p14:creationId xmlns:p14="http://schemas.microsoft.com/office/powerpoint/2010/main" val="34558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Q7</a:t>
            </a:r>
          </a:p>
        </p:txBody>
      </p:sp>
      <p:graphicFrame>
        <p:nvGraphicFramePr>
          <p:cNvPr id="2" name="Object 1">
            <a:extLst>
              <a:ext uri="{FF2B5EF4-FFF2-40B4-BE49-F238E27FC236}">
                <a16:creationId xmlns:a16="http://schemas.microsoft.com/office/drawing/2014/main" id="{4087D1FF-7114-4E57-99FD-05408C49B9A3}"/>
              </a:ext>
            </a:extLst>
          </p:cNvPr>
          <p:cNvGraphicFramePr>
            <a:graphicFrameLocks noChangeAspect="1"/>
          </p:cNvGraphicFramePr>
          <p:nvPr>
            <p:extLst>
              <p:ext uri="{D42A27DB-BD31-4B8C-83A1-F6EECF244321}">
                <p14:modId xmlns:p14="http://schemas.microsoft.com/office/powerpoint/2010/main" val="1526092010"/>
              </p:ext>
            </p:extLst>
          </p:nvPr>
        </p:nvGraphicFramePr>
        <p:xfrm>
          <a:off x="3969585" y="162782"/>
          <a:ext cx="4252831" cy="6695218"/>
        </p:xfrm>
        <a:graphic>
          <a:graphicData uri="http://schemas.openxmlformats.org/presentationml/2006/ole">
            <mc:AlternateContent xmlns:mc="http://schemas.openxmlformats.org/markup-compatibility/2006">
              <mc:Choice xmlns:v="urn:schemas-microsoft-com:vml" Requires="v">
                <p:oleObj spid="_x0000_s8205" name="CS ChemDraw Drawing" r:id="rId3" imgW="7088051" imgH="11158697" progId="ChemDraw.Document.6.0">
                  <p:embed/>
                </p:oleObj>
              </mc:Choice>
              <mc:Fallback>
                <p:oleObj name="CS ChemDraw Drawing" r:id="rId3" imgW="7088051" imgH="11158697" progId="ChemDraw.Document.6.0">
                  <p:embed/>
                  <p:pic>
                    <p:nvPicPr>
                      <p:cNvPr id="0" name=""/>
                      <p:cNvPicPr/>
                      <p:nvPr/>
                    </p:nvPicPr>
                    <p:blipFill>
                      <a:blip r:embed="rId4"/>
                      <a:stretch>
                        <a:fillRect/>
                      </a:stretch>
                    </p:blipFill>
                    <p:spPr>
                      <a:xfrm>
                        <a:off x="3969585" y="162782"/>
                        <a:ext cx="4252831" cy="6695218"/>
                      </a:xfrm>
                      <a:prstGeom prst="rect">
                        <a:avLst/>
                      </a:prstGeom>
                    </p:spPr>
                  </p:pic>
                </p:oleObj>
              </mc:Fallback>
            </mc:AlternateContent>
          </a:graphicData>
        </a:graphic>
      </p:graphicFrame>
    </p:spTree>
    <p:extLst>
      <p:ext uri="{BB962C8B-B14F-4D97-AF65-F5344CB8AC3E}">
        <p14:creationId xmlns:p14="http://schemas.microsoft.com/office/powerpoint/2010/main" val="350083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Q8</a:t>
            </a:r>
          </a:p>
        </p:txBody>
      </p:sp>
      <p:sp>
        <p:nvSpPr>
          <p:cNvPr id="3" name="Rectangle 2">
            <a:extLst>
              <a:ext uri="{FF2B5EF4-FFF2-40B4-BE49-F238E27FC236}">
                <a16:creationId xmlns:a16="http://schemas.microsoft.com/office/drawing/2014/main" id="{5DEBE659-21F8-4964-8DE3-67EF188D3317}"/>
              </a:ext>
            </a:extLst>
          </p:cNvPr>
          <p:cNvSpPr/>
          <p:nvPr/>
        </p:nvSpPr>
        <p:spPr>
          <a:xfrm>
            <a:off x="1542137" y="419798"/>
            <a:ext cx="9269298" cy="3693319"/>
          </a:xfrm>
          <a:prstGeom prst="rect">
            <a:avLst/>
          </a:prstGeom>
        </p:spPr>
        <p:txBody>
          <a:bodyPr wrap="square">
            <a:spAutoFit/>
          </a:bodyPr>
          <a:lstStyle/>
          <a:p>
            <a:r>
              <a:rPr lang="en-AU" b="1" dirty="0">
                <a:latin typeface="Arial" panose="020B0604020202020204" pitchFamily="34" charset="0"/>
                <a:cs typeface="Arial" panose="020B0604020202020204" pitchFamily="34" charset="0"/>
              </a:rPr>
              <a:t>Myers Asymmetric Alkylation (1994)</a:t>
            </a:r>
          </a:p>
          <a:p>
            <a:endParaRPr lang="en-AU" dirty="0">
              <a:latin typeface="Arial" panose="020B0604020202020204" pitchFamily="34" charset="0"/>
              <a:cs typeface="Arial" panose="020B0604020202020204" pitchFamily="34" charset="0"/>
            </a:endParaRPr>
          </a:p>
          <a:p>
            <a:r>
              <a:rPr lang="en-AU" u="sng" dirty="0">
                <a:latin typeface="Arial" panose="020B0604020202020204" pitchFamily="34" charset="0"/>
                <a:cs typeface="Arial" panose="020B0604020202020204" pitchFamily="34" charset="0"/>
              </a:rPr>
              <a:t>Lydia McKinstry</a:t>
            </a:r>
          </a:p>
          <a:p>
            <a:endParaRPr lang="en-AU" u="sng" dirty="0">
              <a:latin typeface="Arial" panose="020B0604020202020204" pitchFamily="34" charset="0"/>
              <a:cs typeface="Arial" panose="020B0604020202020204" pitchFamily="34" charset="0"/>
            </a:endParaRPr>
          </a:p>
          <a:p>
            <a:pPr marL="285750" indent="-285750">
              <a:buFontTx/>
              <a:buChar char="-"/>
            </a:pPr>
            <a:r>
              <a:rPr lang="en-AU" dirty="0">
                <a:latin typeface="Arial" panose="020B0604020202020204" pitchFamily="34" charset="0"/>
                <a:cs typeface="Arial" panose="020B0604020202020204" pitchFamily="34" charset="0"/>
              </a:rPr>
              <a:t>Completed her Ph.D. in 1994 at Montana State University with Thomas </a:t>
            </a:r>
            <a:r>
              <a:rPr lang="en-AU" dirty="0" err="1">
                <a:latin typeface="Arial" panose="020B0604020202020204" pitchFamily="34" charset="0"/>
                <a:cs typeface="Arial" panose="020B0604020202020204" pitchFamily="34" charset="0"/>
              </a:rPr>
              <a:t>Livinghouse</a:t>
            </a:r>
            <a:endParaRPr lang="en-AU" dirty="0">
              <a:latin typeface="Arial" panose="020B0604020202020204" pitchFamily="34" charset="0"/>
              <a:cs typeface="Arial" panose="020B0604020202020204" pitchFamily="34" charset="0"/>
            </a:endParaRPr>
          </a:p>
          <a:p>
            <a:pPr marL="285750" indent="-285750">
              <a:buFontTx/>
              <a:buChar char="-"/>
            </a:pPr>
            <a:r>
              <a:rPr lang="en-AU" dirty="0">
                <a:latin typeface="Arial" panose="020B0604020202020204" pitchFamily="34" charset="0"/>
                <a:cs typeface="Arial" panose="020B0604020202020204" pitchFamily="34" charset="0"/>
              </a:rPr>
              <a:t>Joined the Andrew Myers lab as a postdoc in 1994 (Caltech)</a:t>
            </a:r>
          </a:p>
          <a:p>
            <a:pPr marL="285750" indent="-285750">
              <a:buFontTx/>
              <a:buChar char="-"/>
            </a:pPr>
            <a:r>
              <a:rPr lang="en-AU" dirty="0">
                <a:latin typeface="Arial" panose="020B0604020202020204" pitchFamily="34" charset="0"/>
                <a:cs typeface="Arial" panose="020B0604020202020204" pitchFamily="34" charset="0"/>
              </a:rPr>
              <a:t>McKinstry's investigations with the results of four other members of the Myers lab, enabled publication of the key Myers alkylation paper in 1997.</a:t>
            </a:r>
          </a:p>
          <a:p>
            <a:pPr marL="285750" indent="-285750">
              <a:buFontTx/>
              <a:buChar char="-"/>
            </a:pPr>
            <a:r>
              <a:rPr lang="en-AU" dirty="0">
                <a:latin typeface="Arial" panose="020B0604020202020204" pitchFamily="34" charset="0"/>
                <a:cs typeface="Arial" panose="020B0604020202020204" pitchFamily="34" charset="0"/>
              </a:rPr>
              <a:t>McKinstry's contributions were not recognized by inclusion with Myers in the name of this reaction because she played a small part in the development of the wide scope of this transformation</a:t>
            </a:r>
          </a:p>
          <a:p>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35C2FC-9D8C-4E10-86A8-AA39C7A90905}"/>
              </a:ext>
            </a:extLst>
          </p:cNvPr>
          <p:cNvSpPr txBox="1"/>
          <p:nvPr/>
        </p:nvSpPr>
        <p:spPr>
          <a:xfrm flipH="1">
            <a:off x="6914606" y="312076"/>
            <a:ext cx="5277394"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DISCOVERED/DEVELOPED</a:t>
            </a:r>
          </a:p>
        </p:txBody>
      </p:sp>
      <p:pic>
        <p:nvPicPr>
          <p:cNvPr id="2" name="Picture 1">
            <a:extLst>
              <a:ext uri="{FF2B5EF4-FFF2-40B4-BE49-F238E27FC236}">
                <a16:creationId xmlns:a16="http://schemas.microsoft.com/office/drawing/2014/main" id="{47533894-76DB-40FC-9D2D-BF5328E92CC8}"/>
              </a:ext>
            </a:extLst>
          </p:cNvPr>
          <p:cNvPicPr>
            <a:picLocks noChangeAspect="1"/>
          </p:cNvPicPr>
          <p:nvPr/>
        </p:nvPicPr>
        <p:blipFill>
          <a:blip r:embed="rId2"/>
          <a:stretch>
            <a:fillRect/>
          </a:stretch>
        </p:blipFill>
        <p:spPr>
          <a:xfrm>
            <a:off x="4151396" y="3629025"/>
            <a:ext cx="4486275" cy="3057525"/>
          </a:xfrm>
          <a:prstGeom prst="rect">
            <a:avLst/>
          </a:prstGeom>
        </p:spPr>
      </p:pic>
    </p:spTree>
    <p:extLst>
      <p:ext uri="{BB962C8B-B14F-4D97-AF65-F5344CB8AC3E}">
        <p14:creationId xmlns:p14="http://schemas.microsoft.com/office/powerpoint/2010/main" val="46268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Q8</a:t>
            </a:r>
          </a:p>
        </p:txBody>
      </p:sp>
      <p:graphicFrame>
        <p:nvGraphicFramePr>
          <p:cNvPr id="2" name="Object 1">
            <a:extLst>
              <a:ext uri="{FF2B5EF4-FFF2-40B4-BE49-F238E27FC236}">
                <a16:creationId xmlns:a16="http://schemas.microsoft.com/office/drawing/2014/main" id="{D0A0A6AB-C03F-45D3-A4D9-2D6F0048A7C9}"/>
              </a:ext>
            </a:extLst>
          </p:cNvPr>
          <p:cNvGraphicFramePr>
            <a:graphicFrameLocks noChangeAspect="1"/>
          </p:cNvGraphicFramePr>
          <p:nvPr>
            <p:extLst>
              <p:ext uri="{D42A27DB-BD31-4B8C-83A1-F6EECF244321}">
                <p14:modId xmlns:p14="http://schemas.microsoft.com/office/powerpoint/2010/main" val="4051013547"/>
              </p:ext>
            </p:extLst>
          </p:nvPr>
        </p:nvGraphicFramePr>
        <p:xfrm>
          <a:off x="900113" y="612775"/>
          <a:ext cx="10393362" cy="5630863"/>
        </p:xfrm>
        <a:graphic>
          <a:graphicData uri="http://schemas.openxmlformats.org/presentationml/2006/ole">
            <mc:AlternateContent xmlns:mc="http://schemas.openxmlformats.org/markup-compatibility/2006">
              <mc:Choice xmlns:v="urn:schemas-microsoft-com:vml" Requires="v">
                <p:oleObj spid="_x0000_s9227" name="CS ChemDraw Drawing" r:id="rId3" imgW="10393413" imgH="5630819" progId="ChemDraw.Document.6.0">
                  <p:embed/>
                </p:oleObj>
              </mc:Choice>
              <mc:Fallback>
                <p:oleObj name="CS ChemDraw Drawing" r:id="rId3" imgW="10393413" imgH="5630819" progId="ChemDraw.Document.6.0">
                  <p:embed/>
                  <p:pic>
                    <p:nvPicPr>
                      <p:cNvPr id="0" name=""/>
                      <p:cNvPicPr/>
                      <p:nvPr/>
                    </p:nvPicPr>
                    <p:blipFill>
                      <a:blip r:embed="rId4"/>
                      <a:stretch>
                        <a:fillRect/>
                      </a:stretch>
                    </p:blipFill>
                    <p:spPr>
                      <a:xfrm>
                        <a:off x="900113" y="612775"/>
                        <a:ext cx="10393362" cy="5630863"/>
                      </a:xfrm>
                      <a:prstGeom prst="rect">
                        <a:avLst/>
                      </a:prstGeom>
                    </p:spPr>
                  </p:pic>
                </p:oleObj>
              </mc:Fallback>
            </mc:AlternateContent>
          </a:graphicData>
        </a:graphic>
      </p:graphicFrame>
    </p:spTree>
    <p:extLst>
      <p:ext uri="{BB962C8B-B14F-4D97-AF65-F5344CB8AC3E}">
        <p14:creationId xmlns:p14="http://schemas.microsoft.com/office/powerpoint/2010/main" val="407129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Q1</a:t>
            </a:r>
          </a:p>
        </p:txBody>
      </p:sp>
      <p:sp>
        <p:nvSpPr>
          <p:cNvPr id="5" name="Rectangle 4">
            <a:extLst>
              <a:ext uri="{FF2B5EF4-FFF2-40B4-BE49-F238E27FC236}">
                <a16:creationId xmlns:a16="http://schemas.microsoft.com/office/drawing/2014/main" id="{38BFAF71-0617-4244-AAA9-A921710CD18D}"/>
              </a:ext>
            </a:extLst>
          </p:cNvPr>
          <p:cNvSpPr/>
          <p:nvPr/>
        </p:nvSpPr>
        <p:spPr>
          <a:xfrm>
            <a:off x="666205" y="831674"/>
            <a:ext cx="10463350" cy="2031325"/>
          </a:xfrm>
          <a:prstGeom prst="rect">
            <a:avLst/>
          </a:prstGeom>
        </p:spPr>
        <p:txBody>
          <a:bodyPr wrap="square">
            <a:spAutoFit/>
          </a:bodyPr>
          <a:lstStyle/>
          <a:p>
            <a:r>
              <a:rPr lang="en-AU" b="1" dirty="0">
                <a:solidFill>
                  <a:srgbClr val="000000"/>
                </a:solidFill>
                <a:latin typeface="Arial" panose="020B0604020202020204" pitchFamily="34" charset="0"/>
              </a:rPr>
              <a:t>Jourdan-Ullman-Goldberg Reaction (1906)</a:t>
            </a:r>
          </a:p>
          <a:p>
            <a:endParaRPr lang="en-AU" b="1" dirty="0">
              <a:solidFill>
                <a:srgbClr val="000000"/>
              </a:solidFill>
              <a:latin typeface="Arial" panose="020B0604020202020204" pitchFamily="34" charset="0"/>
            </a:endParaRPr>
          </a:p>
          <a:p>
            <a:r>
              <a:rPr lang="en-AU" u="sng" dirty="0">
                <a:solidFill>
                  <a:srgbClr val="000000"/>
                </a:solidFill>
                <a:latin typeface="Arial" panose="020B0604020202020204" pitchFamily="34" charset="0"/>
              </a:rPr>
              <a:t>Irma Goldberg </a:t>
            </a:r>
          </a:p>
          <a:p>
            <a:endParaRPr lang="en-AU" u="sng" dirty="0">
              <a:solidFill>
                <a:srgbClr val="000000"/>
              </a:solidFill>
              <a:latin typeface="Arial" panose="020B0604020202020204" pitchFamily="34" charset="0"/>
            </a:endParaRPr>
          </a:p>
          <a:p>
            <a:pPr marL="285750" indent="-285750">
              <a:buFontTx/>
              <a:buChar char="-"/>
            </a:pPr>
            <a:r>
              <a:rPr lang="en-AU" dirty="0">
                <a:solidFill>
                  <a:srgbClr val="000000"/>
                </a:solidFill>
                <a:latin typeface="Arial" panose="020B0604020202020204" pitchFamily="34" charset="0"/>
              </a:rPr>
              <a:t>Born in Moscow (1871) </a:t>
            </a:r>
          </a:p>
          <a:p>
            <a:pPr marL="285750" indent="-285750">
              <a:buFontTx/>
              <a:buChar char="-"/>
            </a:pPr>
            <a:r>
              <a:rPr lang="en-AU" dirty="0">
                <a:solidFill>
                  <a:srgbClr val="000000"/>
                </a:solidFill>
                <a:latin typeface="Arial" panose="020B0604020202020204" pitchFamily="34" charset="0"/>
              </a:rPr>
              <a:t>Studied chemistry at Geneva University and joined the Fritz Ullmann group in the 1890s</a:t>
            </a:r>
          </a:p>
          <a:p>
            <a:pPr marL="285750" indent="-285750">
              <a:buFontTx/>
              <a:buChar char="-"/>
            </a:pPr>
            <a:r>
              <a:rPr lang="en-AU" dirty="0">
                <a:solidFill>
                  <a:srgbClr val="000000"/>
                </a:solidFill>
                <a:latin typeface="Arial" panose="020B0604020202020204" pitchFamily="34" charset="0"/>
              </a:rPr>
              <a:t>Goldberg married Ullmann in 1910</a:t>
            </a:r>
            <a:endParaRPr lang="en-AU" dirty="0"/>
          </a:p>
        </p:txBody>
      </p:sp>
      <p:sp>
        <p:nvSpPr>
          <p:cNvPr id="6" name="TextBox 5">
            <a:extLst>
              <a:ext uri="{FF2B5EF4-FFF2-40B4-BE49-F238E27FC236}">
                <a16:creationId xmlns:a16="http://schemas.microsoft.com/office/drawing/2014/main" id="{199E7CDD-7D98-4E47-93FB-E0F89C8D16D5}"/>
              </a:ext>
            </a:extLst>
          </p:cNvPr>
          <p:cNvSpPr txBox="1"/>
          <p:nvPr/>
        </p:nvSpPr>
        <p:spPr>
          <a:xfrm flipH="1">
            <a:off x="8752113" y="604464"/>
            <a:ext cx="2259875"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NAMED</a:t>
            </a:r>
          </a:p>
        </p:txBody>
      </p:sp>
    </p:spTree>
    <p:extLst>
      <p:ext uri="{BB962C8B-B14F-4D97-AF65-F5344CB8AC3E}">
        <p14:creationId xmlns:p14="http://schemas.microsoft.com/office/powerpoint/2010/main" val="325582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Q1</a:t>
            </a:r>
          </a:p>
        </p:txBody>
      </p:sp>
      <p:graphicFrame>
        <p:nvGraphicFramePr>
          <p:cNvPr id="3" name="Object 2">
            <a:extLst>
              <a:ext uri="{FF2B5EF4-FFF2-40B4-BE49-F238E27FC236}">
                <a16:creationId xmlns:a16="http://schemas.microsoft.com/office/drawing/2014/main" id="{93F268A4-8C18-4D2F-8DCA-5A2F29D956BA}"/>
              </a:ext>
            </a:extLst>
          </p:cNvPr>
          <p:cNvGraphicFramePr>
            <a:graphicFrameLocks noChangeAspect="1"/>
          </p:cNvGraphicFramePr>
          <p:nvPr>
            <p:extLst>
              <p:ext uri="{D42A27DB-BD31-4B8C-83A1-F6EECF244321}">
                <p14:modId xmlns:p14="http://schemas.microsoft.com/office/powerpoint/2010/main" val="1030542871"/>
              </p:ext>
            </p:extLst>
          </p:nvPr>
        </p:nvGraphicFramePr>
        <p:xfrm>
          <a:off x="206375" y="809716"/>
          <a:ext cx="5889625" cy="5473700"/>
        </p:xfrm>
        <a:graphic>
          <a:graphicData uri="http://schemas.openxmlformats.org/presentationml/2006/ole">
            <mc:AlternateContent xmlns:mc="http://schemas.openxmlformats.org/markup-compatibility/2006">
              <mc:Choice xmlns:v="urn:schemas-microsoft-com:vml" Requires="v">
                <p:oleObj spid="_x0000_s2067" name="CS ChemDraw Drawing" r:id="rId3" imgW="5889815" imgH="5473957" progId="ChemDraw.Document.6.0">
                  <p:embed/>
                </p:oleObj>
              </mc:Choice>
              <mc:Fallback>
                <p:oleObj name="CS ChemDraw Drawing" r:id="rId3" imgW="5889815" imgH="5473957" progId="ChemDraw.Document.6.0">
                  <p:embed/>
                  <p:pic>
                    <p:nvPicPr>
                      <p:cNvPr id="0" name=""/>
                      <p:cNvPicPr/>
                      <p:nvPr/>
                    </p:nvPicPr>
                    <p:blipFill>
                      <a:blip r:embed="rId4"/>
                      <a:stretch>
                        <a:fillRect/>
                      </a:stretch>
                    </p:blipFill>
                    <p:spPr>
                      <a:xfrm>
                        <a:off x="206375" y="809716"/>
                        <a:ext cx="5889625" cy="5473700"/>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D992E48-FE53-421B-B0B4-EF813C89BD9F}"/>
              </a:ext>
            </a:extLst>
          </p:cNvPr>
          <p:cNvPicPr>
            <a:picLocks noChangeAspect="1"/>
          </p:cNvPicPr>
          <p:nvPr/>
        </p:nvPicPr>
        <p:blipFill>
          <a:blip r:embed="rId5"/>
          <a:stretch>
            <a:fillRect/>
          </a:stretch>
        </p:blipFill>
        <p:spPr>
          <a:xfrm>
            <a:off x="6045517" y="809716"/>
            <a:ext cx="6146483" cy="4534853"/>
          </a:xfrm>
          <a:prstGeom prst="rect">
            <a:avLst/>
          </a:prstGeom>
        </p:spPr>
      </p:pic>
      <p:sp>
        <p:nvSpPr>
          <p:cNvPr id="7" name="TextBox 6">
            <a:extLst>
              <a:ext uri="{FF2B5EF4-FFF2-40B4-BE49-F238E27FC236}">
                <a16:creationId xmlns:a16="http://schemas.microsoft.com/office/drawing/2014/main" id="{4D9E5898-0673-4BA7-A49D-3733F8C572B3}"/>
              </a:ext>
            </a:extLst>
          </p:cNvPr>
          <p:cNvSpPr txBox="1"/>
          <p:nvPr/>
        </p:nvSpPr>
        <p:spPr>
          <a:xfrm>
            <a:off x="8243668" y="5950634"/>
            <a:ext cx="184731" cy="369332"/>
          </a:xfrm>
          <a:prstGeom prst="rect">
            <a:avLst/>
          </a:prstGeom>
          <a:noFill/>
        </p:spPr>
        <p:txBody>
          <a:bodyPr wrap="none" rtlCol="0">
            <a:spAutoFit/>
          </a:bodyPr>
          <a:lstStyle/>
          <a:p>
            <a:endParaRPr lang="en-AU" dirty="0"/>
          </a:p>
        </p:txBody>
      </p:sp>
    </p:spTree>
    <p:extLst>
      <p:ext uri="{BB962C8B-B14F-4D97-AF65-F5344CB8AC3E}">
        <p14:creationId xmlns:p14="http://schemas.microsoft.com/office/powerpoint/2010/main" val="199707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Q2</a:t>
            </a:r>
          </a:p>
        </p:txBody>
      </p:sp>
      <p:sp>
        <p:nvSpPr>
          <p:cNvPr id="2" name="Rectangle 1">
            <a:extLst>
              <a:ext uri="{FF2B5EF4-FFF2-40B4-BE49-F238E27FC236}">
                <a16:creationId xmlns:a16="http://schemas.microsoft.com/office/drawing/2014/main" id="{16D9E514-BD35-4871-B14F-757A5113C57F}"/>
              </a:ext>
            </a:extLst>
          </p:cNvPr>
          <p:cNvSpPr/>
          <p:nvPr/>
        </p:nvSpPr>
        <p:spPr>
          <a:xfrm>
            <a:off x="984069" y="1093822"/>
            <a:ext cx="8316686" cy="3693319"/>
          </a:xfrm>
          <a:prstGeom prst="rect">
            <a:avLst/>
          </a:prstGeom>
        </p:spPr>
        <p:txBody>
          <a:bodyPr wrap="square">
            <a:spAutoFit/>
          </a:bodyPr>
          <a:lstStyle/>
          <a:p>
            <a:r>
              <a:rPr lang="en-AU" b="1" dirty="0" err="1">
                <a:solidFill>
                  <a:srgbClr val="000000"/>
                </a:solidFill>
                <a:latin typeface="Arial" panose="020B0604020202020204" pitchFamily="34" charset="0"/>
              </a:rPr>
              <a:t>Piloty</a:t>
            </a:r>
            <a:r>
              <a:rPr lang="en-AU" b="1" dirty="0">
                <a:solidFill>
                  <a:srgbClr val="000000"/>
                </a:solidFill>
                <a:latin typeface="Arial" panose="020B0604020202020204" pitchFamily="34" charset="0"/>
              </a:rPr>
              <a:t>-Robinson Pyrrole Synthesis (1918)</a:t>
            </a:r>
          </a:p>
          <a:p>
            <a:endParaRPr lang="en-AU" b="1" dirty="0">
              <a:solidFill>
                <a:srgbClr val="000000"/>
              </a:solidFill>
              <a:latin typeface="Arial" panose="020B0604020202020204" pitchFamily="34" charset="0"/>
            </a:endParaRPr>
          </a:p>
          <a:p>
            <a:r>
              <a:rPr lang="en-AU" u="sng" dirty="0">
                <a:solidFill>
                  <a:srgbClr val="000000"/>
                </a:solidFill>
                <a:latin typeface="Arial" panose="020B0604020202020204" pitchFamily="34" charset="0"/>
              </a:rPr>
              <a:t>Gertrude Maud Walsh </a:t>
            </a:r>
          </a:p>
          <a:p>
            <a:endParaRPr lang="en-AU" u="sng" dirty="0">
              <a:solidFill>
                <a:srgbClr val="000000"/>
              </a:solidFill>
              <a:latin typeface="Arial" panose="020B0604020202020204" pitchFamily="34" charset="0"/>
            </a:endParaRPr>
          </a:p>
          <a:p>
            <a:pPr marL="285750" indent="-285750">
              <a:buFontTx/>
              <a:buChar char="-"/>
            </a:pPr>
            <a:r>
              <a:rPr lang="en-AU" dirty="0">
                <a:solidFill>
                  <a:srgbClr val="000000"/>
                </a:solidFill>
                <a:latin typeface="Arial" panose="020B0604020202020204" pitchFamily="34" charset="0"/>
              </a:rPr>
              <a:t>Born in 1886 and </a:t>
            </a:r>
          </a:p>
          <a:p>
            <a:pPr marL="285750" indent="-285750">
              <a:buFontTx/>
              <a:buChar char="-"/>
            </a:pPr>
            <a:r>
              <a:rPr lang="en-AU" dirty="0">
                <a:solidFill>
                  <a:srgbClr val="000000"/>
                </a:solidFill>
                <a:latin typeface="Arial" panose="020B0604020202020204" pitchFamily="34" charset="0"/>
              </a:rPr>
              <a:t>Obtained her undergraduate and master’s degrees (Chemistry) at the University of Manchester </a:t>
            </a:r>
          </a:p>
          <a:p>
            <a:pPr marL="285750" indent="-285750">
              <a:buFontTx/>
              <a:buChar char="-"/>
            </a:pPr>
            <a:r>
              <a:rPr lang="en-AU" dirty="0">
                <a:solidFill>
                  <a:srgbClr val="000000"/>
                </a:solidFill>
                <a:latin typeface="Arial" panose="020B0604020202020204" pitchFamily="34" charset="0"/>
              </a:rPr>
              <a:t>Worked as a research assistant in Chaim Weizmann's lab at Manchester </a:t>
            </a:r>
          </a:p>
          <a:p>
            <a:pPr marL="285750" indent="-285750">
              <a:buFontTx/>
              <a:buChar char="-"/>
            </a:pPr>
            <a:r>
              <a:rPr lang="en-AU" dirty="0">
                <a:solidFill>
                  <a:srgbClr val="000000"/>
                </a:solidFill>
                <a:latin typeface="Arial" panose="020B0604020202020204" pitchFamily="34" charset="0"/>
              </a:rPr>
              <a:t>Walsh met a graduate student in William Perkin's lab named Robert Robinson. They were married in 1912 and embarked on a voyage to Robert Robinson's first academic post at the University of Sydney, Australia. The Robinsons began their research partnership in Sydney which continued upon their return to Britain in 1915.</a:t>
            </a:r>
            <a:endParaRPr lang="en-AU" dirty="0"/>
          </a:p>
        </p:txBody>
      </p:sp>
      <p:sp>
        <p:nvSpPr>
          <p:cNvPr id="5" name="TextBox 4">
            <a:extLst>
              <a:ext uri="{FF2B5EF4-FFF2-40B4-BE49-F238E27FC236}">
                <a16:creationId xmlns:a16="http://schemas.microsoft.com/office/drawing/2014/main" id="{03F6CF69-DA7B-4427-9EC2-F04DF9212F44}"/>
              </a:ext>
            </a:extLst>
          </p:cNvPr>
          <p:cNvSpPr txBox="1"/>
          <p:nvPr/>
        </p:nvSpPr>
        <p:spPr>
          <a:xfrm flipH="1">
            <a:off x="8752113" y="604464"/>
            <a:ext cx="2259875"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NAMED</a:t>
            </a:r>
          </a:p>
        </p:txBody>
      </p:sp>
    </p:spTree>
    <p:extLst>
      <p:ext uri="{BB962C8B-B14F-4D97-AF65-F5344CB8AC3E}">
        <p14:creationId xmlns:p14="http://schemas.microsoft.com/office/powerpoint/2010/main" val="404503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Q2</a:t>
            </a:r>
          </a:p>
        </p:txBody>
      </p:sp>
      <p:graphicFrame>
        <p:nvGraphicFramePr>
          <p:cNvPr id="5" name="Object 4">
            <a:extLst>
              <a:ext uri="{FF2B5EF4-FFF2-40B4-BE49-F238E27FC236}">
                <a16:creationId xmlns:a16="http://schemas.microsoft.com/office/drawing/2014/main" id="{A2D7FD79-365A-4B40-A82D-7CE3D56A8702}"/>
              </a:ext>
            </a:extLst>
          </p:cNvPr>
          <p:cNvGraphicFramePr>
            <a:graphicFrameLocks noChangeAspect="1"/>
          </p:cNvGraphicFramePr>
          <p:nvPr>
            <p:extLst>
              <p:ext uri="{D42A27DB-BD31-4B8C-83A1-F6EECF244321}">
                <p14:modId xmlns:p14="http://schemas.microsoft.com/office/powerpoint/2010/main" val="3099826833"/>
              </p:ext>
            </p:extLst>
          </p:nvPr>
        </p:nvGraphicFramePr>
        <p:xfrm>
          <a:off x="3555346" y="12481"/>
          <a:ext cx="5081308" cy="6845519"/>
        </p:xfrm>
        <a:graphic>
          <a:graphicData uri="http://schemas.openxmlformats.org/presentationml/2006/ole">
            <mc:AlternateContent xmlns:mc="http://schemas.openxmlformats.org/markup-compatibility/2006">
              <mc:Choice xmlns:v="urn:schemas-microsoft-com:vml" Requires="v">
                <p:oleObj spid="_x0000_s3088" name="CS ChemDraw Drawing" r:id="rId3" imgW="6351635" imgH="8556899" progId="ChemDraw.Document.6.0">
                  <p:embed/>
                </p:oleObj>
              </mc:Choice>
              <mc:Fallback>
                <p:oleObj name="CS ChemDraw Drawing" r:id="rId3" imgW="6351635" imgH="8556899" progId="ChemDraw.Document.6.0">
                  <p:embed/>
                  <p:pic>
                    <p:nvPicPr>
                      <p:cNvPr id="0" name=""/>
                      <p:cNvPicPr/>
                      <p:nvPr/>
                    </p:nvPicPr>
                    <p:blipFill>
                      <a:blip r:embed="rId4"/>
                      <a:stretch>
                        <a:fillRect/>
                      </a:stretch>
                    </p:blipFill>
                    <p:spPr>
                      <a:xfrm>
                        <a:off x="3555346" y="12481"/>
                        <a:ext cx="5081308" cy="6845519"/>
                      </a:xfrm>
                      <a:prstGeom prst="rect">
                        <a:avLst/>
                      </a:prstGeom>
                    </p:spPr>
                  </p:pic>
                </p:oleObj>
              </mc:Fallback>
            </mc:AlternateContent>
          </a:graphicData>
        </a:graphic>
      </p:graphicFrame>
    </p:spTree>
    <p:extLst>
      <p:ext uri="{BB962C8B-B14F-4D97-AF65-F5344CB8AC3E}">
        <p14:creationId xmlns:p14="http://schemas.microsoft.com/office/powerpoint/2010/main" val="83499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Q3</a:t>
            </a:r>
          </a:p>
        </p:txBody>
      </p:sp>
      <p:sp>
        <p:nvSpPr>
          <p:cNvPr id="2" name="Rectangle 1">
            <a:extLst>
              <a:ext uri="{FF2B5EF4-FFF2-40B4-BE49-F238E27FC236}">
                <a16:creationId xmlns:a16="http://schemas.microsoft.com/office/drawing/2014/main" id="{0F082BFB-EA17-4A16-83DF-787051FFDA9B}"/>
              </a:ext>
            </a:extLst>
          </p:cNvPr>
          <p:cNvSpPr/>
          <p:nvPr/>
        </p:nvSpPr>
        <p:spPr>
          <a:xfrm>
            <a:off x="918754" y="1039059"/>
            <a:ext cx="8813074" cy="2862322"/>
          </a:xfrm>
          <a:prstGeom prst="rect">
            <a:avLst/>
          </a:prstGeom>
        </p:spPr>
        <p:txBody>
          <a:bodyPr wrap="square">
            <a:spAutoFit/>
          </a:bodyPr>
          <a:lstStyle/>
          <a:p>
            <a:r>
              <a:rPr lang="en-AU" b="1" dirty="0" err="1">
                <a:solidFill>
                  <a:srgbClr val="000000"/>
                </a:solidFill>
                <a:latin typeface="Arial" panose="020B0604020202020204" pitchFamily="34" charset="0"/>
              </a:rPr>
              <a:t>Hunsdiecker</a:t>
            </a:r>
            <a:r>
              <a:rPr lang="en-AU" b="1" dirty="0">
                <a:solidFill>
                  <a:srgbClr val="000000"/>
                </a:solidFill>
                <a:latin typeface="Arial" panose="020B0604020202020204" pitchFamily="34" charset="0"/>
              </a:rPr>
              <a:t> Reaction (1939)</a:t>
            </a:r>
          </a:p>
          <a:p>
            <a:endParaRPr lang="en-AU" dirty="0">
              <a:solidFill>
                <a:srgbClr val="000000"/>
              </a:solidFill>
              <a:latin typeface="Arial" panose="020B0604020202020204" pitchFamily="34" charset="0"/>
            </a:endParaRPr>
          </a:p>
          <a:p>
            <a:r>
              <a:rPr lang="en-AU" u="sng" dirty="0">
                <a:solidFill>
                  <a:srgbClr val="000000"/>
                </a:solidFill>
                <a:latin typeface="Arial" panose="020B0604020202020204" pitchFamily="34" charset="0"/>
              </a:rPr>
              <a:t>Clare </a:t>
            </a:r>
            <a:r>
              <a:rPr lang="en-AU" u="sng" dirty="0" err="1">
                <a:solidFill>
                  <a:srgbClr val="000000"/>
                </a:solidFill>
                <a:latin typeface="Arial" panose="020B0604020202020204" pitchFamily="34" charset="0"/>
              </a:rPr>
              <a:t>Dieckmann</a:t>
            </a:r>
            <a:r>
              <a:rPr lang="en-AU" u="sng" dirty="0">
                <a:solidFill>
                  <a:srgbClr val="000000"/>
                </a:solidFill>
                <a:latin typeface="Arial" panose="020B0604020202020204" pitchFamily="34" charset="0"/>
              </a:rPr>
              <a:t> </a:t>
            </a:r>
          </a:p>
          <a:p>
            <a:endParaRPr lang="en-AU" u="sng" dirty="0">
              <a:solidFill>
                <a:srgbClr val="000000"/>
              </a:solidFill>
              <a:latin typeface="Arial" panose="020B0604020202020204" pitchFamily="34" charset="0"/>
            </a:endParaRPr>
          </a:p>
          <a:p>
            <a:pPr marL="285750" indent="-285750">
              <a:buFontTx/>
              <a:buChar char="-"/>
            </a:pPr>
            <a:r>
              <a:rPr lang="en-AU" dirty="0">
                <a:solidFill>
                  <a:srgbClr val="000000"/>
                </a:solidFill>
                <a:latin typeface="Arial" panose="020B0604020202020204" pitchFamily="34" charset="0"/>
              </a:rPr>
              <a:t>Born in Kiel, Germany (1903)</a:t>
            </a:r>
          </a:p>
          <a:p>
            <a:pPr marL="285750" indent="-285750">
              <a:buFontTx/>
              <a:buChar char="-"/>
            </a:pPr>
            <a:r>
              <a:rPr lang="en-AU" dirty="0">
                <a:solidFill>
                  <a:srgbClr val="000000"/>
                </a:solidFill>
                <a:latin typeface="Arial" panose="020B0604020202020204" pitchFamily="34" charset="0"/>
              </a:rPr>
              <a:t>Completed her PhD in chemistry in 1928 at the University of Cologne, Germany.</a:t>
            </a:r>
          </a:p>
          <a:p>
            <a:pPr marL="285750" indent="-285750">
              <a:buFontTx/>
              <a:buChar char="-"/>
            </a:pPr>
            <a:r>
              <a:rPr lang="en-AU" dirty="0">
                <a:solidFill>
                  <a:srgbClr val="000000"/>
                </a:solidFill>
                <a:latin typeface="Arial" panose="020B0604020202020204" pitchFamily="34" charset="0"/>
              </a:rPr>
              <a:t>She and her husband, Heinz </a:t>
            </a:r>
            <a:r>
              <a:rPr lang="en-AU" dirty="0" err="1">
                <a:solidFill>
                  <a:srgbClr val="000000"/>
                </a:solidFill>
                <a:latin typeface="Arial" panose="020B0604020202020204" pitchFamily="34" charset="0"/>
              </a:rPr>
              <a:t>Hunsdiecker</a:t>
            </a:r>
            <a:r>
              <a:rPr lang="en-AU" dirty="0">
                <a:solidFill>
                  <a:srgbClr val="000000"/>
                </a:solidFill>
                <a:latin typeface="Arial" panose="020B0604020202020204" pitchFamily="34" charset="0"/>
              </a:rPr>
              <a:t>, both conducted graduate research in Cologne in the research lab of Prof. R. </a:t>
            </a:r>
            <a:r>
              <a:rPr lang="en-AU" dirty="0" err="1">
                <a:solidFill>
                  <a:srgbClr val="000000"/>
                </a:solidFill>
                <a:latin typeface="Arial" panose="020B0604020202020204" pitchFamily="34" charset="0"/>
              </a:rPr>
              <a:t>Wintgen</a:t>
            </a:r>
            <a:r>
              <a:rPr lang="en-AU" dirty="0">
                <a:solidFill>
                  <a:srgbClr val="000000"/>
                </a:solidFill>
                <a:latin typeface="Arial" panose="020B0604020202020204" pitchFamily="34" charset="0"/>
              </a:rPr>
              <a:t> and were married in 1931. The </a:t>
            </a:r>
            <a:r>
              <a:rPr lang="en-AU" dirty="0" err="1">
                <a:solidFill>
                  <a:srgbClr val="000000"/>
                </a:solidFill>
                <a:latin typeface="Arial" panose="020B0604020202020204" pitchFamily="34" charset="0"/>
              </a:rPr>
              <a:t>Hunsdieckers</a:t>
            </a:r>
            <a:r>
              <a:rPr lang="en-AU" dirty="0">
                <a:solidFill>
                  <a:srgbClr val="000000"/>
                </a:solidFill>
                <a:latin typeface="Arial" panose="020B0604020202020204" pitchFamily="34" charset="0"/>
              </a:rPr>
              <a:t> were both hired by Egon Vogt of </a:t>
            </a:r>
            <a:r>
              <a:rPr lang="en-AU" dirty="0" err="1">
                <a:solidFill>
                  <a:srgbClr val="000000"/>
                </a:solidFill>
                <a:latin typeface="Arial" panose="020B0604020202020204" pitchFamily="34" charset="0"/>
              </a:rPr>
              <a:t>Chemische</a:t>
            </a:r>
            <a:r>
              <a:rPr lang="en-AU" dirty="0">
                <a:solidFill>
                  <a:srgbClr val="000000"/>
                </a:solidFill>
                <a:latin typeface="Arial" panose="020B0604020202020204" pitchFamily="34" charset="0"/>
              </a:rPr>
              <a:t> Fabrik Dr. Vogt &amp; Co., where they developed the reaction that came to bear their name.</a:t>
            </a:r>
            <a:endParaRPr lang="en-AU" dirty="0"/>
          </a:p>
        </p:txBody>
      </p:sp>
      <p:sp>
        <p:nvSpPr>
          <p:cNvPr id="5" name="TextBox 4">
            <a:extLst>
              <a:ext uri="{FF2B5EF4-FFF2-40B4-BE49-F238E27FC236}">
                <a16:creationId xmlns:a16="http://schemas.microsoft.com/office/drawing/2014/main" id="{7C656E19-68CD-48D3-B0B8-7640C46C079E}"/>
              </a:ext>
            </a:extLst>
          </p:cNvPr>
          <p:cNvSpPr txBox="1"/>
          <p:nvPr/>
        </p:nvSpPr>
        <p:spPr>
          <a:xfrm flipH="1">
            <a:off x="8752113" y="604464"/>
            <a:ext cx="2259875"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NAMED</a:t>
            </a:r>
          </a:p>
        </p:txBody>
      </p:sp>
    </p:spTree>
    <p:extLst>
      <p:ext uri="{BB962C8B-B14F-4D97-AF65-F5344CB8AC3E}">
        <p14:creationId xmlns:p14="http://schemas.microsoft.com/office/powerpoint/2010/main" val="259335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Q3</a:t>
            </a:r>
          </a:p>
        </p:txBody>
      </p:sp>
      <p:graphicFrame>
        <p:nvGraphicFramePr>
          <p:cNvPr id="2" name="Object 1">
            <a:extLst>
              <a:ext uri="{FF2B5EF4-FFF2-40B4-BE49-F238E27FC236}">
                <a16:creationId xmlns:a16="http://schemas.microsoft.com/office/drawing/2014/main" id="{B2FCAB85-CF99-48DA-B7AE-2CD6E5EA2B89}"/>
              </a:ext>
            </a:extLst>
          </p:cNvPr>
          <p:cNvGraphicFramePr>
            <a:graphicFrameLocks noChangeAspect="1"/>
          </p:cNvGraphicFramePr>
          <p:nvPr>
            <p:extLst>
              <p:ext uri="{D42A27DB-BD31-4B8C-83A1-F6EECF244321}">
                <p14:modId xmlns:p14="http://schemas.microsoft.com/office/powerpoint/2010/main" val="3175196925"/>
              </p:ext>
            </p:extLst>
          </p:nvPr>
        </p:nvGraphicFramePr>
        <p:xfrm>
          <a:off x="1837723" y="927433"/>
          <a:ext cx="8516554" cy="5346582"/>
        </p:xfrm>
        <a:graphic>
          <a:graphicData uri="http://schemas.openxmlformats.org/presentationml/2006/ole">
            <mc:AlternateContent xmlns:mc="http://schemas.openxmlformats.org/markup-compatibility/2006">
              <mc:Choice xmlns:v="urn:schemas-microsoft-com:vml" Requires="v">
                <p:oleObj spid="_x0000_s4111" name="CS ChemDraw Drawing" r:id="rId3" imgW="7097128" imgH="4455485" progId="ChemDraw.Document.6.0">
                  <p:embed/>
                </p:oleObj>
              </mc:Choice>
              <mc:Fallback>
                <p:oleObj name="CS ChemDraw Drawing" r:id="rId3" imgW="7097128" imgH="4455485" progId="ChemDraw.Document.6.0">
                  <p:embed/>
                  <p:pic>
                    <p:nvPicPr>
                      <p:cNvPr id="0" name=""/>
                      <p:cNvPicPr/>
                      <p:nvPr/>
                    </p:nvPicPr>
                    <p:blipFill>
                      <a:blip r:embed="rId4"/>
                      <a:stretch>
                        <a:fillRect/>
                      </a:stretch>
                    </p:blipFill>
                    <p:spPr>
                      <a:xfrm>
                        <a:off x="1837723" y="927433"/>
                        <a:ext cx="8516554" cy="5346582"/>
                      </a:xfrm>
                      <a:prstGeom prst="rect">
                        <a:avLst/>
                      </a:prstGeom>
                    </p:spPr>
                  </p:pic>
                </p:oleObj>
              </mc:Fallback>
            </mc:AlternateContent>
          </a:graphicData>
        </a:graphic>
      </p:graphicFrame>
    </p:spTree>
    <p:extLst>
      <p:ext uri="{BB962C8B-B14F-4D97-AF65-F5344CB8AC3E}">
        <p14:creationId xmlns:p14="http://schemas.microsoft.com/office/powerpoint/2010/main" val="348954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Q4</a:t>
            </a:r>
          </a:p>
        </p:txBody>
      </p:sp>
      <p:sp>
        <p:nvSpPr>
          <p:cNvPr id="2" name="Rectangle 1">
            <a:extLst>
              <a:ext uri="{FF2B5EF4-FFF2-40B4-BE49-F238E27FC236}">
                <a16:creationId xmlns:a16="http://schemas.microsoft.com/office/drawing/2014/main" id="{A78764FD-DB38-4EB0-B49C-4CF3AD3EF077}"/>
              </a:ext>
            </a:extLst>
          </p:cNvPr>
          <p:cNvSpPr/>
          <p:nvPr/>
        </p:nvSpPr>
        <p:spPr>
          <a:xfrm>
            <a:off x="809873" y="743474"/>
            <a:ext cx="10110676" cy="5355312"/>
          </a:xfrm>
          <a:prstGeom prst="rect">
            <a:avLst/>
          </a:prstGeom>
        </p:spPr>
        <p:txBody>
          <a:bodyPr wrap="square">
            <a:spAutoFit/>
          </a:bodyPr>
          <a:lstStyle/>
          <a:p>
            <a:r>
              <a:rPr lang="en-AU" b="1" dirty="0" err="1">
                <a:solidFill>
                  <a:srgbClr val="000000"/>
                </a:solidFill>
                <a:latin typeface="Arial" panose="020B0604020202020204" pitchFamily="34" charset="0"/>
              </a:rPr>
              <a:t>Tiffeneau-Demjanov</a:t>
            </a:r>
            <a:r>
              <a:rPr lang="en-AU" b="1" dirty="0">
                <a:solidFill>
                  <a:srgbClr val="000000"/>
                </a:solidFill>
                <a:latin typeface="Arial" panose="020B0604020202020204" pitchFamily="34" charset="0"/>
              </a:rPr>
              <a:t> Rearrangement (1937)</a:t>
            </a:r>
          </a:p>
          <a:p>
            <a:endParaRPr lang="en-AU" dirty="0">
              <a:solidFill>
                <a:srgbClr val="000000"/>
              </a:solidFill>
              <a:latin typeface="Arial" panose="020B0604020202020204" pitchFamily="34" charset="0"/>
            </a:endParaRPr>
          </a:p>
          <a:p>
            <a:r>
              <a:rPr lang="en-AU" u="sng" dirty="0" err="1">
                <a:solidFill>
                  <a:srgbClr val="000000"/>
                </a:solidFill>
                <a:latin typeface="Arial" panose="020B0604020202020204" pitchFamily="34" charset="0"/>
              </a:rPr>
              <a:t>Bianka</a:t>
            </a:r>
            <a:r>
              <a:rPr lang="en-AU" u="sng" dirty="0">
                <a:solidFill>
                  <a:srgbClr val="000000"/>
                </a:solidFill>
                <a:latin typeface="Arial" panose="020B0604020202020204" pitchFamily="34" charset="0"/>
              </a:rPr>
              <a:t> </a:t>
            </a:r>
            <a:r>
              <a:rPr lang="en-AU" u="sng" dirty="0" err="1">
                <a:solidFill>
                  <a:srgbClr val="000000"/>
                </a:solidFill>
                <a:latin typeface="Arial" panose="020B0604020202020204" pitchFamily="34" charset="0"/>
              </a:rPr>
              <a:t>Tchoubar</a:t>
            </a:r>
            <a:r>
              <a:rPr lang="en-AU" u="sng" dirty="0">
                <a:solidFill>
                  <a:srgbClr val="000000"/>
                </a:solidFill>
                <a:latin typeface="Arial" panose="020B0604020202020204" pitchFamily="34" charset="0"/>
              </a:rPr>
              <a:t> </a:t>
            </a:r>
          </a:p>
          <a:p>
            <a:endParaRPr lang="en-AU" dirty="0">
              <a:solidFill>
                <a:srgbClr val="000000"/>
              </a:solidFill>
              <a:latin typeface="Arial" panose="020B0604020202020204" pitchFamily="34" charset="0"/>
            </a:endParaRPr>
          </a:p>
          <a:p>
            <a:pPr marL="285750" indent="-285750">
              <a:buFontTx/>
              <a:buChar char="-"/>
            </a:pPr>
            <a:r>
              <a:rPr lang="en-AU" dirty="0">
                <a:solidFill>
                  <a:srgbClr val="000000"/>
                </a:solidFill>
                <a:latin typeface="Arial" panose="020B0604020202020204" pitchFamily="34" charset="0"/>
              </a:rPr>
              <a:t>Born in Ukraine (1910) and immigrated with her family to France in 1924. </a:t>
            </a:r>
          </a:p>
          <a:p>
            <a:pPr marL="285750" indent="-285750">
              <a:buFontTx/>
              <a:buChar char="-"/>
            </a:pPr>
            <a:r>
              <a:rPr lang="en-AU" dirty="0">
                <a:solidFill>
                  <a:srgbClr val="000000"/>
                </a:solidFill>
                <a:latin typeface="Arial" panose="020B0604020202020204" pitchFamily="34" charset="0"/>
              </a:rPr>
              <a:t>Completed her undergraduate degree in chemistry at the Sorbonne in Paris in 1931. </a:t>
            </a:r>
          </a:p>
          <a:p>
            <a:pPr marL="285750" indent="-285750">
              <a:buFontTx/>
              <a:buChar char="-"/>
            </a:pPr>
            <a:r>
              <a:rPr lang="en-AU" dirty="0">
                <a:solidFill>
                  <a:srgbClr val="000000"/>
                </a:solidFill>
                <a:latin typeface="Arial" panose="020B0604020202020204" pitchFamily="34" charset="0"/>
              </a:rPr>
              <a:t>Obtained a master's degree from the University of Paris in 1932.</a:t>
            </a:r>
          </a:p>
          <a:p>
            <a:pPr marL="285750" indent="-285750">
              <a:buFontTx/>
              <a:buChar char="-"/>
            </a:pPr>
            <a:r>
              <a:rPr lang="en-AU" dirty="0">
                <a:solidFill>
                  <a:srgbClr val="000000"/>
                </a:solidFill>
                <a:latin typeface="Arial" panose="020B0604020202020204" pitchFamily="34" charset="0"/>
              </a:rPr>
              <a:t>Joined Marc </a:t>
            </a:r>
            <a:r>
              <a:rPr lang="en-AU" dirty="0" err="1">
                <a:solidFill>
                  <a:srgbClr val="000000"/>
                </a:solidFill>
                <a:latin typeface="Arial" panose="020B0604020202020204" pitchFamily="34" charset="0"/>
              </a:rPr>
              <a:t>Tiffeneau's</a:t>
            </a:r>
            <a:r>
              <a:rPr lang="en-AU" dirty="0">
                <a:solidFill>
                  <a:srgbClr val="000000"/>
                </a:solidFill>
                <a:latin typeface="Arial" panose="020B0604020202020204" pitchFamily="34" charset="0"/>
              </a:rPr>
              <a:t> research group at the Medical School in Paris. She quickly rose in stature in </a:t>
            </a:r>
            <a:r>
              <a:rPr lang="en-AU" dirty="0" err="1">
                <a:solidFill>
                  <a:srgbClr val="000000"/>
                </a:solidFill>
                <a:latin typeface="Arial" panose="020B0604020202020204" pitchFamily="34" charset="0"/>
              </a:rPr>
              <a:t>Tiffeneau's</a:t>
            </a:r>
            <a:r>
              <a:rPr lang="en-AU" dirty="0">
                <a:solidFill>
                  <a:srgbClr val="000000"/>
                </a:solidFill>
                <a:latin typeface="Arial" panose="020B0604020202020204" pitchFamily="34" charset="0"/>
              </a:rPr>
              <a:t> lab and soon directed her own research students, headed the Organic Chemistry Laboratory and gained a research appointment at the newly created Centre National de la Recherche </a:t>
            </a:r>
            <a:r>
              <a:rPr lang="en-AU" dirty="0" err="1">
                <a:solidFill>
                  <a:srgbClr val="000000"/>
                </a:solidFill>
                <a:latin typeface="Arial" panose="020B0604020202020204" pitchFamily="34" charset="0"/>
              </a:rPr>
              <a:t>Scientifique</a:t>
            </a:r>
            <a:r>
              <a:rPr lang="en-AU" dirty="0">
                <a:solidFill>
                  <a:srgbClr val="000000"/>
                </a:solidFill>
                <a:latin typeface="Arial" panose="020B0604020202020204" pitchFamily="34" charset="0"/>
              </a:rPr>
              <a:t> (CNRS). She worked on the development of the </a:t>
            </a:r>
            <a:r>
              <a:rPr lang="en-AU" dirty="0" err="1">
                <a:solidFill>
                  <a:srgbClr val="000000"/>
                </a:solidFill>
                <a:latin typeface="Arial" panose="020B0604020202020204" pitchFamily="34" charset="0"/>
              </a:rPr>
              <a:t>Tiffeneau-Demjanov</a:t>
            </a:r>
            <a:r>
              <a:rPr lang="en-AU" dirty="0">
                <a:solidFill>
                  <a:srgbClr val="000000"/>
                </a:solidFill>
                <a:latin typeface="Arial" panose="020B0604020202020204" pitchFamily="34" charset="0"/>
              </a:rPr>
              <a:t> rearrangement. </a:t>
            </a:r>
            <a:r>
              <a:rPr lang="en-AU" dirty="0" err="1">
                <a:solidFill>
                  <a:srgbClr val="000000"/>
                </a:solidFill>
                <a:latin typeface="Arial" panose="020B0604020202020204" pitchFamily="34" charset="0"/>
              </a:rPr>
              <a:t>Tiffeneau</a:t>
            </a:r>
            <a:r>
              <a:rPr lang="en-AU" dirty="0">
                <a:solidFill>
                  <a:srgbClr val="000000"/>
                </a:solidFill>
                <a:latin typeface="Arial" panose="020B0604020202020204" pitchFamily="34" charset="0"/>
              </a:rPr>
              <a:t> died in 1945. </a:t>
            </a:r>
            <a:r>
              <a:rPr lang="en-AU" dirty="0" err="1">
                <a:solidFill>
                  <a:srgbClr val="000000"/>
                </a:solidFill>
                <a:latin typeface="Arial" panose="020B0604020202020204" pitchFamily="34" charset="0"/>
              </a:rPr>
              <a:t>Tiffeneau</a:t>
            </a:r>
            <a:r>
              <a:rPr lang="en-AU" dirty="0">
                <a:solidFill>
                  <a:srgbClr val="000000"/>
                </a:solidFill>
                <a:latin typeface="Arial" panose="020B0604020202020204" pitchFamily="34" charset="0"/>
              </a:rPr>
              <a:t> later published a thesis including this work. </a:t>
            </a:r>
            <a:r>
              <a:rPr lang="en-AU" dirty="0" err="1">
                <a:solidFill>
                  <a:srgbClr val="000000"/>
                </a:solidFill>
                <a:latin typeface="Arial" panose="020B0604020202020204" pitchFamily="34" charset="0"/>
              </a:rPr>
              <a:t>Tchoubar's</a:t>
            </a:r>
            <a:r>
              <a:rPr lang="en-AU" dirty="0">
                <a:solidFill>
                  <a:srgbClr val="000000"/>
                </a:solidFill>
                <a:latin typeface="Arial" panose="020B0604020202020204" pitchFamily="34" charset="0"/>
              </a:rPr>
              <a:t> mechanistic hypothesis for the rearrangement step involved generation of diazonium ion from combination of the amine and nitrous acid. Loss of nitrogen yields carbocation, which quickly rearranges to the enlarged ketone followed by a proton transfer step.</a:t>
            </a:r>
          </a:p>
          <a:p>
            <a:pPr marL="285750" indent="-285750">
              <a:buFontTx/>
              <a:buChar char="-"/>
            </a:pPr>
            <a:r>
              <a:rPr lang="en-AU" dirty="0" err="1">
                <a:latin typeface="Arial" panose="020B0604020202020204" pitchFamily="34" charset="0"/>
                <a:cs typeface="Arial" panose="020B0604020202020204" pitchFamily="34" charset="0"/>
              </a:rPr>
              <a:t>Tchoubar</a:t>
            </a:r>
            <a:r>
              <a:rPr lang="en-AU" dirty="0">
                <a:latin typeface="Arial" panose="020B0604020202020204" pitchFamily="34" charset="0"/>
                <a:cs typeface="Arial" panose="020B0604020202020204" pitchFamily="34" charset="0"/>
              </a:rPr>
              <a:t> was the intellectual and experimental driving force behind the development of this reaction, and it is truly unfortunate that her exploits were not recognized as the </a:t>
            </a:r>
            <a:r>
              <a:rPr lang="en-AU" dirty="0" err="1">
                <a:latin typeface="Arial" panose="020B0604020202020204" pitchFamily="34" charset="0"/>
                <a:cs typeface="Arial" panose="020B0604020202020204" pitchFamily="34" charset="0"/>
              </a:rPr>
              <a:t>Tchoubar</a:t>
            </a:r>
            <a:r>
              <a:rPr lang="en-AU" dirty="0">
                <a:latin typeface="Arial" panose="020B0604020202020204" pitchFamily="34" charset="0"/>
                <a:cs typeface="Arial" panose="020B0604020202020204" pitchFamily="34" charset="0"/>
              </a:rPr>
              <a:t> rearrangement </a:t>
            </a:r>
          </a:p>
        </p:txBody>
      </p:sp>
      <p:sp>
        <p:nvSpPr>
          <p:cNvPr id="5" name="TextBox 4">
            <a:extLst>
              <a:ext uri="{FF2B5EF4-FFF2-40B4-BE49-F238E27FC236}">
                <a16:creationId xmlns:a16="http://schemas.microsoft.com/office/drawing/2014/main" id="{72AE1A91-B567-49A5-ABB1-A86D288BE223}"/>
              </a:ext>
            </a:extLst>
          </p:cNvPr>
          <p:cNvSpPr txBox="1"/>
          <p:nvPr/>
        </p:nvSpPr>
        <p:spPr>
          <a:xfrm flipH="1">
            <a:off x="6727371" y="608037"/>
            <a:ext cx="5277394" cy="584775"/>
          </a:xfrm>
          <a:prstGeom prst="rect">
            <a:avLst/>
          </a:prstGeom>
          <a:noFill/>
        </p:spPr>
        <p:txBody>
          <a:bodyPr wrap="square" rtlCol="0">
            <a:spAutoFit/>
          </a:bodyPr>
          <a:lstStyle/>
          <a:p>
            <a:r>
              <a:rPr lang="en-AU" sz="3200" dirty="0">
                <a:solidFill>
                  <a:srgbClr val="FF0000"/>
                </a:solidFill>
                <a:latin typeface="Bahnschrift" panose="020B0502040204020203" pitchFamily="34" charset="0"/>
                <a:cs typeface="Aldhabi" panose="020B0604020202020204" pitchFamily="2" charset="-78"/>
              </a:rPr>
              <a:t>DISCOVERED/DEVELOPED</a:t>
            </a:r>
          </a:p>
        </p:txBody>
      </p:sp>
    </p:spTree>
    <p:extLst>
      <p:ext uri="{BB962C8B-B14F-4D97-AF65-F5344CB8AC3E}">
        <p14:creationId xmlns:p14="http://schemas.microsoft.com/office/powerpoint/2010/main" val="69177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55FC0D-8618-44A9-8F2C-E63EF49582B7}"/>
              </a:ext>
            </a:extLst>
          </p:cNvPr>
          <p:cNvSpPr txBox="1"/>
          <p:nvPr/>
        </p:nvSpPr>
        <p:spPr>
          <a:xfrm>
            <a:off x="352697" y="235132"/>
            <a:ext cx="457176" cy="369332"/>
          </a:xfrm>
          <a:prstGeom prst="rect">
            <a:avLst/>
          </a:prstGeom>
          <a:noFill/>
        </p:spPr>
        <p:txBody>
          <a:bodyPr wrap="none" rtlCol="0">
            <a:spAutoFit/>
          </a:bodyPr>
          <a:lstStyle/>
          <a:p>
            <a:r>
              <a:rPr lang="en-AU" dirty="0"/>
              <a:t>Q4</a:t>
            </a:r>
          </a:p>
        </p:txBody>
      </p:sp>
      <p:graphicFrame>
        <p:nvGraphicFramePr>
          <p:cNvPr id="2" name="Object 1">
            <a:extLst>
              <a:ext uri="{FF2B5EF4-FFF2-40B4-BE49-F238E27FC236}">
                <a16:creationId xmlns:a16="http://schemas.microsoft.com/office/drawing/2014/main" id="{8BA4A291-6A24-48F8-9D34-4258D4E434B6}"/>
              </a:ext>
            </a:extLst>
          </p:cNvPr>
          <p:cNvGraphicFramePr>
            <a:graphicFrameLocks noChangeAspect="1"/>
          </p:cNvGraphicFramePr>
          <p:nvPr>
            <p:extLst>
              <p:ext uri="{D42A27DB-BD31-4B8C-83A1-F6EECF244321}">
                <p14:modId xmlns:p14="http://schemas.microsoft.com/office/powerpoint/2010/main" val="3301006883"/>
              </p:ext>
            </p:extLst>
          </p:nvPr>
        </p:nvGraphicFramePr>
        <p:xfrm>
          <a:off x="809873" y="1080921"/>
          <a:ext cx="4724400" cy="4051300"/>
        </p:xfrm>
        <a:graphic>
          <a:graphicData uri="http://schemas.openxmlformats.org/presentationml/2006/ole">
            <mc:AlternateContent xmlns:mc="http://schemas.openxmlformats.org/markup-compatibility/2006">
              <mc:Choice xmlns:v="urn:schemas-microsoft-com:vml" Requires="v">
                <p:oleObj spid="_x0000_s5135" name="CS ChemDraw Drawing" r:id="rId3" imgW="4724106" imgH="4051640" progId="ChemDraw.Document.6.0">
                  <p:embed/>
                </p:oleObj>
              </mc:Choice>
              <mc:Fallback>
                <p:oleObj name="CS ChemDraw Drawing" r:id="rId3" imgW="4724106" imgH="4051640" progId="ChemDraw.Document.6.0">
                  <p:embed/>
                  <p:pic>
                    <p:nvPicPr>
                      <p:cNvPr id="0" name=""/>
                      <p:cNvPicPr/>
                      <p:nvPr/>
                    </p:nvPicPr>
                    <p:blipFill>
                      <a:blip r:embed="rId4"/>
                      <a:stretch>
                        <a:fillRect/>
                      </a:stretch>
                    </p:blipFill>
                    <p:spPr>
                      <a:xfrm>
                        <a:off x="809873" y="1080921"/>
                        <a:ext cx="4724400" cy="4051300"/>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82249277-7AEC-4E92-9EC8-0128B0D38EDD}"/>
              </a:ext>
            </a:extLst>
          </p:cNvPr>
          <p:cNvPicPr>
            <a:picLocks noChangeAspect="1"/>
          </p:cNvPicPr>
          <p:nvPr/>
        </p:nvPicPr>
        <p:blipFill>
          <a:blip r:embed="rId5"/>
          <a:stretch>
            <a:fillRect/>
          </a:stretch>
        </p:blipFill>
        <p:spPr>
          <a:xfrm>
            <a:off x="7095873" y="1430295"/>
            <a:ext cx="4700588" cy="2614613"/>
          </a:xfrm>
          <a:prstGeom prst="rect">
            <a:avLst/>
          </a:prstGeom>
        </p:spPr>
      </p:pic>
    </p:spTree>
    <p:extLst>
      <p:ext uri="{BB962C8B-B14F-4D97-AF65-F5344CB8AC3E}">
        <p14:creationId xmlns:p14="http://schemas.microsoft.com/office/powerpoint/2010/main" val="953365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820</Words>
  <Application>Microsoft Office PowerPoint</Application>
  <PresentationFormat>Widescreen</PresentationFormat>
  <Paragraphs>102</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Bahnschrift</vt:lpstr>
      <vt:lpstr>Calibri</vt:lpstr>
      <vt:lpstr>Calibri Light</vt:lpstr>
      <vt:lpstr>Office Theme</vt:lpstr>
      <vt:lpstr>CS ChemDraw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Mathamsanqa Bhebhe</dc:creator>
  <cp:lastModifiedBy>Mathamsanqa Bhebhe</cp:lastModifiedBy>
  <cp:revision>31</cp:revision>
  <dcterms:created xsi:type="dcterms:W3CDTF">2020-05-14T18:17:57Z</dcterms:created>
  <dcterms:modified xsi:type="dcterms:W3CDTF">2020-05-21T14:30:40Z</dcterms:modified>
</cp:coreProperties>
</file>