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8BA-DC60-4B90-B41C-2E99493F9AD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F078-931A-4F6F-9AB7-9093F7FE78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3F1B-57A8-44D1-80BE-D80DD2212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G25 LCMS</a:t>
            </a:r>
          </a:p>
        </p:txBody>
      </p:sp>
    </p:spTree>
    <p:extLst>
      <p:ext uri="{BB962C8B-B14F-4D97-AF65-F5344CB8AC3E}">
        <p14:creationId xmlns:p14="http://schemas.microsoft.com/office/powerpoint/2010/main" val="282193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CB5A-41D4-422B-BA04-9D7D01E0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CE30-B137-4A27-980E-AC8DD81FA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59788"/>
            <a:ext cx="7886700" cy="2392364"/>
          </a:xfrm>
        </p:spPr>
        <p:txBody>
          <a:bodyPr>
            <a:normAutofit/>
          </a:bodyPr>
          <a:lstStyle/>
          <a:p>
            <a:r>
              <a:rPr lang="en-US" dirty="0"/>
              <a:t>Three types of information</a:t>
            </a:r>
          </a:p>
          <a:p>
            <a:pPr lvl="1"/>
            <a:r>
              <a:rPr lang="en-US" dirty="0"/>
              <a:t>Retention time (most to least polar)</a:t>
            </a:r>
          </a:p>
          <a:p>
            <a:pPr lvl="1"/>
            <a:r>
              <a:rPr lang="en-US" dirty="0"/>
              <a:t>UV trace</a:t>
            </a:r>
          </a:p>
          <a:p>
            <a:pPr lvl="1"/>
            <a:r>
              <a:rPr lang="en-US" dirty="0"/>
              <a:t>Mass trace (m/z)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F0DA2-5A9A-44DD-8F90-8F2F24DEC6D8}"/>
              </a:ext>
            </a:extLst>
          </p:cNvPr>
          <p:cNvSpPr/>
          <p:nvPr/>
        </p:nvSpPr>
        <p:spPr>
          <a:xfrm>
            <a:off x="2491409" y="2597426"/>
            <a:ext cx="3763618" cy="59634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C18 Column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6C64D1D-1D09-4531-B4D8-7C213EB4C0B3}"/>
              </a:ext>
            </a:extLst>
          </p:cNvPr>
          <p:cNvSpPr/>
          <p:nvPr/>
        </p:nvSpPr>
        <p:spPr>
          <a:xfrm flipH="1">
            <a:off x="2657061" y="1690689"/>
            <a:ext cx="3432313" cy="429659"/>
          </a:xfrm>
          <a:prstGeom prst="rtTriangle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% Acetonitrile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A688B7-B462-4F63-8496-E7FF33C7841C}"/>
              </a:ext>
            </a:extLst>
          </p:cNvPr>
          <p:cNvSpPr/>
          <p:nvPr/>
        </p:nvSpPr>
        <p:spPr>
          <a:xfrm>
            <a:off x="1470992" y="2692985"/>
            <a:ext cx="795130" cy="40522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6DCED-6BD9-48A6-BE61-5196C527D8CA}"/>
              </a:ext>
            </a:extLst>
          </p:cNvPr>
          <p:cNvSpPr txBox="1"/>
          <p:nvPr/>
        </p:nvSpPr>
        <p:spPr>
          <a:xfrm>
            <a:off x="2829337" y="1690689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Water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4B0957-C475-4D5E-A41D-257F0239BB41}"/>
              </a:ext>
            </a:extLst>
          </p:cNvPr>
          <p:cNvSpPr/>
          <p:nvPr/>
        </p:nvSpPr>
        <p:spPr>
          <a:xfrm>
            <a:off x="6480314" y="2692985"/>
            <a:ext cx="795130" cy="40522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922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8ADA052-615A-4196-A5B1-FADB6A9A2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7" t="46145" r="1885" b="7424"/>
          <a:stretch/>
        </p:blipFill>
        <p:spPr>
          <a:xfrm>
            <a:off x="0" y="3938451"/>
            <a:ext cx="9160127" cy="290629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0BF9F3-0E6D-498C-BA01-0CD1478ECE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6" t="43075" r="1938" b="7415"/>
          <a:stretch/>
        </p:blipFill>
        <p:spPr>
          <a:xfrm>
            <a:off x="95683" y="515755"/>
            <a:ext cx="8955552" cy="304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4FBF2-1E04-4B68-B6AD-DD42CFCC4F30}"/>
              </a:ext>
            </a:extLst>
          </p:cNvPr>
          <p:cNvSpPr txBox="1"/>
          <p:nvPr/>
        </p:nvSpPr>
        <p:spPr>
          <a:xfrm>
            <a:off x="2532842" y="740702"/>
            <a:ext cx="1896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UV trace (254 nm)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E6B2A-0A57-4629-8B8A-32AA08E90454}"/>
              </a:ext>
            </a:extLst>
          </p:cNvPr>
          <p:cNvSpPr txBox="1"/>
          <p:nvPr/>
        </p:nvSpPr>
        <p:spPr>
          <a:xfrm>
            <a:off x="2532842" y="1600850"/>
            <a:ext cx="1896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UV trace (280 nm)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191E8-D263-49FC-A002-E6B3E35CB543}"/>
              </a:ext>
            </a:extLst>
          </p:cNvPr>
          <p:cNvSpPr txBox="1"/>
          <p:nvPr/>
        </p:nvSpPr>
        <p:spPr>
          <a:xfrm>
            <a:off x="2972867" y="2645664"/>
            <a:ext cx="1016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MS trace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2AC77-5BC3-4816-A1EB-F65A2B0CF95F}"/>
              </a:ext>
            </a:extLst>
          </p:cNvPr>
          <p:cNvSpPr txBox="1"/>
          <p:nvPr/>
        </p:nvSpPr>
        <p:spPr>
          <a:xfrm>
            <a:off x="5201356" y="1231518"/>
            <a:ext cx="25399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Retention time (minutes)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D3026E-9F54-4B7A-9C90-EA29DB0BD34C}"/>
              </a:ext>
            </a:extLst>
          </p:cNvPr>
          <p:cNvSpPr/>
          <p:nvPr/>
        </p:nvSpPr>
        <p:spPr>
          <a:xfrm>
            <a:off x="192422" y="2452420"/>
            <a:ext cx="430431" cy="704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98755-3749-46D4-9292-974E2224B82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49358" y="2861392"/>
            <a:ext cx="393974" cy="416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AD38CD-A38C-407D-8278-B03985C7B016}"/>
              </a:ext>
            </a:extLst>
          </p:cNvPr>
          <p:cNvSpPr txBox="1"/>
          <p:nvPr/>
        </p:nvSpPr>
        <p:spPr>
          <a:xfrm>
            <a:off x="1043332" y="3093048"/>
            <a:ext cx="14895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TIC (&lt;500000)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AF892B-6C63-4974-B9AD-996DF67332A9}"/>
              </a:ext>
            </a:extLst>
          </p:cNvPr>
          <p:cNvCxnSpPr>
            <a:stCxn id="10" idx="2"/>
          </p:cNvCxnSpPr>
          <p:nvPr/>
        </p:nvCxnSpPr>
        <p:spPr>
          <a:xfrm flipH="1">
            <a:off x="5426383" y="1600850"/>
            <a:ext cx="1044936" cy="761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41EAA6-C010-4966-8984-3E3640B22945}"/>
              </a:ext>
            </a:extLst>
          </p:cNvPr>
          <p:cNvSpPr txBox="1"/>
          <p:nvPr/>
        </p:nvSpPr>
        <p:spPr>
          <a:xfrm>
            <a:off x="2270341" y="4310756"/>
            <a:ext cx="18833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Ion identity [M+1]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9166B8-851C-404B-A29D-F2502043D458}"/>
              </a:ext>
            </a:extLst>
          </p:cNvPr>
          <p:cNvCxnSpPr>
            <a:cxnSpLocks/>
          </p:cNvCxnSpPr>
          <p:nvPr/>
        </p:nvCxnSpPr>
        <p:spPr>
          <a:xfrm flipH="1">
            <a:off x="1205948" y="4684728"/>
            <a:ext cx="1435454" cy="12654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7A649F-4B49-481F-A119-DC1D9099EB5D}"/>
              </a:ext>
            </a:extLst>
          </p:cNvPr>
          <p:cNvCxnSpPr>
            <a:cxnSpLocks/>
          </p:cNvCxnSpPr>
          <p:nvPr/>
        </p:nvCxnSpPr>
        <p:spPr>
          <a:xfrm flipH="1" flipV="1">
            <a:off x="1016689" y="4282021"/>
            <a:ext cx="1253652" cy="1463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17FAD1-85DB-4A16-89A5-DD260DCEFEA9}"/>
              </a:ext>
            </a:extLst>
          </p:cNvPr>
          <p:cNvSpPr/>
          <p:nvPr/>
        </p:nvSpPr>
        <p:spPr>
          <a:xfrm>
            <a:off x="95683" y="3943815"/>
            <a:ext cx="430431" cy="2588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F2A39F-FA62-4129-9773-CE1EC17D33E3}"/>
              </a:ext>
            </a:extLst>
          </p:cNvPr>
          <p:cNvSpPr txBox="1"/>
          <p:nvPr/>
        </p:nvSpPr>
        <p:spPr>
          <a:xfrm>
            <a:off x="1761444" y="6021906"/>
            <a:ext cx="20261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Relative abundance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B739BC-0BFC-40F0-9994-2406FAB1A950}"/>
              </a:ext>
            </a:extLst>
          </p:cNvPr>
          <p:cNvCxnSpPr>
            <a:cxnSpLocks/>
          </p:cNvCxnSpPr>
          <p:nvPr/>
        </p:nvCxnSpPr>
        <p:spPr>
          <a:xfrm flipH="1">
            <a:off x="526114" y="6227008"/>
            <a:ext cx="1253652" cy="2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FBB2E23-E88D-4688-BF7B-CED68A6AF275}"/>
              </a:ext>
            </a:extLst>
          </p:cNvPr>
          <p:cNvSpPr/>
          <p:nvPr/>
        </p:nvSpPr>
        <p:spPr>
          <a:xfrm>
            <a:off x="7938599" y="4243083"/>
            <a:ext cx="874096" cy="172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540A11-5B19-4FC6-BABC-68D43E8868E7}"/>
              </a:ext>
            </a:extLst>
          </p:cNvPr>
          <p:cNvSpPr txBox="1"/>
          <p:nvPr/>
        </p:nvSpPr>
        <p:spPr>
          <a:xfrm>
            <a:off x="6443502" y="4640332"/>
            <a:ext cx="15282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 ion count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9A34FF-B9D0-4B65-9A8B-0D4A9DCBA299}"/>
              </a:ext>
            </a:extLst>
          </p:cNvPr>
          <p:cNvCxnSpPr>
            <a:cxnSpLocks/>
          </p:cNvCxnSpPr>
          <p:nvPr/>
        </p:nvCxnSpPr>
        <p:spPr>
          <a:xfrm flipV="1">
            <a:off x="7971741" y="4402658"/>
            <a:ext cx="403906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ABEF22F-941A-4C53-B6BE-D3073B79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" y="22744"/>
            <a:ext cx="4618505" cy="50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Liquid chromatogram (LC)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98FE186-E985-45A4-8D83-7C357D0B0085}"/>
              </a:ext>
            </a:extLst>
          </p:cNvPr>
          <p:cNvSpPr txBox="1">
            <a:spLocks/>
          </p:cNvSpPr>
          <p:nvPr/>
        </p:nvSpPr>
        <p:spPr>
          <a:xfrm>
            <a:off x="5695" y="3496979"/>
            <a:ext cx="4618505" cy="50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Mass spectrum (MS)</a:t>
            </a:r>
          </a:p>
        </p:txBody>
      </p:sp>
    </p:spTree>
    <p:extLst>
      <p:ext uri="{BB962C8B-B14F-4D97-AF65-F5344CB8AC3E}">
        <p14:creationId xmlns:p14="http://schemas.microsoft.com/office/powerpoint/2010/main" val="53959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5344-ED45-4132-AF13-C3112C16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2E5525-E1C4-4C88-B620-4EFD6CE95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765434"/>
              </p:ext>
            </p:extLst>
          </p:nvPr>
        </p:nvGraphicFramePr>
        <p:xfrm>
          <a:off x="628648" y="1690689"/>
          <a:ext cx="7886700" cy="3388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69305592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98790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Caused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 pressure/column blockage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Solids in sample (not filtered)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Sample dissolved in solvent that is immiscible with water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9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Ion suppression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Injection of high concentrations of strongly ionizing substances (</a:t>
                      </a:r>
                      <a:r>
                        <a:rPr lang="en-US" dirty="0" err="1"/>
                        <a:t>eg</a:t>
                      </a:r>
                      <a:r>
                        <a:rPr lang="en-US" baseline="0" dirty="0"/>
                        <a:t> TFA)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42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Contaminants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Injection of high concentrations of substances that are retained on the column for multiple runs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Plasticizers from improper storage of LCMS solvent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54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86E60-8FB0-4637-9DEE-383133C2B540}"/>
              </a:ext>
            </a:extLst>
          </p:cNvPr>
          <p:cNvSpPr txBox="1"/>
          <p:nvPr/>
        </p:nvSpPr>
        <p:spPr>
          <a:xfrm>
            <a:off x="1391477" y="5406887"/>
            <a:ext cx="6361043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All of these can be avoided with good sample preparation.</a:t>
            </a:r>
          </a:p>
        </p:txBody>
      </p:sp>
    </p:spTree>
    <p:extLst>
      <p:ext uri="{BB962C8B-B14F-4D97-AF65-F5344CB8AC3E}">
        <p14:creationId xmlns:p14="http://schemas.microsoft.com/office/powerpoint/2010/main" val="8767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09C8-12BE-4A40-B657-01CD12F7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!!! SAMPLE PREP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CB36-C3A1-43B3-9ACE-4400CC99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95641"/>
          </a:xfrm>
        </p:spPr>
        <p:txBody>
          <a:bodyPr>
            <a:normAutofit/>
          </a:bodyPr>
          <a:lstStyle/>
          <a:p>
            <a:r>
              <a:rPr lang="en-US" dirty="0"/>
              <a:t>Whenever possible, </a:t>
            </a:r>
            <a:r>
              <a:rPr lang="en-US" b="1" dirty="0"/>
              <a:t>remove organic solvents</a:t>
            </a:r>
            <a:r>
              <a:rPr lang="en-US" dirty="0"/>
              <a:t>. Avoid injecting crude reaction mixtures.</a:t>
            </a:r>
          </a:p>
          <a:p>
            <a:r>
              <a:rPr lang="en-US" b="1" dirty="0"/>
              <a:t>Dilute </a:t>
            </a:r>
            <a:r>
              <a:rPr lang="en-US" dirty="0"/>
              <a:t>samples with </a:t>
            </a:r>
            <a:r>
              <a:rPr lang="en-US" b="1" dirty="0"/>
              <a:t>HPLC grade water, ACN, or MeOH</a:t>
            </a:r>
            <a:r>
              <a:rPr lang="en-US" dirty="0"/>
              <a:t>. Sample concentration should be ~</a:t>
            </a:r>
            <a:r>
              <a:rPr lang="en-US" b="1" dirty="0"/>
              <a:t>0.01-0.1 mg/</a:t>
            </a:r>
            <a:r>
              <a:rPr lang="en-US" b="1" dirty="0" err="1"/>
              <a:t>mL</a:t>
            </a:r>
            <a:r>
              <a:rPr lang="en-US" dirty="0" err="1"/>
              <a:t>.</a:t>
            </a:r>
            <a:endParaRPr lang="en-US" dirty="0"/>
          </a:p>
          <a:p>
            <a:r>
              <a:rPr lang="en-US" b="1" dirty="0"/>
              <a:t>Filter </a:t>
            </a:r>
            <a:r>
              <a:rPr lang="en-US" dirty="0"/>
              <a:t>samples through a 0.22 </a:t>
            </a:r>
            <a:r>
              <a:rPr lang="el-GR" dirty="0"/>
              <a:t>μ</a:t>
            </a:r>
            <a:r>
              <a:rPr lang="en-AU" dirty="0"/>
              <a:t>m </a:t>
            </a:r>
            <a:r>
              <a:rPr lang="en-US" dirty="0"/>
              <a:t>syringe filter.</a:t>
            </a:r>
          </a:p>
          <a:p>
            <a:r>
              <a:rPr lang="en-US" dirty="0"/>
              <a:t>Start with </a:t>
            </a:r>
            <a:r>
              <a:rPr lang="en-US" b="1" dirty="0"/>
              <a:t>0.1 </a:t>
            </a:r>
            <a:r>
              <a:rPr lang="en-US" b="1" dirty="0" err="1"/>
              <a:t>μL</a:t>
            </a:r>
            <a:r>
              <a:rPr lang="en-US" b="1" dirty="0"/>
              <a:t> injections </a:t>
            </a:r>
            <a:r>
              <a:rPr lang="en-US" dirty="0"/>
              <a:t>and increase from there if necessary.</a:t>
            </a:r>
          </a:p>
          <a:p>
            <a:r>
              <a:rPr lang="en-US" dirty="0"/>
              <a:t>See email from Andrew regarding things to avoid putting onto the LCMS.</a:t>
            </a:r>
          </a:p>
        </p:txBody>
      </p:sp>
    </p:spTree>
    <p:extLst>
      <p:ext uri="{BB962C8B-B14F-4D97-AF65-F5344CB8AC3E}">
        <p14:creationId xmlns:p14="http://schemas.microsoft.com/office/powerpoint/2010/main" val="130572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9AF3-39FB-411C-85B0-B985120E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99D-3527-4091-AFFA-02E753A8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</a:t>
            </a:r>
            <a:r>
              <a:rPr lang="en-US" b="1" dirty="0"/>
              <a:t>sequence </a:t>
            </a:r>
            <a:r>
              <a:rPr lang="en-US" dirty="0"/>
              <a:t>rather than a single run with a </a:t>
            </a:r>
            <a:r>
              <a:rPr lang="en-US" b="1" dirty="0"/>
              <a:t>wash cycle (WASH.M) </a:t>
            </a:r>
            <a:r>
              <a:rPr lang="en-US" dirty="0"/>
              <a:t>after your samples.</a:t>
            </a:r>
          </a:p>
          <a:p>
            <a:r>
              <a:rPr lang="en-US" dirty="0"/>
              <a:t>Run the </a:t>
            </a:r>
            <a:r>
              <a:rPr lang="en-US" b="1" dirty="0" err="1"/>
              <a:t>Wash_IPA.S</a:t>
            </a:r>
            <a:r>
              <a:rPr lang="en-US" b="1" dirty="0"/>
              <a:t> </a:t>
            </a:r>
            <a:r>
              <a:rPr lang="en-US" dirty="0"/>
              <a:t>sequence to remove impurities that show up in multiple runs.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8BA8D-A746-4EF0-93D0-67876ACD21C6}"/>
              </a:ext>
            </a:extLst>
          </p:cNvPr>
          <p:cNvSpPr txBox="1"/>
          <p:nvPr/>
        </p:nvSpPr>
        <p:spPr>
          <a:xfrm>
            <a:off x="1010064" y="4452731"/>
            <a:ext cx="7123871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You should be monitoring what is happening in your runs and adjusting accordingly.</a:t>
            </a:r>
          </a:p>
        </p:txBody>
      </p:sp>
    </p:spTree>
    <p:extLst>
      <p:ext uri="{BB962C8B-B14F-4D97-AF65-F5344CB8AC3E}">
        <p14:creationId xmlns:p14="http://schemas.microsoft.com/office/powerpoint/2010/main" val="147470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4C0-E390-478F-99C7-E43DE005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Courtesy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01CC-E58F-4A6F-AB43-FB2BB8F7D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solvent levels (ACN and water) and refill if necessary.</a:t>
            </a:r>
          </a:p>
          <a:p>
            <a:pPr lvl="1"/>
            <a:r>
              <a:rPr lang="en-US" dirty="0"/>
              <a:t>0.05% formic acid (0.5 mL/1000mL)</a:t>
            </a:r>
          </a:p>
          <a:p>
            <a:pPr lvl="1"/>
            <a:r>
              <a:rPr lang="en-US" b="1" dirty="0"/>
              <a:t>Filter the HPLC water </a:t>
            </a:r>
            <a:r>
              <a:rPr lang="en-US" dirty="0"/>
              <a:t>using the filter in the </a:t>
            </a:r>
            <a:r>
              <a:rPr lang="en-US" dirty="0" err="1"/>
              <a:t>Biotage</a:t>
            </a:r>
            <a:r>
              <a:rPr lang="en-US" dirty="0"/>
              <a:t> hood</a:t>
            </a:r>
          </a:p>
          <a:p>
            <a:r>
              <a:rPr lang="en-US" b="1" dirty="0"/>
              <a:t>Do not prioritize samples </a:t>
            </a:r>
            <a:r>
              <a:rPr lang="en-US" dirty="0"/>
              <a:t>unless given explicit permission.</a:t>
            </a:r>
          </a:p>
          <a:p>
            <a:r>
              <a:rPr lang="en-US" dirty="0"/>
              <a:t>If you are running </a:t>
            </a:r>
            <a:r>
              <a:rPr lang="en-US" b="1" dirty="0"/>
              <a:t>&gt;3 samples</a:t>
            </a:r>
            <a:r>
              <a:rPr lang="en-US" dirty="0"/>
              <a:t> at a time, either run them at off-peak hours or break them up into multiple sequences and allow others to prioritize.</a:t>
            </a:r>
          </a:p>
        </p:txBody>
      </p:sp>
    </p:spTree>
    <p:extLst>
      <p:ext uri="{BB962C8B-B14F-4D97-AF65-F5344CB8AC3E}">
        <p14:creationId xmlns:p14="http://schemas.microsoft.com/office/powerpoint/2010/main" val="362509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6E9F-B68A-4855-839F-33E88A5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detailed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B8DB-F765-4EB1-A59D-7290EFDC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tutorial </a:t>
            </a:r>
            <a:r>
              <a:rPr lang="en-US" b="1" dirty="0"/>
              <a:t>printed </a:t>
            </a:r>
            <a:r>
              <a:rPr lang="en-US" dirty="0"/>
              <a:t>and kept next to the LCMS.</a:t>
            </a:r>
          </a:p>
          <a:p>
            <a:r>
              <a:rPr lang="en-US" dirty="0"/>
              <a:t>The </a:t>
            </a:r>
            <a:r>
              <a:rPr lang="en-US" b="1" dirty="0"/>
              <a:t>PDF version </a:t>
            </a:r>
            <a:r>
              <a:rPr lang="en-US" dirty="0"/>
              <a:t>is saved on the LCMS computer.</a:t>
            </a:r>
          </a:p>
        </p:txBody>
      </p:sp>
    </p:spTree>
    <p:extLst>
      <p:ext uri="{BB962C8B-B14F-4D97-AF65-F5344CB8AC3E}">
        <p14:creationId xmlns:p14="http://schemas.microsoft.com/office/powerpoint/2010/main" val="195661372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slide 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lide size" id="{F3B8126D-D550-4D5E-B689-A3068A29D7E7}" vid="{6A8C7D88-DC7A-45FD-9813-3F58E7D12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181</TotalTime>
  <Words>383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Standard slide size</vt:lpstr>
      <vt:lpstr>G25 LCMS</vt:lpstr>
      <vt:lpstr>LCMS Basics</vt:lpstr>
      <vt:lpstr>PowerPoint Presentation</vt:lpstr>
      <vt:lpstr>Common issues</vt:lpstr>
      <vt:lpstr>!!! SAMPLE PREP !!!</vt:lpstr>
      <vt:lpstr>Further troubleshooting</vt:lpstr>
      <vt:lpstr>Courtesy</vt:lpstr>
      <vt:lpstr>For more detailed information…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G25 LCMS</dc:title>
  <dc:creator>Dana Klug</dc:creator>
  <cp:lastModifiedBy>Dana Klug</cp:lastModifiedBy>
  <cp:revision>20</cp:revision>
  <dcterms:created xsi:type="dcterms:W3CDTF">2019-09-25T13:24:28Z</dcterms:created>
  <dcterms:modified xsi:type="dcterms:W3CDTF">2019-09-27T13:46:30Z</dcterms:modified>
</cp:coreProperties>
</file>