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eaad17ce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eaad17ce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there was an increase in some crime types or in some districts, overall there was a decrease in reported crimes from 2018 to 2022. We noticed that over a year, May had the most reported crimes.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eff7159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eff7159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looked at days of the week and the time of day. Most reported crimes occurred on Sunday and the least reported crimes occurred on Thursday. During a day, most crimes were reported at noon and the least amount of crimes were reported around 6 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eaad17ce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eaad17ce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the month of May, crime did decrease overtime with the most crimes reported being in 2019. 2020 was the lowest. 2021 and 2022 were lower </a:t>
            </a:r>
            <a:r>
              <a:rPr lang="en"/>
              <a:t>then</a:t>
            </a:r>
            <a:r>
              <a:rPr lang="en"/>
              <a:t> pre-pandemic years, but higher </a:t>
            </a:r>
            <a:r>
              <a:rPr lang="en"/>
              <a:t>then 2020. </a:t>
            </a:r>
            <a:r>
              <a:rPr lang="en"/>
              <a:t>In the month of May, District 7 had the most crimes reported.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eff7159b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eff7159b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eaad17ce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eaad17ce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eff7159b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eff7159b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b4a2ea9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b4a2ea9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eff7159b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eff7159b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eaad17c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eaad17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top two crimes were domestic disturbance and vehicle burglary in all years except 2018. In 2018, the second highest crime was drug law violation. Vehicle burglary continued to increase until by 2022 it is almost even with domestic disturbance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eaad17c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eaad17c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eaad17c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eaad17c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Orleans is split into 8 districts or parishes. This is a map of the districts. We did analysis of </a:t>
            </a:r>
            <a:r>
              <a:rPr lang="en"/>
              <a:t>frequency</a:t>
            </a:r>
            <a:r>
              <a:rPr lang="en"/>
              <a:t> of time in each district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eaad17ce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eaad17ce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district with the most crimes is district 7 with district 8 being second and district 5 being third. The proportion of crime increased in District 5 and in 2020 and 2021. District 8 decreased in crimes and by 2022 was had the biggest proportion. The top three districts shuffled around and the rest of the districts stayed relatively the same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eaad17ce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eaad17ce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eaad17ce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eaad17ce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year more crimes were committed by men.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GG5njLyOLX9zvsQDNlZ2hXXeqSaMinYn/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800"/>
              <a:t>Crime Trends in New Orleans between 2018-2022</a:t>
            </a:r>
            <a:endParaRPr sz="4800"/>
          </a:p>
        </p:txBody>
      </p:sp>
      <p:sp>
        <p:nvSpPr>
          <p:cNvPr id="87" name="Google Shape;87;p13"/>
          <p:cNvSpPr txBox="1"/>
          <p:nvPr>
            <p:ph idx="1" type="subTitle"/>
          </p:nvPr>
        </p:nvSpPr>
        <p:spPr>
          <a:xfrm>
            <a:off x="311700" y="2797175"/>
            <a:ext cx="8520600" cy="829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1800">
                <a:solidFill>
                  <a:schemeClr val="dk1"/>
                </a:solidFill>
              </a:rPr>
              <a:t>Todd Petruska, Francesca Palik, Alexandra de Roos, Nandini Tivakaran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2"/>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Crimes Types in Time (part 1)</a:t>
            </a:r>
            <a:endParaRPr/>
          </a:p>
        </p:txBody>
      </p:sp>
      <p:sp>
        <p:nvSpPr>
          <p:cNvPr id="155" name="Google Shape;155;p22"/>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2"/>
          <p:cNvPicPr preferRelativeResize="0"/>
          <p:nvPr/>
        </p:nvPicPr>
        <p:blipFill>
          <a:blip r:embed="rId3">
            <a:alphaModFix/>
          </a:blip>
          <a:stretch>
            <a:fillRect/>
          </a:stretch>
        </p:blipFill>
        <p:spPr>
          <a:xfrm>
            <a:off x="0" y="1097625"/>
            <a:ext cx="4499000" cy="3374250"/>
          </a:xfrm>
          <a:prstGeom prst="rect">
            <a:avLst/>
          </a:prstGeom>
          <a:noFill/>
          <a:ln>
            <a:noFill/>
          </a:ln>
        </p:spPr>
      </p:pic>
      <p:pic>
        <p:nvPicPr>
          <p:cNvPr id="157" name="Google Shape;157;p22"/>
          <p:cNvPicPr preferRelativeResize="0"/>
          <p:nvPr/>
        </p:nvPicPr>
        <p:blipFill>
          <a:blip r:embed="rId4">
            <a:alphaModFix/>
          </a:blip>
          <a:stretch>
            <a:fillRect/>
          </a:stretch>
        </p:blipFill>
        <p:spPr>
          <a:xfrm>
            <a:off x="4645000" y="1097625"/>
            <a:ext cx="4499000" cy="3374250"/>
          </a:xfrm>
          <a:prstGeom prst="rect">
            <a:avLst/>
          </a:prstGeom>
          <a:noFill/>
          <a:ln>
            <a:noFill/>
          </a:ln>
        </p:spPr>
      </p:pic>
      <p:sp>
        <p:nvSpPr>
          <p:cNvPr id="158" name="Google Shape;158;p22"/>
          <p:cNvSpPr txBox="1"/>
          <p:nvPr/>
        </p:nvSpPr>
        <p:spPr>
          <a:xfrm>
            <a:off x="430825" y="747350"/>
            <a:ext cx="5064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Decrease over time</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Crimes Types in Time (part 2)</a:t>
            </a:r>
            <a:endParaRPr/>
          </a:p>
        </p:txBody>
      </p:sp>
      <p:sp>
        <p:nvSpPr>
          <p:cNvPr id="164" name="Google Shape;16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3"/>
          <p:cNvPicPr preferRelativeResize="0"/>
          <p:nvPr/>
        </p:nvPicPr>
        <p:blipFill>
          <a:blip r:embed="rId3">
            <a:alphaModFix/>
          </a:blip>
          <a:stretch>
            <a:fillRect/>
          </a:stretch>
        </p:blipFill>
        <p:spPr>
          <a:xfrm>
            <a:off x="54150" y="535200"/>
            <a:ext cx="4688701" cy="3516526"/>
          </a:xfrm>
          <a:prstGeom prst="rect">
            <a:avLst/>
          </a:prstGeom>
          <a:noFill/>
          <a:ln>
            <a:noFill/>
          </a:ln>
        </p:spPr>
      </p:pic>
      <p:pic>
        <p:nvPicPr>
          <p:cNvPr id="166" name="Google Shape;166;p23"/>
          <p:cNvPicPr preferRelativeResize="0"/>
          <p:nvPr/>
        </p:nvPicPr>
        <p:blipFill>
          <a:blip r:embed="rId4">
            <a:alphaModFix/>
          </a:blip>
          <a:stretch>
            <a:fillRect/>
          </a:stretch>
        </p:blipFill>
        <p:spPr>
          <a:xfrm>
            <a:off x="4393150" y="1451163"/>
            <a:ext cx="4688701" cy="3516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 of May</a:t>
            </a:r>
            <a:endParaRPr/>
          </a:p>
        </p:txBody>
      </p:sp>
      <p:sp>
        <p:nvSpPr>
          <p:cNvPr id="172" name="Google Shape;17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4"/>
          <p:cNvPicPr preferRelativeResize="0"/>
          <p:nvPr/>
        </p:nvPicPr>
        <p:blipFill>
          <a:blip r:embed="rId3">
            <a:alphaModFix/>
          </a:blip>
          <a:stretch>
            <a:fillRect/>
          </a:stretch>
        </p:blipFill>
        <p:spPr>
          <a:xfrm>
            <a:off x="0" y="578088"/>
            <a:ext cx="4777174" cy="3582875"/>
          </a:xfrm>
          <a:prstGeom prst="rect">
            <a:avLst/>
          </a:prstGeom>
          <a:noFill/>
          <a:ln>
            <a:noFill/>
          </a:ln>
        </p:spPr>
      </p:pic>
      <p:pic>
        <p:nvPicPr>
          <p:cNvPr id="174" name="Google Shape;174;p24"/>
          <p:cNvPicPr preferRelativeResize="0"/>
          <p:nvPr/>
        </p:nvPicPr>
        <p:blipFill>
          <a:blip r:embed="rId4">
            <a:alphaModFix/>
          </a:blip>
          <a:stretch>
            <a:fillRect/>
          </a:stretch>
        </p:blipFill>
        <p:spPr>
          <a:xfrm>
            <a:off x="4572000" y="1143000"/>
            <a:ext cx="457200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 &amp; Statistical Analysis</a:t>
            </a:r>
            <a:endParaRPr/>
          </a:p>
        </p:txBody>
      </p:sp>
      <p:sp>
        <p:nvSpPr>
          <p:cNvPr id="180" name="Google Shape;180;p25"/>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Methodology</a:t>
            </a:r>
            <a:endParaRPr sz="1400"/>
          </a:p>
          <a:p>
            <a:pPr indent="-317500" lvl="1" marL="914400" rtl="0" algn="l">
              <a:spcBef>
                <a:spcPts val="0"/>
              </a:spcBef>
              <a:spcAft>
                <a:spcPts val="0"/>
              </a:spcAft>
              <a:buSzPts val="1400"/>
              <a:buChar char="○"/>
            </a:pPr>
            <a:r>
              <a:rPr lang="en" sz="1400"/>
              <a:t>How did we get any of these charts?</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Hurdles</a:t>
            </a:r>
            <a:endParaRPr sz="1400"/>
          </a:p>
          <a:p>
            <a:pPr indent="-317500" lvl="1" marL="914400" rtl="0" algn="l">
              <a:spcBef>
                <a:spcPts val="0"/>
              </a:spcBef>
              <a:spcAft>
                <a:spcPts val="0"/>
              </a:spcAft>
              <a:buSzPts val="1400"/>
              <a:buChar char="○"/>
            </a:pPr>
            <a:r>
              <a:rPr lang="en" sz="1400"/>
              <a:t>What was hard about getting these charts?</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Month of May</a:t>
            </a:r>
            <a:endParaRPr sz="1400"/>
          </a:p>
          <a:p>
            <a:pPr indent="-317500" lvl="1" marL="914400" rtl="0" algn="l">
              <a:spcBef>
                <a:spcPts val="0"/>
              </a:spcBef>
              <a:spcAft>
                <a:spcPts val="0"/>
              </a:spcAft>
              <a:buSzPts val="1400"/>
              <a:buChar char="○"/>
            </a:pPr>
            <a:r>
              <a:rPr lang="en" sz="1400"/>
              <a:t>Statistically</a:t>
            </a:r>
            <a:r>
              <a:rPr lang="en" sz="1400"/>
              <a:t> important</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Areas of Exploration</a:t>
            </a:r>
            <a:endParaRPr/>
          </a:p>
        </p:txBody>
      </p:sp>
      <p:sp>
        <p:nvSpPr>
          <p:cNvPr id="186" name="Google Shape;186;p26"/>
          <p:cNvSpPr txBox="1"/>
          <p:nvPr>
            <p:ph idx="1" type="body"/>
          </p:nvPr>
        </p:nvSpPr>
        <p:spPr>
          <a:xfrm>
            <a:off x="523725" y="15482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Provide more years from pre-pandemic &amp; post-pandemic</a:t>
            </a:r>
            <a:endParaRPr sz="1400"/>
          </a:p>
          <a:p>
            <a:pPr indent="-317500" lvl="1" marL="914400" rtl="0" algn="l">
              <a:spcBef>
                <a:spcPts val="0"/>
              </a:spcBef>
              <a:spcAft>
                <a:spcPts val="0"/>
              </a:spcAft>
              <a:buSzPts val="1400"/>
              <a:buChar char="○"/>
            </a:pPr>
            <a:r>
              <a:rPr lang="en" sz="1400"/>
              <a:t>Give a better overview over time</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Census or population density per district</a:t>
            </a:r>
            <a:endParaRPr sz="1400"/>
          </a:p>
          <a:p>
            <a:pPr indent="-317500" lvl="1" marL="914400" rtl="0" algn="l">
              <a:spcBef>
                <a:spcPts val="0"/>
              </a:spcBef>
              <a:spcAft>
                <a:spcPts val="0"/>
              </a:spcAft>
              <a:buSzPts val="1400"/>
              <a:buChar char="○"/>
            </a:pPr>
            <a:r>
              <a:rPr lang="en" sz="1400"/>
              <a:t>How are the districts separated</a:t>
            </a:r>
            <a:endParaRPr sz="1400"/>
          </a:p>
          <a:p>
            <a:pPr indent="-317500" lvl="1" marL="914400" rtl="0" algn="l">
              <a:spcBef>
                <a:spcPts val="0"/>
              </a:spcBef>
              <a:spcAft>
                <a:spcPts val="0"/>
              </a:spcAft>
              <a:buSzPts val="1400"/>
              <a:buChar char="○"/>
            </a:pPr>
            <a:r>
              <a:rPr lang="en" sz="1400"/>
              <a:t>Historical changes in the districts</a:t>
            </a:r>
            <a:endParaRPr sz="1400"/>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27"/>
          <p:cNvSpPr txBox="1"/>
          <p:nvPr>
            <p:ph idx="1" type="body"/>
          </p:nvPr>
        </p:nvSpPr>
        <p:spPr>
          <a:xfrm>
            <a:off x="641525" y="12699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7200"/>
              <a:t>Q &amp; A</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93" name="Google Shape;93;p14"/>
          <p:cNvSpPr txBox="1"/>
          <p:nvPr>
            <p:ph idx="1" type="body"/>
          </p:nvPr>
        </p:nvSpPr>
        <p:spPr>
          <a:xfrm>
            <a:off x="489275" y="1264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How did rates of types of crimes differ across New Orleans districts from 2018 to 2022?</a:t>
            </a:r>
            <a:endParaRPr/>
          </a:p>
          <a:p>
            <a:pPr indent="0" lvl="0" marL="0" rtl="0" algn="l">
              <a:lnSpc>
                <a:spcPct val="150000"/>
              </a:lnSpc>
              <a:spcBef>
                <a:spcPts val="0"/>
              </a:spcBef>
              <a:spcAft>
                <a:spcPts val="0"/>
              </a:spcAft>
              <a:buNone/>
            </a:pPr>
            <a:r>
              <a:t/>
            </a:r>
            <a:endParaRPr/>
          </a:p>
          <a:p>
            <a:pPr indent="-311150" lvl="0" marL="457200" rtl="0" algn="l">
              <a:lnSpc>
                <a:spcPct val="150000"/>
              </a:lnSpc>
              <a:spcBef>
                <a:spcPts val="0"/>
              </a:spcBef>
              <a:spcAft>
                <a:spcPts val="0"/>
              </a:spcAft>
              <a:buSzPts val="1300"/>
              <a:buChar char="●"/>
            </a:pPr>
            <a:r>
              <a:rPr lang="en"/>
              <a:t>How did the frequency of overall crimes committed change across districts during the specified time period? What was the distribution of genders across the years? </a:t>
            </a:r>
            <a:endParaRPr/>
          </a:p>
          <a:p>
            <a:pPr indent="0" lvl="0" marL="457200" rtl="0" algn="l">
              <a:lnSpc>
                <a:spcPct val="150000"/>
              </a:lnSpc>
              <a:spcBef>
                <a:spcPts val="0"/>
              </a:spcBef>
              <a:spcAft>
                <a:spcPts val="0"/>
              </a:spcAft>
              <a:buNone/>
            </a:pPr>
            <a:r>
              <a:t/>
            </a:r>
            <a:endParaRPr/>
          </a:p>
          <a:p>
            <a:pPr indent="-311150" lvl="0" marL="457200" rtl="0" algn="l">
              <a:lnSpc>
                <a:spcPct val="150000"/>
              </a:lnSpc>
              <a:spcBef>
                <a:spcPts val="0"/>
              </a:spcBef>
              <a:spcAft>
                <a:spcPts val="0"/>
              </a:spcAft>
              <a:buSzPts val="1300"/>
              <a:buChar char="●"/>
            </a:pPr>
            <a:r>
              <a:rPr lang="en"/>
              <a:t>Used police reports from 2018-2022 from data.nola.gov </a:t>
            </a:r>
            <a:endParaRPr/>
          </a:p>
        </p:txBody>
      </p:sp>
      <p:pic>
        <p:nvPicPr>
          <p:cNvPr id="94" name="Google Shape;94;p14" title="WIN_20230604_21_57_50_Pro.mp4">
            <a:hlinkClick r:id="rId3"/>
          </p:cNvPr>
          <p:cNvPicPr preferRelativeResize="0"/>
          <p:nvPr/>
        </p:nvPicPr>
        <p:blipFill>
          <a:blip r:embed="rId4">
            <a:alphaModFix/>
          </a:blip>
          <a:stretch>
            <a:fillRect/>
          </a:stretch>
        </p:blipFill>
        <p:spPr>
          <a:xfrm>
            <a:off x="5530300" y="2457275"/>
            <a:ext cx="3266225" cy="244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Up the Data</a:t>
            </a:r>
            <a:endParaRPr/>
          </a:p>
        </p:txBody>
      </p:sp>
      <p:sp>
        <p:nvSpPr>
          <p:cNvPr id="100" name="Google Shape;100;p15"/>
          <p:cNvSpPr txBox="1"/>
          <p:nvPr>
            <p:ph idx="1" type="body"/>
          </p:nvPr>
        </p:nvSpPr>
        <p:spPr>
          <a:xfrm>
            <a:off x="341075" y="1309300"/>
            <a:ext cx="7688700" cy="2261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Transformation of the raw data using “Item Number”</a:t>
            </a:r>
            <a:endParaRPr sz="1400"/>
          </a:p>
          <a:p>
            <a:pPr indent="-317500" lvl="1" marL="914400" rtl="0" algn="l">
              <a:lnSpc>
                <a:spcPct val="100000"/>
              </a:lnSpc>
              <a:spcBef>
                <a:spcPts val="0"/>
              </a:spcBef>
              <a:spcAft>
                <a:spcPts val="0"/>
              </a:spcAft>
              <a:buSzPts val="1400"/>
              <a:buChar char="○"/>
            </a:pPr>
            <a:r>
              <a:rPr lang="en" sz="1400"/>
              <a:t>How to get rid of duplicates</a:t>
            </a:r>
            <a:endParaRPr sz="1400"/>
          </a:p>
          <a:p>
            <a:pPr indent="0" lvl="0" marL="457200" rtl="0" algn="l">
              <a:lnSpc>
                <a:spcPct val="100000"/>
              </a:lnSpc>
              <a:spcBef>
                <a:spcPts val="1200"/>
              </a:spcBef>
              <a:spcAft>
                <a:spcPts val="0"/>
              </a:spcAft>
              <a:buNone/>
            </a:pPr>
            <a:r>
              <a:t/>
            </a:r>
            <a:endParaRPr sz="1400"/>
          </a:p>
          <a:p>
            <a:pPr indent="-317500" lvl="0" marL="457200" rtl="0" algn="l">
              <a:lnSpc>
                <a:spcPct val="100000"/>
              </a:lnSpc>
              <a:spcBef>
                <a:spcPts val="1200"/>
              </a:spcBef>
              <a:spcAft>
                <a:spcPts val="0"/>
              </a:spcAft>
              <a:buSzPts val="1400"/>
              <a:buChar char="●"/>
            </a:pPr>
            <a:r>
              <a:rPr lang="en" sz="1400"/>
              <a:t>First </a:t>
            </a:r>
            <a:r>
              <a:rPr lang="en" sz="1400"/>
              <a:t>occurrence</a:t>
            </a:r>
            <a:r>
              <a:rPr lang="en" sz="1400"/>
              <a:t> of an “Item Number” vs. all the duplicates</a:t>
            </a:r>
            <a:endParaRPr sz="1400"/>
          </a:p>
          <a:p>
            <a:pPr indent="-317500" lvl="1" marL="914400" rtl="0" algn="l">
              <a:lnSpc>
                <a:spcPct val="100000"/>
              </a:lnSpc>
              <a:spcBef>
                <a:spcPts val="0"/>
              </a:spcBef>
              <a:spcAft>
                <a:spcPts val="0"/>
              </a:spcAft>
              <a:buSzPts val="1400"/>
              <a:buChar char="○"/>
            </a:pPr>
            <a:r>
              <a:rPr lang="en" sz="1400"/>
              <a:t>Reports would be edited with follow-up information</a:t>
            </a:r>
            <a:endParaRPr sz="1400"/>
          </a:p>
          <a:p>
            <a:pPr indent="0" lvl="0" marL="457200" rtl="0" algn="l">
              <a:lnSpc>
                <a:spcPct val="100000"/>
              </a:lnSpc>
              <a:spcBef>
                <a:spcPts val="1200"/>
              </a:spcBef>
              <a:spcAft>
                <a:spcPts val="0"/>
              </a:spcAft>
              <a:buNone/>
            </a:pPr>
            <a:r>
              <a:t/>
            </a:r>
            <a:endParaRPr sz="1400"/>
          </a:p>
          <a:p>
            <a:pPr indent="-317500" lvl="0" marL="457200" rtl="0" algn="l">
              <a:lnSpc>
                <a:spcPct val="100000"/>
              </a:lnSpc>
              <a:spcBef>
                <a:spcPts val="1200"/>
              </a:spcBef>
              <a:spcAft>
                <a:spcPts val="0"/>
              </a:spcAft>
              <a:buSzPts val="1400"/>
              <a:buChar char="●"/>
            </a:pPr>
            <a:r>
              <a:rPr lang="en" sz="1400"/>
              <a:t>Only used first occurrence to gather insight with integrity</a:t>
            </a:r>
            <a:endParaRPr sz="1400"/>
          </a:p>
          <a:p>
            <a:pPr indent="-317500" lvl="1" marL="914400" rtl="0" algn="l">
              <a:lnSpc>
                <a:spcPct val="100000"/>
              </a:lnSpc>
              <a:spcBef>
                <a:spcPts val="0"/>
              </a:spcBef>
              <a:spcAft>
                <a:spcPts val="0"/>
              </a:spcAft>
              <a:buSzPts val="1400"/>
              <a:buChar char="○"/>
            </a:pPr>
            <a:r>
              <a:rPr lang="en" sz="1400"/>
              <a:t>How much to data will we lose?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by Crime Type</a:t>
            </a:r>
            <a:endParaRPr/>
          </a:p>
        </p:txBody>
      </p:sp>
      <p:pic>
        <p:nvPicPr>
          <p:cNvPr id="106" name="Google Shape;106;p16"/>
          <p:cNvPicPr preferRelativeResize="0"/>
          <p:nvPr/>
        </p:nvPicPr>
        <p:blipFill>
          <a:blip r:embed="rId3">
            <a:alphaModFix/>
          </a:blip>
          <a:stretch>
            <a:fillRect/>
          </a:stretch>
        </p:blipFill>
        <p:spPr>
          <a:xfrm>
            <a:off x="0" y="1043575"/>
            <a:ext cx="4656450" cy="2795800"/>
          </a:xfrm>
          <a:prstGeom prst="rect">
            <a:avLst/>
          </a:prstGeom>
          <a:noFill/>
          <a:ln>
            <a:noFill/>
          </a:ln>
        </p:spPr>
      </p:pic>
      <p:pic>
        <p:nvPicPr>
          <p:cNvPr id="107" name="Google Shape;107;p16"/>
          <p:cNvPicPr preferRelativeResize="0"/>
          <p:nvPr/>
        </p:nvPicPr>
        <p:blipFill>
          <a:blip r:embed="rId4">
            <a:alphaModFix/>
          </a:blip>
          <a:stretch>
            <a:fillRect/>
          </a:stretch>
        </p:blipFill>
        <p:spPr>
          <a:xfrm>
            <a:off x="4487653" y="1043575"/>
            <a:ext cx="4656347" cy="2795800"/>
          </a:xfrm>
          <a:prstGeom prst="rect">
            <a:avLst/>
          </a:prstGeom>
          <a:noFill/>
          <a:ln>
            <a:noFill/>
          </a:ln>
        </p:spPr>
      </p:pic>
      <p:sp>
        <p:nvSpPr>
          <p:cNvPr id="108" name="Google Shape;108;p16"/>
          <p:cNvSpPr txBox="1"/>
          <p:nvPr/>
        </p:nvSpPr>
        <p:spPr>
          <a:xfrm>
            <a:off x="1453350" y="572700"/>
            <a:ext cx="62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Top two crimes: Domestic Disturbance &amp; Vehicle Burglary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0" y="44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by Type (part2)</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0" y="493975"/>
            <a:ext cx="3912825" cy="2360750"/>
          </a:xfrm>
          <a:prstGeom prst="rect">
            <a:avLst/>
          </a:prstGeom>
          <a:noFill/>
          <a:ln>
            <a:noFill/>
          </a:ln>
        </p:spPr>
      </p:pic>
      <p:pic>
        <p:nvPicPr>
          <p:cNvPr id="116" name="Google Shape;116;p17"/>
          <p:cNvPicPr preferRelativeResize="0"/>
          <p:nvPr/>
        </p:nvPicPr>
        <p:blipFill>
          <a:blip r:embed="rId4">
            <a:alphaModFix/>
          </a:blip>
          <a:stretch>
            <a:fillRect/>
          </a:stretch>
        </p:blipFill>
        <p:spPr>
          <a:xfrm>
            <a:off x="2717000" y="2792500"/>
            <a:ext cx="3912825" cy="2350993"/>
          </a:xfrm>
          <a:prstGeom prst="rect">
            <a:avLst/>
          </a:prstGeom>
          <a:noFill/>
          <a:ln>
            <a:noFill/>
          </a:ln>
        </p:spPr>
      </p:pic>
      <p:pic>
        <p:nvPicPr>
          <p:cNvPr id="117" name="Google Shape;117;p17"/>
          <p:cNvPicPr preferRelativeResize="0"/>
          <p:nvPr/>
        </p:nvPicPr>
        <p:blipFill>
          <a:blip r:embed="rId5">
            <a:alphaModFix/>
          </a:blip>
          <a:stretch>
            <a:fillRect/>
          </a:stretch>
        </p:blipFill>
        <p:spPr>
          <a:xfrm>
            <a:off x="5143500" y="468312"/>
            <a:ext cx="4000500" cy="241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of New Orleans Districts</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8"/>
          <p:cNvPicPr preferRelativeResize="0"/>
          <p:nvPr/>
        </p:nvPicPr>
        <p:blipFill>
          <a:blip r:embed="rId3">
            <a:alphaModFix/>
          </a:blip>
          <a:stretch>
            <a:fillRect/>
          </a:stretch>
        </p:blipFill>
        <p:spPr>
          <a:xfrm>
            <a:off x="556725" y="876975"/>
            <a:ext cx="7417450" cy="4076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by District</a:t>
            </a:r>
            <a:endParaRPr/>
          </a:p>
        </p:txBody>
      </p:sp>
      <p:pic>
        <p:nvPicPr>
          <p:cNvPr id="130" name="Google Shape;130;p19"/>
          <p:cNvPicPr preferRelativeResize="0"/>
          <p:nvPr/>
        </p:nvPicPr>
        <p:blipFill>
          <a:blip r:embed="rId3">
            <a:alphaModFix/>
          </a:blip>
          <a:stretch>
            <a:fillRect/>
          </a:stretch>
        </p:blipFill>
        <p:spPr>
          <a:xfrm>
            <a:off x="87425" y="1592575"/>
            <a:ext cx="4588674" cy="2760450"/>
          </a:xfrm>
          <a:prstGeom prst="rect">
            <a:avLst/>
          </a:prstGeom>
          <a:noFill/>
          <a:ln>
            <a:noFill/>
          </a:ln>
        </p:spPr>
      </p:pic>
      <p:pic>
        <p:nvPicPr>
          <p:cNvPr id="131" name="Google Shape;131;p19"/>
          <p:cNvPicPr preferRelativeResize="0"/>
          <p:nvPr/>
        </p:nvPicPr>
        <p:blipFill>
          <a:blip r:embed="rId4">
            <a:alphaModFix/>
          </a:blip>
          <a:stretch>
            <a:fillRect/>
          </a:stretch>
        </p:blipFill>
        <p:spPr>
          <a:xfrm>
            <a:off x="4676100" y="1610725"/>
            <a:ext cx="4524375" cy="2724150"/>
          </a:xfrm>
          <a:prstGeom prst="rect">
            <a:avLst/>
          </a:prstGeom>
          <a:noFill/>
          <a:ln>
            <a:noFill/>
          </a:ln>
        </p:spPr>
      </p:pic>
      <p:sp>
        <p:nvSpPr>
          <p:cNvPr id="132" name="Google Shape;132;p19"/>
          <p:cNvSpPr txBox="1"/>
          <p:nvPr/>
        </p:nvSpPr>
        <p:spPr>
          <a:xfrm>
            <a:off x="314500" y="670125"/>
            <a:ext cx="6237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District 5 increased, District 8 decreased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0"/>
          <p:cNvSpPr txBox="1"/>
          <p:nvPr>
            <p:ph type="title"/>
          </p:nvPr>
        </p:nvSpPr>
        <p:spPr>
          <a:xfrm>
            <a:off x="116775" y="-5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by District (part 2)</a:t>
            </a:r>
            <a:endParaRPr/>
          </a:p>
        </p:txBody>
      </p:sp>
      <p:sp>
        <p:nvSpPr>
          <p:cNvPr id="138" name="Google Shape;13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0"/>
          <p:cNvPicPr preferRelativeResize="0"/>
          <p:nvPr/>
        </p:nvPicPr>
        <p:blipFill>
          <a:blip r:embed="rId3">
            <a:alphaModFix/>
          </a:blip>
          <a:stretch>
            <a:fillRect/>
          </a:stretch>
        </p:blipFill>
        <p:spPr>
          <a:xfrm>
            <a:off x="2531625" y="2692900"/>
            <a:ext cx="4084325" cy="2450600"/>
          </a:xfrm>
          <a:prstGeom prst="rect">
            <a:avLst/>
          </a:prstGeom>
          <a:noFill/>
          <a:ln>
            <a:noFill/>
          </a:ln>
        </p:spPr>
      </p:pic>
      <p:pic>
        <p:nvPicPr>
          <p:cNvPr id="140" name="Google Shape;140;p20"/>
          <p:cNvPicPr preferRelativeResize="0"/>
          <p:nvPr/>
        </p:nvPicPr>
        <p:blipFill>
          <a:blip r:embed="rId4">
            <a:alphaModFix/>
          </a:blip>
          <a:stretch>
            <a:fillRect/>
          </a:stretch>
        </p:blipFill>
        <p:spPr>
          <a:xfrm>
            <a:off x="5008725" y="514350"/>
            <a:ext cx="3952875" cy="2371725"/>
          </a:xfrm>
          <a:prstGeom prst="rect">
            <a:avLst/>
          </a:prstGeom>
          <a:noFill/>
          <a:ln>
            <a:noFill/>
          </a:ln>
        </p:spPr>
      </p:pic>
      <p:pic>
        <p:nvPicPr>
          <p:cNvPr id="141" name="Google Shape;141;p20"/>
          <p:cNvPicPr preferRelativeResize="0"/>
          <p:nvPr/>
        </p:nvPicPr>
        <p:blipFill>
          <a:blip r:embed="rId5">
            <a:alphaModFix/>
          </a:blip>
          <a:stretch>
            <a:fillRect/>
          </a:stretch>
        </p:blipFill>
        <p:spPr>
          <a:xfrm>
            <a:off x="116775" y="666750"/>
            <a:ext cx="3763131" cy="226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by Gender</a:t>
            </a:r>
            <a:endParaRPr/>
          </a:p>
        </p:txBody>
      </p:sp>
      <p:sp>
        <p:nvSpPr>
          <p:cNvPr id="147" name="Google Shape;147;p21"/>
          <p:cNvSpPr txBox="1"/>
          <p:nvPr>
            <p:ph idx="1" type="body"/>
          </p:nvPr>
        </p:nvSpPr>
        <p:spPr>
          <a:xfrm>
            <a:off x="231350" y="535200"/>
            <a:ext cx="7688700" cy="535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More crimes committed by men</a:t>
            </a:r>
            <a:endParaRPr/>
          </a:p>
        </p:txBody>
      </p:sp>
      <p:pic>
        <p:nvPicPr>
          <p:cNvPr id="148" name="Google Shape;148;p21"/>
          <p:cNvPicPr preferRelativeResize="0"/>
          <p:nvPr/>
        </p:nvPicPr>
        <p:blipFill>
          <a:blip r:embed="rId3">
            <a:alphaModFix/>
          </a:blip>
          <a:stretch>
            <a:fillRect/>
          </a:stretch>
        </p:blipFill>
        <p:spPr>
          <a:xfrm>
            <a:off x="0" y="973725"/>
            <a:ext cx="4093150" cy="3061175"/>
          </a:xfrm>
          <a:prstGeom prst="rect">
            <a:avLst/>
          </a:prstGeom>
          <a:noFill/>
          <a:ln>
            <a:noFill/>
          </a:ln>
        </p:spPr>
      </p:pic>
      <p:pic>
        <p:nvPicPr>
          <p:cNvPr id="149" name="Google Shape;149;p21"/>
          <p:cNvPicPr preferRelativeResize="0"/>
          <p:nvPr/>
        </p:nvPicPr>
        <p:blipFill>
          <a:blip r:embed="rId4">
            <a:alphaModFix/>
          </a:blip>
          <a:stretch>
            <a:fillRect/>
          </a:stretch>
        </p:blipFill>
        <p:spPr>
          <a:xfrm>
            <a:off x="4656225" y="1767050"/>
            <a:ext cx="3943850" cy="295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