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5"/>
  </p:notesMasterIdLst>
  <p:handoutMasterIdLst>
    <p:handoutMasterId r:id="rId26"/>
  </p:handoutMasterIdLst>
  <p:sldIdLst>
    <p:sldId id="270" r:id="rId2"/>
    <p:sldId id="316" r:id="rId3"/>
    <p:sldId id="332" r:id="rId4"/>
    <p:sldId id="275" r:id="rId5"/>
    <p:sldId id="338" r:id="rId6"/>
    <p:sldId id="350" r:id="rId7"/>
    <p:sldId id="363" r:id="rId8"/>
    <p:sldId id="319" r:id="rId9"/>
    <p:sldId id="355" r:id="rId10"/>
    <p:sldId id="367" r:id="rId11"/>
    <p:sldId id="366" r:id="rId12"/>
    <p:sldId id="360" r:id="rId13"/>
    <p:sldId id="353" r:id="rId14"/>
    <p:sldId id="359" r:id="rId15"/>
    <p:sldId id="362" r:id="rId16"/>
    <p:sldId id="351" r:id="rId17"/>
    <p:sldId id="352" r:id="rId18"/>
    <p:sldId id="348" r:id="rId19"/>
    <p:sldId id="369" r:id="rId20"/>
    <p:sldId id="335" r:id="rId21"/>
    <p:sldId id="305" r:id="rId22"/>
    <p:sldId id="340" r:id="rId23"/>
    <p:sldId id="370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82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orient="horz" pos="3858">
          <p15:clr>
            <a:srgbClr val="A4A3A4"/>
          </p15:clr>
        </p15:guide>
        <p15:guide id="5" orient="horz" pos="127">
          <p15:clr>
            <a:srgbClr val="A4A3A4"/>
          </p15:clr>
        </p15:guide>
        <p15:guide id="6" pos="2886">
          <p15:clr>
            <a:srgbClr val="A4A3A4"/>
          </p15:clr>
        </p15:guide>
        <p15:guide id="7" pos="286">
          <p15:clr>
            <a:srgbClr val="A4A3A4"/>
          </p15:clr>
        </p15:guide>
        <p15:guide id="8" pos="5473">
          <p15:clr>
            <a:srgbClr val="A4A3A4"/>
          </p15:clr>
        </p15:guide>
        <p15:guide id="9" pos="2937">
          <p15:clr>
            <a:srgbClr val="A4A3A4"/>
          </p15:clr>
        </p15:guide>
        <p15:guide id="10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D1337"/>
    <a:srgbClr val="808080"/>
    <a:srgbClr val="FF0090"/>
    <a:srgbClr val="FF00FF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88" autoAdjust="0"/>
    <p:restoredTop sz="80000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240" y="192"/>
      </p:cViewPr>
      <p:guideLst>
        <p:guide orient="horz" pos="2160"/>
        <p:guide orient="horz" pos="682"/>
        <p:guide orient="horz" pos="903"/>
        <p:guide orient="horz" pos="3858"/>
        <p:guide orient="horz" pos="127"/>
        <p:guide pos="2886"/>
        <p:guide pos="286"/>
        <p:guide pos="5473"/>
        <p:guide pos="2937"/>
        <p:guide pos="2842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200" d="100"/>
          <a:sy n="200" d="100"/>
        </p:scale>
        <p:origin x="1328" y="15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02/10/2023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02/10/2023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082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07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867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435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599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624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40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188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72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70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95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624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471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71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14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35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36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24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64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57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548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70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12" y="777600"/>
            <a:ext cx="5524328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12" y="1753200"/>
            <a:ext cx="5524328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6532" y="2405084"/>
            <a:ext cx="9150532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200" y="6409944"/>
            <a:ext cx="722376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200" y="6409944"/>
            <a:ext cx="722376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8111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8111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409944"/>
            <a:ext cx="722376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1820"/>
            <a:ext cx="4042800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31820"/>
            <a:ext cx="4042800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</p:spPr>
        <p:txBody>
          <a:bodyPr anchor="t" anchorCtr="0"/>
          <a:lstStyle>
            <a:lvl1pPr marL="0" indent="0">
              <a:buNone/>
              <a:defRPr b="1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</p:spPr>
        <p:txBody>
          <a:bodyPr anchor="t" anchorCtr="0"/>
          <a:lstStyle>
            <a:lvl1pPr marL="0" indent="0">
              <a:buNone/>
              <a:defRPr b="1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6409944"/>
            <a:ext cx="722376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4128"/>
            <a:ext cx="822960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6409944"/>
            <a:ext cx="722376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457200" y="1039813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09944"/>
            <a:ext cx="722376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01600"/>
            <a:ext cx="823277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409944"/>
            <a:ext cx="722376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096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779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33513" indent="-3556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7525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keithvincentburca/salifort-motors-hr-analytics/note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9969"/>
            <a:ext cx="9144000" cy="1174668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 LEAVE or NOT TO LEAVE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THAT IS THE QUESTION!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i="1" dirty="0">
                <a:solidFill>
                  <a:schemeClr val="tx1"/>
                </a:solidFill>
              </a:rPr>
              <a:t>U</a:t>
            </a:r>
            <a:r>
              <a:rPr lang="en-US" sz="1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nderstanding and predicting the triggers for Employee Turnover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C04B78-5D16-EFAE-790E-9A7E54251714}"/>
              </a:ext>
            </a:extLst>
          </p:cNvPr>
          <p:cNvSpPr txBox="1">
            <a:spLocks/>
          </p:cNvSpPr>
          <p:nvPr/>
        </p:nvSpPr>
        <p:spPr>
          <a:xfrm>
            <a:off x="-491837" y="5328665"/>
            <a:ext cx="9144000" cy="15293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			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Presented by the Engagement, Motivation, Cheerleading (EMC) Team:</a:t>
            </a:r>
          </a:p>
          <a:p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i="1" dirty="0">
                <a:solidFill>
                  <a:schemeClr val="tx1"/>
                </a:solidFill>
              </a:rPr>
              <a:t>Gabrielle Bedewi, Todd Petruska, Nandini </a:t>
            </a:r>
            <a:r>
              <a:rPr lang="en-US" sz="1800" i="1" dirty="0" err="1">
                <a:solidFill>
                  <a:schemeClr val="tx1"/>
                </a:solidFill>
              </a:rPr>
              <a:t>Tivakaran</a:t>
            </a:r>
            <a:endParaRPr lang="en-US" sz="1800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400" dirty="0">
                <a:solidFill>
                  <a:schemeClr val="tx1"/>
                </a:solidFill>
              </a:rPr>
              <a:t>October 2,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5FB622-9AEC-3876-82AF-E0C9FD91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593768"/>
            <a:ext cx="1685925" cy="183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A756E0-9802-ED6B-5D4F-5EEB6858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93768"/>
            <a:ext cx="1685925" cy="183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B562A65-60C3-0003-2244-53A3627E0DD2}"/>
              </a:ext>
            </a:extLst>
          </p:cNvPr>
          <p:cNvSpPr txBox="1"/>
          <p:nvPr/>
        </p:nvSpPr>
        <p:spPr>
          <a:xfrm>
            <a:off x="413122" y="477410"/>
            <a:ext cx="8730878" cy="1218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/>
              <a:t>Overview of Employee Turnover (Satisfaction Score)</a:t>
            </a:r>
            <a:br>
              <a:rPr lang="en-US" sz="2600" b="1" dirty="0"/>
            </a:br>
            <a:endParaRPr lang="en-US" sz="26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F63341-7592-6773-728A-75D1F08F27D8}"/>
              </a:ext>
            </a:extLst>
          </p:cNvPr>
          <p:cNvSpPr txBox="1">
            <a:spLocks/>
          </p:cNvSpPr>
          <p:nvPr/>
        </p:nvSpPr>
        <p:spPr>
          <a:xfrm>
            <a:off x="407235" y="5364143"/>
            <a:ext cx="8376845" cy="15303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Among the employees who quit the company, the highest percentage of departures occurs at the Poor satisfaction score (1,522; 67.49%) followed by Very Poor (941; 51.34%)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denominator is total number of employees who quit – 3571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C9729-AD24-3A24-32D0-9BBB68705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5330" r="5882" b="4098"/>
          <a:stretch/>
        </p:blipFill>
        <p:spPr>
          <a:xfrm>
            <a:off x="228866" y="1233027"/>
            <a:ext cx="5889831" cy="390227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A70048-EF5C-56D0-E1DB-7C61BA345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115358"/>
              </p:ext>
            </p:extLst>
          </p:nvPr>
        </p:nvGraphicFramePr>
        <p:xfrm>
          <a:off x="6531819" y="1246447"/>
          <a:ext cx="2316695" cy="1422400"/>
        </p:xfrm>
        <a:graphic>
          <a:graphicData uri="http://schemas.openxmlformats.org/drawingml/2006/table">
            <a:tbl>
              <a:tblPr/>
              <a:tblGrid>
                <a:gridCol w="1182053">
                  <a:extLst>
                    <a:ext uri="{9D8B030D-6E8A-4147-A177-3AD203B41FA5}">
                      <a16:colId xmlns:a16="http://schemas.microsoft.com/office/drawing/2014/main" val="3587254634"/>
                    </a:ext>
                  </a:extLst>
                </a:gridCol>
                <a:gridCol w="567321">
                  <a:extLst>
                    <a:ext uri="{9D8B030D-6E8A-4147-A177-3AD203B41FA5}">
                      <a16:colId xmlns:a16="http://schemas.microsoft.com/office/drawing/2014/main" val="2116431031"/>
                    </a:ext>
                  </a:extLst>
                </a:gridCol>
                <a:gridCol w="567321">
                  <a:extLst>
                    <a:ext uri="{9D8B030D-6E8A-4147-A177-3AD203B41FA5}">
                      <a16:colId xmlns:a16="http://schemas.microsoft.com/office/drawing/2014/main" val="110835017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satisfaction_range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0752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2145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very_poor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311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4709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B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B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3373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6390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3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79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B562A65-60C3-0003-2244-53A3627E0DD2}"/>
              </a:ext>
            </a:extLst>
          </p:cNvPr>
          <p:cNvSpPr txBox="1"/>
          <p:nvPr/>
        </p:nvSpPr>
        <p:spPr>
          <a:xfrm>
            <a:off x="413122" y="477410"/>
            <a:ext cx="8730878" cy="1218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/>
              <a:t>Overview of Employee Turnover (Evaluation Score)</a:t>
            </a:r>
            <a:br>
              <a:rPr lang="en-US" sz="2600" b="1" dirty="0"/>
            </a:br>
            <a:endParaRPr lang="en-US" sz="26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F63341-7592-6773-728A-75D1F08F27D8}"/>
              </a:ext>
            </a:extLst>
          </p:cNvPr>
          <p:cNvSpPr txBox="1">
            <a:spLocks/>
          </p:cNvSpPr>
          <p:nvPr/>
        </p:nvSpPr>
        <p:spPr>
          <a:xfrm>
            <a:off x="413122" y="5357342"/>
            <a:ext cx="8317756" cy="103174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Among the employees who quit the company, the highest percentage of departures occurs for employees with evaluation scores in the Very Poor (475; 38.51%) category followed by scores in the Excellent category (1,102; 31.32%)</a:t>
            </a:r>
          </a:p>
          <a:p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i="1" dirty="0">
                <a:solidFill>
                  <a:schemeClr val="tx1"/>
                </a:solidFill>
              </a:rPr>
              <a:t>denominator is total number of employees who quit – 3571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441D36-A962-82AB-E271-751047BE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24005"/>
              </p:ext>
            </p:extLst>
          </p:nvPr>
        </p:nvGraphicFramePr>
        <p:xfrm>
          <a:off x="6466161" y="1231661"/>
          <a:ext cx="2342541" cy="1422400"/>
        </p:xfrm>
        <a:graphic>
          <a:graphicData uri="http://schemas.openxmlformats.org/drawingml/2006/table">
            <a:tbl>
              <a:tblPr/>
              <a:tblGrid>
                <a:gridCol w="1160327">
                  <a:extLst>
                    <a:ext uri="{9D8B030D-6E8A-4147-A177-3AD203B41FA5}">
                      <a16:colId xmlns:a16="http://schemas.microsoft.com/office/drawing/2014/main" val="2404934409"/>
                    </a:ext>
                  </a:extLst>
                </a:gridCol>
                <a:gridCol w="510342">
                  <a:extLst>
                    <a:ext uri="{9D8B030D-6E8A-4147-A177-3AD203B41FA5}">
                      <a16:colId xmlns:a16="http://schemas.microsoft.com/office/drawing/2014/main" val="1749477158"/>
                    </a:ext>
                  </a:extLst>
                </a:gridCol>
                <a:gridCol w="671872">
                  <a:extLst>
                    <a:ext uri="{9D8B030D-6E8A-4147-A177-3AD203B41FA5}">
                      <a16:colId xmlns:a16="http://schemas.microsoft.com/office/drawing/2014/main" val="11097413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evaluation_range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183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0432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8296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very_poor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748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429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933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48084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D15A2D1-6BA4-8FAD-0708-6993445C02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" t="6164" r="9261" b="4125"/>
          <a:stretch/>
        </p:blipFill>
        <p:spPr>
          <a:xfrm>
            <a:off x="247746" y="1202477"/>
            <a:ext cx="5880674" cy="397263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970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B562A65-60C3-0003-2244-53A3627E0DD2}"/>
              </a:ext>
            </a:extLst>
          </p:cNvPr>
          <p:cNvSpPr txBox="1"/>
          <p:nvPr/>
        </p:nvSpPr>
        <p:spPr>
          <a:xfrm>
            <a:off x="413122" y="477410"/>
            <a:ext cx="8730878" cy="1218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/>
              <a:t>Overview of Employee Turnover (# of Projects)</a:t>
            </a:r>
            <a:br>
              <a:rPr lang="en-US" sz="2600" b="1" dirty="0"/>
            </a:br>
            <a:endParaRPr lang="en-US" sz="26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F63341-7592-6773-728A-75D1F08F27D8}"/>
              </a:ext>
            </a:extLst>
          </p:cNvPr>
          <p:cNvSpPr txBox="1">
            <a:spLocks/>
          </p:cNvSpPr>
          <p:nvPr/>
        </p:nvSpPr>
        <p:spPr>
          <a:xfrm>
            <a:off x="413122" y="5326898"/>
            <a:ext cx="8427527" cy="15303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Among the employees who quit the company, the highest percentage occurs for employees with seven (256; 100%) projects followed by employees with only two projects (1,567; 65.62%)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denominator is total number of employees who quit – 3571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4D703D-1BFE-EE94-E0AC-8A40FDA0A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84972"/>
              </p:ext>
            </p:extLst>
          </p:nvPr>
        </p:nvGraphicFramePr>
        <p:xfrm>
          <a:off x="6970169" y="1214415"/>
          <a:ext cx="1851024" cy="16256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817231393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709010929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8428500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Projects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2292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677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701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4824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2994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1088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124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128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C09D647-26FD-E121-4EB8-9C16378B29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" t="6351" r="2253" b="3723"/>
          <a:stretch/>
        </p:blipFill>
        <p:spPr>
          <a:xfrm>
            <a:off x="223737" y="1194959"/>
            <a:ext cx="6050603" cy="40197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179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B562A65-60C3-0003-2244-53A3627E0DD2}"/>
              </a:ext>
            </a:extLst>
          </p:cNvPr>
          <p:cNvSpPr txBox="1"/>
          <p:nvPr/>
        </p:nvSpPr>
        <p:spPr>
          <a:xfrm>
            <a:off x="413122" y="477410"/>
            <a:ext cx="8730878" cy="1218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/>
              <a:t>Overview of Employee Turnover (Tenure at Company)</a:t>
            </a:r>
            <a:br>
              <a:rPr lang="en-US" sz="2600" b="1" dirty="0"/>
            </a:br>
            <a:endParaRPr lang="en-US" sz="26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F63341-7592-6773-728A-75D1F08F27D8}"/>
              </a:ext>
            </a:extLst>
          </p:cNvPr>
          <p:cNvSpPr txBox="1">
            <a:spLocks/>
          </p:cNvSpPr>
          <p:nvPr/>
        </p:nvSpPr>
        <p:spPr>
          <a:xfrm>
            <a:off x="403393" y="5328184"/>
            <a:ext cx="8263951" cy="15303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Among the employees who quit the company, the highest percentage of departures occurs at five years (833; 56.55%) followed by four years (890; 34.81%)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denominator is total number of employees who quit – 3571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6C09-2807-BCCE-33A8-1E549A66AE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6355" r="9032" b="4226"/>
          <a:stretch/>
        </p:blipFill>
        <p:spPr>
          <a:xfrm>
            <a:off x="257477" y="1244897"/>
            <a:ext cx="5900132" cy="389130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72B4BB-157E-D73D-DE9F-0E13BF5B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22803"/>
              </p:ext>
            </p:extLst>
          </p:nvPr>
        </p:nvGraphicFramePr>
        <p:xfrm>
          <a:off x="6603533" y="1245183"/>
          <a:ext cx="2208339" cy="2032000"/>
        </p:xfrm>
        <a:graphic>
          <a:graphicData uri="http://schemas.openxmlformats.org/drawingml/2006/table">
            <a:tbl>
              <a:tblPr/>
              <a:tblGrid>
                <a:gridCol w="1105027">
                  <a:extLst>
                    <a:ext uri="{9D8B030D-6E8A-4147-A177-3AD203B41FA5}">
                      <a16:colId xmlns:a16="http://schemas.microsoft.com/office/drawing/2014/main" val="224300040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98454854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373781277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Company_Tenure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308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049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8355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25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4626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952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818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9896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334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0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07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B562A65-60C3-0003-2244-53A3627E0DD2}"/>
              </a:ext>
            </a:extLst>
          </p:cNvPr>
          <p:cNvSpPr txBox="1"/>
          <p:nvPr/>
        </p:nvSpPr>
        <p:spPr>
          <a:xfrm>
            <a:off x="413122" y="477410"/>
            <a:ext cx="8730878" cy="1218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/>
              <a:t>Overview of Employee Turnover (Department)</a:t>
            </a:r>
            <a:br>
              <a:rPr lang="en-US" sz="2600" b="1" dirty="0"/>
            </a:br>
            <a:endParaRPr lang="en-US" sz="26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F63341-7592-6773-728A-75D1F08F27D8}"/>
              </a:ext>
            </a:extLst>
          </p:cNvPr>
          <p:cNvSpPr txBox="1">
            <a:spLocks/>
          </p:cNvSpPr>
          <p:nvPr/>
        </p:nvSpPr>
        <p:spPr>
          <a:xfrm>
            <a:off x="413122" y="5350213"/>
            <a:ext cx="8317755" cy="15303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Among the employees who quit the company, the highest number of departures occurs Sales department (1,014; 24.49%); however, the overall highest percentage of departures occurred in the HR department with (215; 29.09%), followed by Accounting with (204, 26.60% departure rate 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i="1" dirty="0">
                <a:solidFill>
                  <a:schemeClr val="tx1"/>
                </a:solidFill>
              </a:rPr>
              <a:t>denominator is total number of employees who quit – 3571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35685-5178-D1C1-1E84-A7A14DCF45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2" r="2754" b="4099"/>
          <a:stretch/>
        </p:blipFill>
        <p:spPr>
          <a:xfrm>
            <a:off x="0" y="1229665"/>
            <a:ext cx="6537783" cy="401354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3F90D6-E891-0DF4-3AD2-5F446913D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10739"/>
              </p:ext>
            </p:extLst>
          </p:nvPr>
        </p:nvGraphicFramePr>
        <p:xfrm>
          <a:off x="6895067" y="1219937"/>
          <a:ext cx="1913635" cy="2438400"/>
        </p:xfrm>
        <a:graphic>
          <a:graphicData uri="http://schemas.openxmlformats.org/drawingml/2006/table">
            <a:tbl>
              <a:tblPr/>
              <a:tblGrid>
                <a:gridCol w="888111">
                  <a:extLst>
                    <a:ext uri="{9D8B030D-6E8A-4147-A177-3AD203B41FA5}">
                      <a16:colId xmlns:a16="http://schemas.microsoft.com/office/drawing/2014/main" val="386780517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427900204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8544604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2841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23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8700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38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302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52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8455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7223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051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product_mng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4688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3257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30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0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B562A65-60C3-0003-2244-53A3627E0DD2}"/>
              </a:ext>
            </a:extLst>
          </p:cNvPr>
          <p:cNvSpPr txBox="1"/>
          <p:nvPr/>
        </p:nvSpPr>
        <p:spPr>
          <a:xfrm>
            <a:off x="413122" y="477410"/>
            <a:ext cx="8730878" cy="1218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/>
              <a:t>Overview of Employee Turnover (Salary)</a:t>
            </a:r>
            <a:br>
              <a:rPr lang="en-US" sz="2600" b="1" dirty="0"/>
            </a:br>
            <a:endParaRPr lang="en-US" sz="26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F63341-7592-6773-728A-75D1F08F27D8}"/>
              </a:ext>
            </a:extLst>
          </p:cNvPr>
          <p:cNvSpPr txBox="1">
            <a:spLocks/>
          </p:cNvSpPr>
          <p:nvPr/>
        </p:nvSpPr>
        <p:spPr>
          <a:xfrm>
            <a:off x="403393" y="5348624"/>
            <a:ext cx="8380683" cy="15303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Among the employees who quit the company, the highest percentage of departures occurs for salaries in the Medium category (1,317; 20.45%) followed by the Low category (2,172; 14.62%)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denominator is total number of employees who quit – 3571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695E7-EE7D-B0E9-4B46-746373F33E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6351" r="2503" b="2835"/>
          <a:stretch/>
        </p:blipFill>
        <p:spPr>
          <a:xfrm>
            <a:off x="179658" y="1284052"/>
            <a:ext cx="5990909" cy="387160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100343-48D3-93C4-F44E-E8345B726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1288"/>
              </p:ext>
            </p:extLst>
          </p:nvPr>
        </p:nvGraphicFramePr>
        <p:xfrm>
          <a:off x="7241938" y="1245140"/>
          <a:ext cx="1593849" cy="802005"/>
        </p:xfrm>
        <a:graphic>
          <a:graphicData uri="http://schemas.openxmlformats.org/drawingml/2006/table">
            <a:tbl>
              <a:tblPr/>
              <a:tblGrid>
                <a:gridCol w="568325">
                  <a:extLst>
                    <a:ext uri="{9D8B030D-6E8A-4147-A177-3AD203B41FA5}">
                      <a16:colId xmlns:a16="http://schemas.microsoft.com/office/drawing/2014/main" val="1993356121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921443420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373466844"/>
                    </a:ext>
                  </a:extLst>
                </a:gridCol>
              </a:tblGrid>
              <a:tr h="14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3195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261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120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38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0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600" y="1840484"/>
            <a:ext cx="8356599" cy="804672"/>
          </a:xfrm>
        </p:spPr>
        <p:txBody>
          <a:bodyPr/>
          <a:lstStyle/>
          <a:p>
            <a:pPr algn="ctr"/>
            <a:r>
              <a:rPr lang="en-GB" sz="6000" dirty="0"/>
              <a:t>Interactive Visualization of Insights</a:t>
            </a:r>
            <a:br>
              <a:rPr lang="en-GB" sz="6000" dirty="0"/>
            </a:br>
            <a:r>
              <a:rPr lang="en-GB" sz="4000" dirty="0"/>
              <a:t>(</a:t>
            </a:r>
            <a:r>
              <a:rPr lang="en-GB" sz="4000" i="1" dirty="0"/>
              <a:t>Tableau Demo</a:t>
            </a:r>
            <a:r>
              <a:rPr lang="en-GB" sz="4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C52E0-DBEE-964F-4896-F79AA65D9C0A}"/>
              </a:ext>
            </a:extLst>
          </p:cNvPr>
          <p:cNvSpPr txBox="1"/>
          <p:nvPr/>
        </p:nvSpPr>
        <p:spPr>
          <a:xfrm>
            <a:off x="733356" y="5622986"/>
            <a:ext cx="7963172" cy="461665"/>
          </a:xfrm>
          <a:prstGeom prst="rect">
            <a:avLst/>
          </a:prstGeom>
          <a:solidFill>
            <a:srgbClr val="C893C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public.tableau.com</a:t>
            </a:r>
            <a:r>
              <a:rPr lang="en-US" sz="1200" dirty="0"/>
              <a:t>/views/</a:t>
            </a:r>
            <a:r>
              <a:rPr lang="en-US" sz="1200" dirty="0" err="1"/>
              <a:t>EmployeeTurnoveratSalifortMotors</a:t>
            </a:r>
            <a:r>
              <a:rPr lang="en-US" sz="1200" dirty="0"/>
              <a:t>/</a:t>
            </a:r>
            <a:r>
              <a:rPr lang="en-US" sz="1200" dirty="0" err="1"/>
              <a:t>EmployeeTurnoveratSalifortMotors</a:t>
            </a:r>
            <a:r>
              <a:rPr lang="en-US" sz="1200" dirty="0"/>
              <a:t>?:language=</a:t>
            </a:r>
            <a:r>
              <a:rPr lang="en-US" sz="1200" dirty="0" err="1"/>
              <a:t>en-US&amp;publish</a:t>
            </a:r>
            <a:r>
              <a:rPr lang="en-US" sz="1200" dirty="0"/>
              <a:t>=yes&amp;:</a:t>
            </a:r>
            <a:r>
              <a:rPr lang="en-US" sz="1200" dirty="0" err="1"/>
              <a:t>display_count</a:t>
            </a:r>
            <a:r>
              <a:rPr lang="en-US" sz="1200" dirty="0"/>
              <a:t>=n&amp;:origin=</a:t>
            </a:r>
            <a:r>
              <a:rPr lang="en-US" sz="1200" dirty="0" err="1"/>
              <a:t>viz_share_link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510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600" y="2624328"/>
            <a:ext cx="8356599" cy="804672"/>
          </a:xfrm>
        </p:spPr>
        <p:txBody>
          <a:bodyPr/>
          <a:lstStyle/>
          <a:p>
            <a:pPr algn="ctr"/>
            <a:r>
              <a:rPr lang="en-GB" sz="6000" dirty="0"/>
              <a:t>Predictive Analytics Insights</a:t>
            </a:r>
          </a:p>
        </p:txBody>
      </p:sp>
    </p:spTree>
    <p:extLst>
      <p:ext uri="{BB962C8B-B14F-4D97-AF65-F5344CB8AC3E}">
        <p14:creationId xmlns:p14="http://schemas.microsoft.com/office/powerpoint/2010/main" val="575142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Predictive Analytics Insights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Compare and Contrast Model Performance</a:t>
            </a:r>
            <a:br>
              <a:rPr lang="en-US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F82D09-2892-C04B-CC11-F7CD274C3346}"/>
              </a:ext>
            </a:extLst>
          </p:cNvPr>
          <p:cNvSpPr txBox="1">
            <a:spLocks/>
          </p:cNvSpPr>
          <p:nvPr/>
        </p:nvSpPr>
        <p:spPr>
          <a:xfrm>
            <a:off x="454024" y="1062001"/>
            <a:ext cx="8686801" cy="347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Random Forest model outperformed the other 3 predictive models in the consideration set.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AF4ED-571D-2432-C6AF-09D54F91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687144"/>
            <a:ext cx="8915400" cy="410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0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01600"/>
            <a:ext cx="8689975" cy="860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Predictive Analytics Insights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Random Forest (</a:t>
            </a:r>
            <a:r>
              <a:rPr lang="en-US" sz="2400" i="1" dirty="0">
                <a:solidFill>
                  <a:schemeClr val="tx1"/>
                </a:solidFill>
              </a:rPr>
              <a:t>winning</a:t>
            </a:r>
            <a:r>
              <a:rPr lang="en-US" sz="2400" dirty="0">
                <a:solidFill>
                  <a:schemeClr val="tx1"/>
                </a:solidFill>
              </a:rPr>
              <a:t>) Model – Feature Importance</a:t>
            </a:r>
            <a:br>
              <a:rPr lang="en-US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 descr="A graph with green bars&#10;&#10;Description automatically generated">
            <a:extLst>
              <a:ext uri="{FF2B5EF4-FFF2-40B4-BE49-F238E27FC236}">
                <a16:creationId xmlns:a16="http://schemas.microsoft.com/office/drawing/2014/main" id="{6FD9C00D-37C2-84D0-18AF-1E4DA3DBD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1816099"/>
            <a:ext cx="8447647" cy="43434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C1CACF-A862-3AE2-3AB3-164D070857F8}"/>
              </a:ext>
            </a:extLst>
          </p:cNvPr>
          <p:cNvSpPr txBox="1">
            <a:spLocks/>
          </p:cNvSpPr>
          <p:nvPr/>
        </p:nvSpPr>
        <p:spPr>
          <a:xfrm>
            <a:off x="454024" y="1062001"/>
            <a:ext cx="8686801" cy="754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Recalling correlation matrix – </a:t>
            </a:r>
          </a:p>
          <a:p>
            <a:pPr marL="571500" lvl="1" indent="-215900"/>
            <a:r>
              <a:rPr lang="en-US" sz="1200" dirty="0">
                <a:solidFill>
                  <a:schemeClr val="tx1"/>
                </a:solidFill>
              </a:rPr>
              <a:t>Less likely to leave – the higher the satisfaction level (-</a:t>
            </a:r>
            <a:r>
              <a:rPr lang="en-US" sz="1200" dirty="0" err="1">
                <a:solidFill>
                  <a:schemeClr val="tx1"/>
                </a:solidFill>
              </a:rPr>
              <a:t>ve</a:t>
            </a:r>
            <a:r>
              <a:rPr lang="en-US" sz="1200" dirty="0">
                <a:solidFill>
                  <a:schemeClr val="tx1"/>
                </a:solidFill>
              </a:rPr>
              <a:t> correlation coefficient).</a:t>
            </a:r>
          </a:p>
          <a:p>
            <a:pPr marL="571500" lvl="1" indent="-215900"/>
            <a:r>
              <a:rPr lang="en-US" sz="1200" dirty="0">
                <a:solidFill>
                  <a:schemeClr val="tx1"/>
                </a:solidFill>
              </a:rPr>
              <a:t>Less likely to stay – the higher the # of projects, company tenure, average monthly hours or last </a:t>
            </a:r>
            <a:r>
              <a:rPr lang="en-US" sz="1400" dirty="0">
                <a:solidFill>
                  <a:schemeClr val="tx1"/>
                </a:solidFill>
              </a:rPr>
              <a:t>evaluation score.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Topics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57199" y="1314971"/>
            <a:ext cx="8501743" cy="49334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Objective and Data Source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Analysis Steps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Exploratory Analysis Insights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Interactive Visualization of Insights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Predictive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Analytics</a:t>
            </a:r>
            <a:r>
              <a:rPr lang="en-US" sz="2000" dirty="0">
                <a:latin typeface="+mj-lt"/>
              </a:rPr>
              <a:t> Insights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Limitations, Challenges, and Further Analysis Recommendations</a:t>
            </a:r>
          </a:p>
          <a:p>
            <a:pPr>
              <a:lnSpc>
                <a:spcPct val="150000"/>
              </a:lnSpc>
            </a:pPr>
            <a:r>
              <a:rPr lang="en-US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 &amp; A</a:t>
            </a:r>
          </a:p>
          <a:p>
            <a:pPr>
              <a:lnSpc>
                <a:spcPct val="150000"/>
              </a:lnSpc>
            </a:pPr>
            <a:r>
              <a:rPr lang="en-US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Appendix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633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E0145-C50F-CE9A-08F6-993A84338B27}"/>
              </a:ext>
            </a:extLst>
          </p:cNvPr>
          <p:cNvSpPr txBox="1">
            <a:spLocks/>
          </p:cNvSpPr>
          <p:nvPr/>
        </p:nvSpPr>
        <p:spPr>
          <a:xfrm>
            <a:off x="457200" y="1097898"/>
            <a:ext cx="8396514" cy="5282692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Limitations: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Limited dataset context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Challenge in determining realistic bins for Satisfaction Levels, Evaluation Scores, Average Monthly Hours, etc.</a:t>
            </a:r>
          </a:p>
          <a:p>
            <a:r>
              <a:rPr lang="en-US" sz="2000" dirty="0">
                <a:solidFill>
                  <a:schemeClr val="tx1"/>
                </a:solidFill>
              </a:rPr>
              <a:t>Missing Employee ID in dataset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Uncertainty in handling 3,008 possible record duplicates, whether real or not!</a:t>
            </a:r>
          </a:p>
          <a:p>
            <a:r>
              <a:rPr lang="en-US" sz="2000" dirty="0">
                <a:solidFill>
                  <a:schemeClr val="tx1"/>
                </a:solidFill>
              </a:rPr>
              <a:t>Even though Neural Network was second best performing model, it is challenging to develop an actionable HR plan; black box when it comes to understanding importance of features.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 constraints limited consideration of further modeling techniques and data transformation options.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Recommendations: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Exit interviews to determine reason(s) for departure; such as, promotion or retirement.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Opportunities to increase employee satisfaction, employee wellness (life-work balance).  </a:t>
            </a:r>
            <a:r>
              <a:rPr lang="en-US" sz="2000" i="1" dirty="0">
                <a:solidFill>
                  <a:schemeClr val="tx1"/>
                </a:solidFill>
              </a:rPr>
              <a:t>Refer to Appendix for increasing employee satisfaction.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1AF28-E739-8FBD-C996-0EFA682FE03C}"/>
              </a:ext>
            </a:extLst>
          </p:cNvPr>
          <p:cNvSpPr txBox="1"/>
          <p:nvPr/>
        </p:nvSpPr>
        <p:spPr>
          <a:xfrm>
            <a:off x="413122" y="477410"/>
            <a:ext cx="8908678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/>
              <a:t>Limitations, Challenges, and Further Analysis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2203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04587" y="2624328"/>
            <a:ext cx="3173767" cy="804672"/>
          </a:xfrm>
        </p:spPr>
        <p:txBody>
          <a:bodyPr/>
          <a:lstStyle/>
          <a:p>
            <a:r>
              <a:rPr lang="en-GB" sz="7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13897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1" y="2789428"/>
            <a:ext cx="4851154" cy="804672"/>
          </a:xfrm>
        </p:spPr>
        <p:txBody>
          <a:bodyPr/>
          <a:lstStyle/>
          <a:p>
            <a:r>
              <a:rPr lang="en-GB" sz="7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82873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E0145-C50F-CE9A-08F6-993A84338B27}"/>
              </a:ext>
            </a:extLst>
          </p:cNvPr>
          <p:cNvSpPr txBox="1">
            <a:spLocks/>
          </p:cNvSpPr>
          <p:nvPr/>
        </p:nvSpPr>
        <p:spPr>
          <a:xfrm>
            <a:off x="546100" y="1745598"/>
            <a:ext cx="4025900" cy="339790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Recognition and Appreciation Meetings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Competitive Compensation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Employee Assistance Programs (EAPs)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Sabbaticals and Extended Leave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Pet-Friendliness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Environmental Sustainability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Flexible Schedules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Employees Milestone Celebrations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Corporate Bulletin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Feedback (</a:t>
            </a:r>
            <a:r>
              <a:rPr lang="en-US" sz="1800" dirty="0">
                <a:solidFill>
                  <a:srgbClr val="000000"/>
                </a:solidFill>
                <a:latin typeface="Inter"/>
              </a:rPr>
              <a:t>timely and frequent)</a:t>
            </a:r>
            <a:endParaRPr lang="en-US" sz="1800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556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1AF28-E739-8FBD-C996-0EFA682FE03C}"/>
              </a:ext>
            </a:extLst>
          </p:cNvPr>
          <p:cNvSpPr txBox="1"/>
          <p:nvPr/>
        </p:nvSpPr>
        <p:spPr>
          <a:xfrm>
            <a:off x="413122" y="378352"/>
            <a:ext cx="890867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19 Ways to Improve Employee Satisfaction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3C4AB-5166-7E8B-7D2C-5CFD5CC769D0}"/>
              </a:ext>
            </a:extLst>
          </p:cNvPr>
          <p:cNvSpPr txBox="1"/>
          <p:nvPr/>
        </p:nvSpPr>
        <p:spPr>
          <a:xfrm>
            <a:off x="50800" y="5992420"/>
            <a:ext cx="8166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https://teambuilding.com/blog/improve-employee-satisfaction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6496C0-BFE5-4D5F-5A89-E8E46C7FAFF3}"/>
              </a:ext>
            </a:extLst>
          </p:cNvPr>
          <p:cNvSpPr txBox="1">
            <a:spLocks/>
          </p:cNvSpPr>
          <p:nvPr/>
        </p:nvSpPr>
        <p:spPr>
          <a:xfrm>
            <a:off x="5130800" y="1745598"/>
            <a:ext cx="3746500" cy="3042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Learning Opportunities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Open Dialogue and Transparency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Employee Wellness Initiatives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Regular Social Interactions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Good Working Conditions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“Think Tank” Innovation Sessions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Clear Career Paths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A Robust Social Culture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Inter"/>
              </a:rPr>
              <a:t>Minimal Bureaucracy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556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0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47379"/>
            <a:ext cx="8672121" cy="794021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The Current State of the Labor Market – July 2023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after the Pandemic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br>
              <a:rPr lang="en-US" sz="2800" i="0" dirty="0">
                <a:solidFill>
                  <a:schemeClr val="tx1"/>
                </a:solidFill>
                <a:effectLst/>
              </a:rPr>
            </a:br>
            <a:endParaRPr lang="en-GB" sz="2800" i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1A3FE7-62D6-645D-0480-43E149809CFF}"/>
              </a:ext>
            </a:extLst>
          </p:cNvPr>
          <p:cNvSpPr txBox="1">
            <a:spLocks/>
          </p:cNvSpPr>
          <p:nvPr/>
        </p:nvSpPr>
        <p:spPr>
          <a:xfrm>
            <a:off x="457199" y="1092350"/>
            <a:ext cx="8532421" cy="5394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333333"/>
                </a:solidFill>
              </a:rPr>
              <a:t>Separations </a:t>
            </a:r>
            <a:r>
              <a:rPr lang="en-US" sz="1800" dirty="0">
                <a:solidFill>
                  <a:schemeClr val="tx1"/>
                </a:solidFill>
              </a:rPr>
              <a:t>include</a:t>
            </a:r>
            <a:r>
              <a:rPr lang="en-US" sz="1800" dirty="0">
                <a:solidFill>
                  <a:srgbClr val="333333"/>
                </a:solidFill>
              </a:rPr>
              <a:t> “voluntary” (quitting and retiring) and “involuntary” (layoff and termination) employee attrition.</a:t>
            </a:r>
            <a:endParaRPr lang="en-US" sz="1800" dirty="0"/>
          </a:p>
        </p:txBody>
      </p:sp>
      <p:pic>
        <p:nvPicPr>
          <p:cNvPr id="9" name="Picture 8" descr="A map of the united states&#10;&#10;Description automatically generated">
            <a:extLst>
              <a:ext uri="{FF2B5EF4-FFF2-40B4-BE49-F238E27FC236}">
                <a16:creationId xmlns:a16="http://schemas.microsoft.com/office/drawing/2014/main" id="{0E6AE55C-2352-C313-B211-BE1A779862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23" y="1679642"/>
            <a:ext cx="3441654" cy="252420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1657D7-0C43-2B06-674D-89A42D0A073B}"/>
              </a:ext>
            </a:extLst>
          </p:cNvPr>
          <p:cNvSpPr txBox="1">
            <a:spLocks/>
          </p:cNvSpPr>
          <p:nvPr/>
        </p:nvSpPr>
        <p:spPr>
          <a:xfrm>
            <a:off x="457199" y="4203850"/>
            <a:ext cx="3302001" cy="2019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  <a:t>Job quit </a:t>
            </a:r>
            <a:r>
              <a:rPr lang="en-US" sz="1800" dirty="0">
                <a:solidFill>
                  <a:srgbClr val="333333"/>
                </a:solidFill>
                <a:latin typeface="+mj-lt"/>
              </a:rPr>
              <a:t>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  <a:t>ates in the United 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States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  <a:t> averaged 2.00% from 2000 until 2023, reaching an all time high of 3.00% in November of 2021 and a record low of 1.20% in August of 2009.</a:t>
            </a:r>
          </a:p>
        </p:txBody>
      </p:sp>
      <p:pic>
        <p:nvPicPr>
          <p:cNvPr id="2050" name="Picture 2" descr="United States Job Quits Rate">
            <a:extLst>
              <a:ext uri="{FF2B5EF4-FFF2-40B4-BE49-F238E27FC236}">
                <a16:creationId xmlns:a16="http://schemas.microsoft.com/office/drawing/2014/main" id="{6688221B-0C74-DFEF-9B4B-3E5D794F4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4" y="4041739"/>
            <a:ext cx="5230466" cy="21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map of the united states&#10;&#10;Description automatically generated">
            <a:extLst>
              <a:ext uri="{FF2B5EF4-FFF2-40B4-BE49-F238E27FC236}">
                <a16:creationId xmlns:a16="http://schemas.microsoft.com/office/drawing/2014/main" id="{22C0E65D-7492-5908-D8BC-BC12C82298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4" y="1679642"/>
            <a:ext cx="3441655" cy="25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4" y="101600"/>
            <a:ext cx="8689976" cy="850900"/>
          </a:xfrm>
        </p:spPr>
        <p:txBody>
          <a:bodyPr/>
          <a:lstStyle/>
          <a:p>
            <a:r>
              <a:rPr lang="en-US" sz="2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time-consuming and expensive </a:t>
            </a:r>
            <a:br>
              <a:rPr lang="en-US" sz="2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find, interview, and hire new employees; therefore,</a:t>
            </a:r>
            <a:br>
              <a:rPr lang="en-US" sz="2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 employee retention is advantageous to employers.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097005-8351-00A5-A965-7FCF600EF0CC}"/>
              </a:ext>
            </a:extLst>
          </p:cNvPr>
          <p:cNvSpPr txBox="1">
            <a:spLocks/>
          </p:cNvSpPr>
          <p:nvPr/>
        </p:nvSpPr>
        <p:spPr>
          <a:xfrm>
            <a:off x="372155" y="4325512"/>
            <a:ext cx="8396514" cy="1803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FFD9D9-62A8-A2DF-E63F-1935D8948067}"/>
              </a:ext>
            </a:extLst>
          </p:cNvPr>
          <p:cNvSpPr txBox="1">
            <a:spLocks/>
          </p:cNvSpPr>
          <p:nvPr/>
        </p:nvSpPr>
        <p:spPr>
          <a:xfrm>
            <a:off x="542245" y="3026229"/>
            <a:ext cx="8396514" cy="1803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229571-910E-762A-AB84-EE6D6A925590}"/>
              </a:ext>
            </a:extLst>
          </p:cNvPr>
          <p:cNvSpPr txBox="1">
            <a:spLocks/>
          </p:cNvSpPr>
          <p:nvPr/>
        </p:nvSpPr>
        <p:spPr>
          <a:xfrm>
            <a:off x="457199" y="1090816"/>
            <a:ext cx="8568872" cy="518298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Source - </a:t>
            </a:r>
            <a:r>
              <a:rPr lang="en-US" sz="1900" u="sng" dirty="0">
                <a:solidFill>
                  <a:srgbClr val="1155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https://www.kaggle.com/code/keithvincentburca/salifort-motors-hr-analytics/notebook </a:t>
            </a:r>
            <a:endParaRPr lang="en-US" sz="1900" u="sng" dirty="0">
              <a:solidFill>
                <a:srgbClr val="1155CC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9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HR department at </a:t>
            </a:r>
            <a:r>
              <a:rPr lang="en-US" sz="1900" kern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Salifort</a:t>
            </a:r>
            <a:r>
              <a:rPr lang="en-US" sz="19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Motors, a fictional French-based alternative energy vehicle manufacturer, wished to initiate programs for improving employee satisfaction levels at the company.</a:t>
            </a:r>
          </a:p>
          <a:p>
            <a:r>
              <a:rPr lang="en-US" sz="1900" kern="0" dirty="0">
                <a:solidFill>
                  <a:schemeClr val="tx1"/>
                </a:solidFill>
                <a:ea typeface="Times New Roman" panose="02020603050405020304" pitchFamily="18" charset="0"/>
              </a:rPr>
              <a:t>T</a:t>
            </a:r>
            <a:r>
              <a:rPr lang="en-US" sz="19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o understand “</a:t>
            </a:r>
            <a:r>
              <a:rPr lang="en-US" sz="1900" b="1" i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what’s likely to make the employee leave the company?</a:t>
            </a:r>
            <a:r>
              <a:rPr lang="en-US" sz="19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”, the goal of this </a:t>
            </a:r>
            <a:r>
              <a:rPr lang="en-US" sz="19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project is </a:t>
            </a:r>
            <a:r>
              <a:rPr lang="en-US" sz="19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aimed to analyze the HR data about 14,999 employees for insights and recommendations to improve employee retention.</a:t>
            </a:r>
          </a:p>
          <a:p>
            <a:r>
              <a:rPr lang="en-US" sz="1900" kern="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initial CSV file included the following variables:</a:t>
            </a:r>
          </a:p>
          <a:p>
            <a:pPr marL="0" marR="0" indent="0" defTabSz="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i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Target variable</a:t>
            </a:r>
            <a:r>
              <a:rPr lang="en-US" sz="16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“left”</a:t>
            </a:r>
            <a:r>
              <a:rPr lang="en-US" sz="16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Employee Left the Company (yes=1, no=0)</a:t>
            </a:r>
          </a:p>
          <a:p>
            <a:pPr marL="0" marR="0" indent="0" defTabSz="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i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Possible features (variables) for consideration</a:t>
            </a:r>
            <a:r>
              <a:rPr lang="en-US" sz="16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defTabSz="6350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5000" algn="l"/>
              </a:tabLst>
            </a:pPr>
            <a:r>
              <a:rPr lang="en-US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5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satisfaction_level</a:t>
            </a: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– Employee-reported job satisfaction level (value between 0 and 1)</a:t>
            </a:r>
          </a:p>
          <a:p>
            <a:pPr marL="0" marR="0" indent="0" defTabSz="6350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5000" algn="l"/>
              </a:tabLst>
            </a:pP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“</a:t>
            </a:r>
            <a:r>
              <a:rPr lang="en-US" sz="15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last_evaluation</a:t>
            </a: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– Average score of employee’s last performance review (value between 0 and 1) </a:t>
            </a:r>
          </a:p>
          <a:p>
            <a:pPr marL="0" marR="0" indent="0" defTabSz="6350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5000" algn="l"/>
              </a:tabLst>
            </a:pP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“</a:t>
            </a:r>
            <a:r>
              <a:rPr lang="en-US" sz="15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number_project</a:t>
            </a: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– Number of projects employee contributes to</a:t>
            </a:r>
          </a:p>
          <a:p>
            <a:pPr marL="0" marR="0" indent="0" defTabSz="6350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5000" algn="l"/>
              </a:tabLst>
            </a:pP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“</a:t>
            </a:r>
            <a:r>
              <a:rPr lang="en-US" sz="15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average_monthly_hours</a:t>
            </a: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– Average number of hours employee worked per month</a:t>
            </a:r>
          </a:p>
          <a:p>
            <a:pPr marL="0" marR="0" indent="0" defTabSz="6350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5000" algn="l"/>
              </a:tabLst>
            </a:pP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“</a:t>
            </a:r>
            <a:r>
              <a:rPr lang="en-US" sz="15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time_spent_company</a:t>
            </a: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– Number of years (tenure) employee has been with the company</a:t>
            </a:r>
          </a:p>
          <a:p>
            <a:pPr marL="0" marR="0" indent="0" defTabSz="6350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5000" algn="l"/>
              </a:tabLst>
            </a:pP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“</a:t>
            </a:r>
            <a:r>
              <a:rPr lang="en-US" sz="15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work_accident</a:t>
            </a: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– Whether an employee experienced an accident while at work (yes=1, no-0)</a:t>
            </a:r>
          </a:p>
          <a:p>
            <a:pPr marL="0" marR="0" indent="0" defTabSz="6350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5000" algn="l"/>
              </a:tabLst>
            </a:pP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“promotion_last_5years” – Whether an employee was promoted in the last 5 years (yes=1, no=0)</a:t>
            </a:r>
          </a:p>
          <a:p>
            <a:pPr marL="0" marR="0" indent="0" defTabSz="6350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5000" algn="l"/>
              </a:tabLst>
            </a:pP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“department” – Employee’s department (one of 10 departments)</a:t>
            </a:r>
          </a:p>
          <a:p>
            <a:pPr marL="0" marR="0" indent="0" defTabSz="6350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635000" algn="l"/>
              </a:tabLst>
            </a:pPr>
            <a:r>
              <a:rPr lang="en-US" sz="15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“salary” – Employee’s salary level (categories - low $/medium $/high $)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A9CC00-A87C-2C26-A017-BDA736B881EA}"/>
              </a:ext>
            </a:extLst>
          </p:cNvPr>
          <p:cNvSpPr txBox="1"/>
          <p:nvPr/>
        </p:nvSpPr>
        <p:spPr>
          <a:xfrm>
            <a:off x="6183312" y="3335720"/>
            <a:ext cx="241844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190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Analysis Steps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526D7-DE47-460A-C532-4D81666A1682}"/>
              </a:ext>
            </a:extLst>
          </p:cNvPr>
          <p:cNvSpPr txBox="1"/>
          <p:nvPr/>
        </p:nvSpPr>
        <p:spPr>
          <a:xfrm>
            <a:off x="0" y="1189335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u="none" strike="noStrike" baseline="0" dirty="0">
                <a:latin typeface="Verdana" panose="020B0604030504040204" pitchFamily="34" charset="0"/>
              </a:rPr>
              <a:t>The 5-step </a:t>
            </a:r>
            <a:r>
              <a:rPr lang="en-US" sz="1600" b="1" dirty="0">
                <a:latin typeface="Verdana" panose="020B0604030504040204" pitchFamily="34" charset="0"/>
              </a:rPr>
              <a:t>p</a:t>
            </a:r>
            <a:r>
              <a:rPr lang="en-US" sz="1600" b="1" i="0" u="none" strike="noStrike" baseline="0" dirty="0">
                <a:latin typeface="Verdana" panose="020B0604030504040204" pitchFamily="34" charset="0"/>
              </a:rPr>
              <a:t>rocess for the development &amp; application of a predictive model</a:t>
            </a:r>
            <a:endParaRPr lang="en-US" sz="1600" b="1" dirty="0"/>
          </a:p>
        </p:txBody>
      </p:sp>
      <p:pic>
        <p:nvPicPr>
          <p:cNvPr id="14" name="Picture 13" descr="A diagram of steps and steps&#10;&#10;Description automatically generated">
            <a:extLst>
              <a:ext uri="{FF2B5EF4-FFF2-40B4-BE49-F238E27FC236}">
                <a16:creationId xmlns:a16="http://schemas.microsoft.com/office/drawing/2014/main" id="{315BC36B-7F58-6454-E0DC-0A7C1D7CA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889"/>
            <a:ext cx="9144000" cy="46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1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600" y="2624328"/>
            <a:ext cx="8356599" cy="804672"/>
          </a:xfrm>
        </p:spPr>
        <p:txBody>
          <a:bodyPr/>
          <a:lstStyle/>
          <a:p>
            <a:pPr algn="ctr"/>
            <a:r>
              <a:rPr lang="en-GB" sz="6000" dirty="0"/>
              <a:t>Exploratory Analysis Insights</a:t>
            </a:r>
          </a:p>
        </p:txBody>
      </p:sp>
    </p:spTree>
    <p:extLst>
      <p:ext uri="{BB962C8B-B14F-4D97-AF65-F5344CB8AC3E}">
        <p14:creationId xmlns:p14="http://schemas.microsoft.com/office/powerpoint/2010/main" val="293712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B562A65-60C3-0003-2244-53A3627E0DD2}"/>
              </a:ext>
            </a:extLst>
          </p:cNvPr>
          <p:cNvSpPr txBox="1"/>
          <p:nvPr/>
        </p:nvSpPr>
        <p:spPr>
          <a:xfrm>
            <a:off x="413122" y="477410"/>
            <a:ext cx="8730878" cy="618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/>
              <a:t>Overview of Employee Turnover</a:t>
            </a:r>
          </a:p>
        </p:txBody>
      </p:sp>
      <p:pic>
        <p:nvPicPr>
          <p:cNvPr id="4" name="Picture 3" descr="A green and red pie chart&#10;&#10;Description automatically generated">
            <a:extLst>
              <a:ext uri="{FF2B5EF4-FFF2-40B4-BE49-F238E27FC236}">
                <a16:creationId xmlns:a16="http://schemas.microsoft.com/office/drawing/2014/main" id="{E6BB061C-A8BA-2AF6-00AF-362570A7E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83" y="1396909"/>
            <a:ext cx="5496917" cy="47384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343A9B-4EDF-C053-51D1-721CFC537184}"/>
              </a:ext>
            </a:extLst>
          </p:cNvPr>
          <p:cNvSpPr txBox="1">
            <a:spLocks/>
          </p:cNvSpPr>
          <p:nvPr/>
        </p:nvSpPr>
        <p:spPr>
          <a:xfrm>
            <a:off x="457199" y="1092350"/>
            <a:ext cx="8532421" cy="5394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333333"/>
                </a:solidFill>
              </a:rPr>
              <a:t>23.8% of the employees at </a:t>
            </a:r>
            <a:r>
              <a:rPr lang="en-US" sz="1800" kern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Salifort</a:t>
            </a:r>
            <a:r>
              <a:rPr lang="en-US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Motors decided to leave last year.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C3EC9F-8F53-31A4-E154-C2A270824B74}"/>
              </a:ext>
            </a:extLst>
          </p:cNvPr>
          <p:cNvSpPr txBox="1">
            <a:spLocks/>
          </p:cNvSpPr>
          <p:nvPr/>
        </p:nvSpPr>
        <p:spPr>
          <a:xfrm>
            <a:off x="983255" y="2551705"/>
            <a:ext cx="1620245" cy="12090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</a:rPr>
              <a:t># of employees who stayed is 11,428</a:t>
            </a:r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058786-5B1C-D66C-269D-F71C4B235569}"/>
              </a:ext>
            </a:extLst>
          </p:cNvPr>
          <p:cNvSpPr txBox="1">
            <a:spLocks/>
          </p:cNvSpPr>
          <p:nvPr/>
        </p:nvSpPr>
        <p:spPr>
          <a:xfrm>
            <a:off x="6642594" y="4558155"/>
            <a:ext cx="1620245" cy="12090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</a:rPr>
              <a:t># of employees who left is 3,571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518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71AF28-E739-8FBD-C996-0EFA682FE03C}"/>
              </a:ext>
            </a:extLst>
          </p:cNvPr>
          <p:cNvSpPr txBox="1"/>
          <p:nvPr/>
        </p:nvSpPr>
        <p:spPr>
          <a:xfrm>
            <a:off x="413122" y="477410"/>
            <a:ext cx="8730878" cy="618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/>
              <a:t>Correlation Analysis Matrix (Relationship Overview)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6A8EE4-E08A-BBB5-94AE-DC4DC41B2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100"/>
            <a:ext cx="9144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9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B562A65-60C3-0003-2244-53A3627E0DD2}"/>
              </a:ext>
            </a:extLst>
          </p:cNvPr>
          <p:cNvSpPr txBox="1"/>
          <p:nvPr/>
        </p:nvSpPr>
        <p:spPr>
          <a:xfrm>
            <a:off x="413122" y="477410"/>
            <a:ext cx="8730878" cy="1218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/>
              <a:t>Overview of Employee Turnover (Satisfaction Score)</a:t>
            </a:r>
            <a:br>
              <a:rPr lang="en-US" sz="2600" b="1" dirty="0"/>
            </a:br>
            <a:endParaRPr lang="en-US" sz="2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404A96-0E6D-7FA0-7F30-BB6CF4A7E8AC}"/>
              </a:ext>
            </a:extLst>
          </p:cNvPr>
          <p:cNvSpPr txBox="1">
            <a:spLocks/>
          </p:cNvSpPr>
          <p:nvPr/>
        </p:nvSpPr>
        <p:spPr>
          <a:xfrm>
            <a:off x="4904297" y="1129299"/>
            <a:ext cx="4007928" cy="2020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The highest attrition rates, at 67.5% and 51.3%, occur at the Poor and Very Poor satisfaction levels; respectively.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lowest attrition rate, at 4.6%, occurs at the Average satisfaction rate.</a:t>
            </a:r>
          </a:p>
          <a:p>
            <a:r>
              <a:rPr lang="en-US" sz="1600" dirty="0">
                <a:solidFill>
                  <a:schemeClr val="tx1"/>
                </a:solidFill>
              </a:rPr>
              <a:t>Employees at the Excellent satisfaction level, have the 3</a:t>
            </a:r>
            <a:r>
              <a:rPr lang="en-US" sz="1600" baseline="30000" dirty="0">
                <a:solidFill>
                  <a:schemeClr val="tx1"/>
                </a:solidFill>
              </a:rPr>
              <a:t>rd</a:t>
            </a:r>
            <a:r>
              <a:rPr lang="en-US" sz="1600" dirty="0">
                <a:solidFill>
                  <a:schemeClr val="tx1"/>
                </a:solidFill>
              </a:rPr>
              <a:t> attrition rate of 13.2%.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F63341-7592-6773-728A-75D1F08F27D8}"/>
              </a:ext>
            </a:extLst>
          </p:cNvPr>
          <p:cNvSpPr txBox="1">
            <a:spLocks/>
          </p:cNvSpPr>
          <p:nvPr/>
        </p:nvSpPr>
        <p:spPr>
          <a:xfrm>
            <a:off x="1691283" y="4540250"/>
            <a:ext cx="3134632" cy="153034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Among the employee who quit the company, the highest percentage of departures occurs at the Poor satisfaction level. (</a:t>
            </a:r>
            <a:r>
              <a:rPr lang="en-US" sz="1600" i="1" dirty="0">
                <a:solidFill>
                  <a:schemeClr val="tx1"/>
                </a:solidFill>
              </a:rPr>
              <a:t>denominator is total number of employees who quit – 3571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E09212-EFD8-9EC1-B3A7-26D34C00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1129298"/>
            <a:ext cx="4591050" cy="2762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C8B2DD-9413-4996-BE96-664A4B342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297" y="3235325"/>
            <a:ext cx="4150803" cy="29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195"/>
      </p:ext>
    </p:extLst>
  </p:cSld>
  <p:clrMapOvr>
    <a:masterClrMapping/>
  </p:clrMapOvr>
</p:sld>
</file>

<file path=ppt/theme/theme1.xml><?xml version="1.0" encoding="utf-8"?>
<a:theme xmlns:a="http://schemas.openxmlformats.org/drawingml/2006/main" name="EY regular presentation 2010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</TotalTime>
  <Words>1592</Words>
  <Application>Microsoft Macintosh PowerPoint</Application>
  <PresentationFormat>On-screen Show (4:3)</PresentationFormat>
  <Paragraphs>286</Paragraphs>
  <Slides>23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Inter</vt:lpstr>
      <vt:lpstr>Verdana</vt:lpstr>
      <vt:lpstr>EY regular presentation 2010</vt:lpstr>
      <vt:lpstr>TO LEAVE or NOT TO LEAVE THAT IS THE QUESTION! (Understanding and predicting the triggers for Employee Turnover) </vt:lpstr>
      <vt:lpstr> Topics</vt:lpstr>
      <vt:lpstr>The Current State of the Labor Market – July 2023  (after the Pandemic) </vt:lpstr>
      <vt:lpstr>It is time-consuming and expensive  to find, interview, and hire new employees; therefore, increasing employee retention is advantageous to employers.</vt:lpstr>
      <vt:lpstr> Analysis Steps</vt:lpstr>
      <vt:lpstr>Exploratory Analysis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Interactive Visualization of Insights (Tableau Demo)</vt:lpstr>
      <vt:lpstr>Predictive Analytics Insights</vt:lpstr>
      <vt:lpstr>Predictive Analytics Insights Compare and Contrast Model Performance </vt:lpstr>
      <vt:lpstr>Predictive Analytics Insights Random Forest (winning) Model – Feature Importance </vt:lpstr>
      <vt:lpstr>PowerPoint Presentation</vt:lpstr>
      <vt:lpstr>Q &amp; A</vt:lpstr>
      <vt:lpstr>APPENDIX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(Arial bold 30 point)</dc:title>
  <dc:creator>Lisa Pease</dc:creator>
  <cp:lastModifiedBy>T P</cp:lastModifiedBy>
  <cp:revision>104</cp:revision>
  <cp:lastPrinted>2023-08-14T21:18:42Z</cp:lastPrinted>
  <dcterms:created xsi:type="dcterms:W3CDTF">2013-08-13T21:06:33Z</dcterms:created>
  <dcterms:modified xsi:type="dcterms:W3CDTF">2023-10-02T09:52:58Z</dcterms:modified>
</cp:coreProperties>
</file>