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Nunito SemiBold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  <p:embeddedFont>
      <p:font typeface="Nunito ExtraBold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294124-032B-42B1-A8DD-10C641F168D1}">
  <a:tblStyle styleId="{84294124-032B-42B1-A8DD-10C641F168D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rgbClr val="5B9BD5">
              <a:alpha val="20000"/>
            </a:srgbClr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5B9BD5">
              <a:alpha val="20000"/>
            </a:srgb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NunitoSemiBold-bold.fntdata"/><Relationship Id="rId21" Type="http://schemas.openxmlformats.org/officeDocument/2006/relationships/font" Target="fonts/NunitoSemiBold-regular.fntdata"/><Relationship Id="rId24" Type="http://schemas.openxmlformats.org/officeDocument/2006/relationships/font" Target="fonts/NunitoSemiBold-boldItalic.fntdata"/><Relationship Id="rId23" Type="http://schemas.openxmlformats.org/officeDocument/2006/relationships/font" Target="fonts/Nunito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NunitoExtraBold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NunitoExtraBold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4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Proprietary content. ©Great Learning. All Rights Reserved. Unauthorized use or distribution prohibited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49" name="Google Shape;49;p11"/>
          <p:cNvPicPr preferRelativeResize="0"/>
          <p:nvPr/>
        </p:nvPicPr>
        <p:blipFill rotWithShape="1">
          <a:blip r:embed="rId2">
            <a:alphaModFix/>
          </a:blip>
          <a:srcRect b="19150" l="42816" r="37295" t="18358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1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b="0"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64" name="Google Shape;64;p13"/>
          <p:cNvPicPr preferRelativeResize="0"/>
          <p:nvPr/>
        </p:nvPicPr>
        <p:blipFill rotWithShape="1">
          <a:blip r:embed="rId2">
            <a:alphaModFix/>
          </a:blip>
          <a:srcRect b="19150" l="42816" r="37295" t="18358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3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b="0"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875" y="769949"/>
            <a:ext cx="3071452" cy="12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80" name="Google Shape;80;p17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{84294124-032B-42B1-A8DD-10C641F168D1}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26" name="Google Shape;26;p5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{84294124-032B-42B1-A8DD-10C641F168D1}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b="0" i="0" sz="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b="0" i="0" sz="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b="0" i="0" sz="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i="0" sz="7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p1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b="0" i="0" sz="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b="0" i="0" sz="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b="0" i="0" sz="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6" name="Google Shape;56;p12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i="0" sz="7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2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60" name="Google Shape;60;p12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ctrTitle"/>
          </p:nvPr>
        </p:nvSpPr>
        <p:spPr>
          <a:xfrm>
            <a:off x="1158150" y="1412050"/>
            <a:ext cx="6827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rgbClr val="1974D2"/>
                </a:solidFill>
              </a:rPr>
              <a:t>Presentation Title</a:t>
            </a:r>
            <a:endParaRPr sz="3600">
              <a:solidFill>
                <a:srgbClr val="1974D2"/>
              </a:solidFill>
            </a:endParaRPr>
          </a:p>
        </p:txBody>
      </p:sp>
      <p:sp>
        <p:nvSpPr>
          <p:cNvPr id="106" name="Google Shape;106;p23"/>
          <p:cNvSpPr txBox="1"/>
          <p:nvPr>
            <p:ph type="ctrTitle"/>
          </p:nvPr>
        </p:nvSpPr>
        <p:spPr>
          <a:xfrm>
            <a:off x="1153000" y="2038575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3000">
                <a:solidFill>
                  <a:srgbClr val="1974D2"/>
                </a:solidFill>
              </a:rPr>
              <a:t>Project and Course Name</a:t>
            </a:r>
            <a:endParaRPr b="0" sz="3000">
              <a:solidFill>
                <a:srgbClr val="1974D2"/>
              </a:solidFill>
            </a:endParaRPr>
          </a:p>
        </p:txBody>
      </p:sp>
      <p:sp>
        <p:nvSpPr>
          <p:cNvPr id="107" name="Google Shape;107;p23"/>
          <p:cNvSpPr txBox="1"/>
          <p:nvPr>
            <p:ph type="ctrTitle"/>
          </p:nvPr>
        </p:nvSpPr>
        <p:spPr>
          <a:xfrm>
            <a:off x="1153000" y="2429300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1600">
                <a:solidFill>
                  <a:srgbClr val="1974D2"/>
                </a:solidFill>
              </a:rPr>
              <a:t>Date</a:t>
            </a:r>
            <a:endParaRPr b="0" sz="1600">
              <a:solidFill>
                <a:srgbClr val="1974D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Model Performance Summary (oversampled data)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the oversampling method chosen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Summary of performance metrics for training and validation data in tabular format for comparison for oversampled data.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Comments on the model performance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i="1"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64" name="Google Shape;164;p32"/>
          <p:cNvSpPr txBox="1"/>
          <p:nvPr/>
        </p:nvSpPr>
        <p:spPr>
          <a:xfrm>
            <a:off x="4077350" y="4568775"/>
            <a:ext cx="501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sng" cap="none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rPr>
              <a:t>Link to Appendix slide on model assumptions</a:t>
            </a:r>
            <a:endParaRPr b="0" i="1" sz="1200" u="none" cap="none" strike="noStrike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Model Performance Summary (undersampled data)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the undersampling method chosen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Summary of performance metrics for training and validation data in tabular format for comparison for undersampled data.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Comments on the model performance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i="1"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71" name="Google Shape;171;p33"/>
          <p:cNvSpPr txBox="1"/>
          <p:nvPr/>
        </p:nvSpPr>
        <p:spPr>
          <a:xfrm>
            <a:off x="4077350" y="4568775"/>
            <a:ext cx="501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sng" cap="none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rPr>
              <a:t>Link to Appendix slide on model assumptions</a:t>
            </a:r>
            <a:endParaRPr b="0" i="1" sz="1200" u="none" cap="none" strike="noStrike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Slide Header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77" name="Google Shape;177;p34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add any other pointers (if needed)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85" name="Google Shape;185;p35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Contents / Agenda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Executive Summary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Business Problem Overview and Solution Approach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EDA Results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Data Preprocessing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Model performance summary for hyperparameter tuning.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Appendix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Executive Summary 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19" name="Google Shape;119;p25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actionable insights &amp; recommendations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Business Problem Overview and Solution Approach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25" name="Google Shape;125;p26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define the problem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the solution approach / methodology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EDA Results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31" name="Google Shape;131;p27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the key results from EDA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i="1" sz="1200">
              <a:solidFill>
                <a:srgbClr val="000000"/>
              </a:solidFill>
            </a:endParaRPr>
          </a:p>
        </p:txBody>
      </p:sp>
      <p:sp>
        <p:nvSpPr>
          <p:cNvPr id="132" name="Google Shape;132;p27"/>
          <p:cNvSpPr txBox="1"/>
          <p:nvPr/>
        </p:nvSpPr>
        <p:spPr>
          <a:xfrm>
            <a:off x="4077350" y="4568775"/>
            <a:ext cx="501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sng" cap="none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rPr>
              <a:t>Link to Appendix slide on data background check</a:t>
            </a:r>
            <a:endParaRPr b="0" i="1" sz="1200" u="none" cap="none" strike="noStrike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Data Preprocessing 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Duplicate value check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Missing value treatment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Outlier check (</a:t>
            </a:r>
            <a:r>
              <a:rPr lang="en" sz="1400">
                <a:solidFill>
                  <a:srgbClr val="2D3B45"/>
                </a:solidFill>
                <a:highlight>
                  <a:schemeClr val="lt1"/>
                </a:highlight>
              </a:rPr>
              <a:t>treatment </a:t>
            </a: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if needed)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Feature engineering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Data preparation for modeling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Model Performance Summary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Summary of performance metrics for training and validation data in tabular format for comparison for tuned models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Comments on the model performances and choice of final model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i="1"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4077350" y="4568775"/>
            <a:ext cx="501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sng" cap="none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rPr>
              <a:t>Link to Appendix slide on model assumptions</a:t>
            </a:r>
            <a:endParaRPr b="0" i="1" sz="1200" u="none" cap="none" strike="noStrike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ctrTitle"/>
          </p:nvPr>
        </p:nvSpPr>
        <p:spPr>
          <a:xfrm>
            <a:off x="0" y="2820425"/>
            <a:ext cx="9144000" cy="581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300">
                <a:solidFill>
                  <a:schemeClr val="lt1"/>
                </a:solidFill>
              </a:rPr>
              <a:t>APPENDIX</a:t>
            </a:r>
            <a:endParaRPr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Model Performance Summary (original data)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Summary of performance metrics for training and validation data in tabular format for comparison for original data.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Comments on the model performance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i="1"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57" name="Google Shape;157;p31"/>
          <p:cNvSpPr txBox="1"/>
          <p:nvPr/>
        </p:nvSpPr>
        <p:spPr>
          <a:xfrm>
            <a:off x="4077350" y="4568775"/>
            <a:ext cx="501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sng" cap="none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rPr>
              <a:t>Link to Appendix slide on model assumptions</a:t>
            </a:r>
            <a:endParaRPr b="0" i="1" sz="1200" u="none" cap="none" strike="noStrike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222222"/>
      </a:dk1>
      <a:lt1>
        <a:srgbClr val="FFFFFF"/>
      </a:lt1>
      <a:dk2>
        <a:srgbClr val="222222"/>
      </a:dk2>
      <a:lt2>
        <a:srgbClr val="0E39A9"/>
      </a:lt2>
      <a:accent1>
        <a:srgbClr val="FFAB40"/>
      </a:accent1>
      <a:accent2>
        <a:srgbClr val="6F4294"/>
      </a:accent2>
      <a:accent3>
        <a:srgbClr val="FFA000"/>
      </a:accent3>
      <a:accent4>
        <a:srgbClr val="FFAB40"/>
      </a:accent4>
      <a:accent5>
        <a:srgbClr val="FFDF00"/>
      </a:accent5>
      <a:accent6>
        <a:srgbClr val="1974D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