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E05DD-EA45-4717-BFC2-379C254B061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BFF96-73AF-473F-939F-CB74F1B27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3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FF96-73AF-473F-939F-CB74F1B279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7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FF96-73AF-473F-939F-CB74F1B279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FF96-73AF-473F-939F-CB74F1B279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7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FF96-73AF-473F-939F-CB74F1B279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FF96-73AF-473F-939F-CB74F1B279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3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FF96-73AF-473F-939F-CB74F1B279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3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FF96-73AF-473F-939F-CB74F1B279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9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D64B6-A1D6-405A-9425-A4AC30837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A858B1-DDB4-4C29-8433-34BFD8AA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0D910-89DB-47A9-A53A-00E55E22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DAE68-E178-4CB3-8255-11D34ACA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92E4F-10B6-47D9-96AF-70B74C2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1AEEE-9DCE-4EDA-880D-91884A51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22069-D3FE-4641-B7E9-4F2FE0A93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F309E-18AB-4238-A2A4-2EF3E786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696BA-EFC3-4917-8025-7FD8A269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E8C82-419F-45BF-B5BA-91CD13A3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90E5AA-5B70-483B-B790-17F4D568C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4B6D-0164-4E29-8BD6-58607A43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4414F-4537-4487-B358-65773D5C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928D7-AD8B-400C-A7F9-E334434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CBA99-0E81-476C-AAD8-A1A54390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8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DB233-4493-40C6-B122-201B072A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0849C-6CB5-4D69-90D2-54FBFFB4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A0A70-B592-4664-98F7-A9A923CD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A7154-C152-443C-920A-F0D6BB50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6EFBE-E7FE-429E-8EB3-9C9BB941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9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F346-9F85-4D77-A449-1A3093B0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99EFA-783D-473D-988D-91C81823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14F94-7427-48BD-AA4E-803CF78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031C9-FA31-495A-A561-0DF9F283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D37ED-4CEB-489C-BE34-FFC44E83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5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49D2-75A3-4556-91C8-90399F77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7E67-DF4C-408F-9FCC-1CE5DE9A6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227C-873C-457D-8F32-B7CE64A8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66A59-C3D3-4CE4-A5DA-77CE54A5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0449D-A130-4999-B982-FC5FAB9D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7AECF-86C6-4280-B946-914B4AFC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7E933-2F8E-4545-9E30-B17A8BAD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ED143-EAB0-4084-A238-9F1AC52E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7FC57-344C-4AA5-BF18-14CC5340B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097D1-0619-441B-9FC2-25D061367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BA2A6E-E1A0-4F42-9CE2-033AA58D7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26B4A-A80E-44E7-92EC-B4871B7D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A3E10-74C2-4644-AA03-E6A45C3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5BCA1A-FDA9-4A05-B824-D9D0BD6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3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7A869-842E-4DB1-B1FB-48BD92C2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A5FEF-FD52-427A-B5B2-785A50C5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2FAF42-F8C0-4425-ABAD-BD584203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E064D-ACE2-46F9-B7B8-D8980C4D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B3AFAF-9C79-4F55-B327-3C9DF7CF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51D1A8-D83E-479B-BC34-6369FA5A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D64B7-BEC9-4D8F-BEF7-833ECC5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9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25320-925C-4F9D-A6F2-5EBACD64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5C733-D1D6-44C4-ACC0-CC6EEAFE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7AD12-A09E-4C82-A23F-B4E10B4A5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969FF-B300-4769-A1FA-E8D45612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AD63F-C690-4C56-BC11-8D15E21A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D96D5-F591-4B1D-BF74-C143633E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6841-5D96-4A98-A5F4-1C1EF11B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F5470-2DF2-4A31-92D8-53A9CC21B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FBAE-771A-402E-897A-F919CC54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29956-ABF7-4DF2-99FA-2389003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BE1AC-3943-4289-B46D-7B2C142F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D92FB-A656-464E-A65F-873EA4E1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8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56607D-1851-46BC-9E1B-A952E638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3EB2B-7BE4-44A0-83E5-B4170365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38704-7B6C-4612-8330-8B810746B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5D023-2AD8-4D22-AE0C-16FD0C3C4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6835D-6DFA-4CC5-81EE-61250F5F2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D95527-59C5-484E-B0B7-92F32123A195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중간 발표 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어플리케이션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endParaRPr lang="ko-KR" alt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478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Defining Environment</a:t>
            </a:r>
            <a:r>
              <a:rPr lang="ko-KR" altLang="en-US" sz="2400" b="1" dirty="0"/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630679" y="5375488"/>
            <a:ext cx="901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Given Environment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07E3A8B-5ACD-4FFE-91E9-1EAAF5421C6A}"/>
              </a:ext>
            </a:extLst>
          </p:cNvPr>
          <p:cNvGrpSpPr/>
          <p:nvPr/>
        </p:nvGrpSpPr>
        <p:grpSpPr>
          <a:xfrm>
            <a:off x="3012887" y="1490813"/>
            <a:ext cx="6139722" cy="3325885"/>
            <a:chOff x="424069" y="1303610"/>
            <a:chExt cx="5687141" cy="308072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8F55CFF-9034-4696-B216-33A8DB81F968}"/>
                </a:ext>
              </a:extLst>
            </p:cNvPr>
            <p:cNvSpPr/>
            <p:nvPr/>
          </p:nvSpPr>
          <p:spPr>
            <a:xfrm>
              <a:off x="424069" y="1303610"/>
              <a:ext cx="5687141" cy="281689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E43DE2-5C38-4DEE-A8A1-C34F288B7F94}"/>
                </a:ext>
              </a:extLst>
            </p:cNvPr>
            <p:cNvSpPr/>
            <p:nvPr/>
          </p:nvSpPr>
          <p:spPr>
            <a:xfrm>
              <a:off x="1329489" y="1730246"/>
              <a:ext cx="695325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수탉">
              <a:extLst>
                <a:ext uri="{FF2B5EF4-FFF2-40B4-BE49-F238E27FC236}">
                  <a16:creationId xmlns:a16="http://schemas.microsoft.com/office/drawing/2014/main" id="{502D90BD-788E-4DB9-A853-31EE6C9B1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19314" y="1730246"/>
              <a:ext cx="705500" cy="7055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C33872-BB79-4447-B90D-AB9634386789}"/>
                </a:ext>
              </a:extLst>
            </p:cNvPr>
            <p:cNvSpPr/>
            <p:nvPr/>
          </p:nvSpPr>
          <p:spPr>
            <a:xfrm>
              <a:off x="4575493" y="1720071"/>
              <a:ext cx="695325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래픽 17" descr="수탉">
              <a:extLst>
                <a:ext uri="{FF2B5EF4-FFF2-40B4-BE49-F238E27FC236}">
                  <a16:creationId xmlns:a16="http://schemas.microsoft.com/office/drawing/2014/main" id="{713E943A-62C4-49E2-B774-85AD7191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65318" y="1720071"/>
              <a:ext cx="705500" cy="7055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3D6AD5-1857-4D9F-96FC-392E8C088B5A}"/>
                </a:ext>
              </a:extLst>
            </p:cNvPr>
            <p:cNvSpPr txBox="1"/>
            <p:nvPr/>
          </p:nvSpPr>
          <p:spPr>
            <a:xfrm>
              <a:off x="1046596" y="4138111"/>
              <a:ext cx="5064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/>
                <a:t>Environment 1</a:t>
              </a:r>
              <a:endParaRPr lang="ko-KR" altLang="en-US" sz="1000" dirty="0"/>
            </a:p>
          </p:txBody>
        </p:sp>
        <p:pic>
          <p:nvPicPr>
            <p:cNvPr id="25" name="그래픽 24" descr="트로피">
              <a:extLst>
                <a:ext uri="{FF2B5EF4-FFF2-40B4-BE49-F238E27FC236}">
                  <a16:creationId xmlns:a16="http://schemas.microsoft.com/office/drawing/2014/main" id="{514AD32D-0810-4CB7-95E3-20499A637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0509" y="2806924"/>
              <a:ext cx="1415828" cy="1415828"/>
            </a:xfrm>
            <a:prstGeom prst="rect">
              <a:avLst/>
            </a:prstGeom>
          </p:spPr>
        </p:pic>
      </p:grpSp>
      <p:pic>
        <p:nvPicPr>
          <p:cNvPr id="11" name="그래픽 10" descr="랩톱">
            <a:extLst>
              <a:ext uri="{FF2B5EF4-FFF2-40B4-BE49-F238E27FC236}">
                <a16:creationId xmlns:a16="http://schemas.microsoft.com/office/drawing/2014/main" id="{A6D9F7C3-C229-4C6D-89C8-58D1CC585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9370" y="2491959"/>
            <a:ext cx="2601598" cy="260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9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Defining Environment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678304" y="4992624"/>
            <a:ext cx="901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Define Space into</a:t>
            </a:r>
          </a:p>
          <a:p>
            <a:pPr algn="ctr"/>
            <a:r>
              <a:rPr lang="en-US" altLang="ko-KR" sz="3200" b="1" dirty="0"/>
              <a:t>Obstacle, Interactable Object, Free Space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E5A41C-EA19-46D3-BC82-398406DA07E3}"/>
              </a:ext>
            </a:extLst>
          </p:cNvPr>
          <p:cNvGrpSpPr/>
          <p:nvPr/>
        </p:nvGrpSpPr>
        <p:grpSpPr>
          <a:xfrm>
            <a:off x="3012887" y="1490813"/>
            <a:ext cx="6139722" cy="3602744"/>
            <a:chOff x="424069" y="1303610"/>
            <a:chExt cx="5687141" cy="33371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07E3A8B-5ACD-4FFE-91E9-1EAAF5421C6A}"/>
                </a:ext>
              </a:extLst>
            </p:cNvPr>
            <p:cNvGrpSpPr/>
            <p:nvPr/>
          </p:nvGrpSpPr>
          <p:grpSpPr>
            <a:xfrm>
              <a:off x="424069" y="1303610"/>
              <a:ext cx="5687141" cy="3080722"/>
              <a:chOff x="424069" y="1303610"/>
              <a:chExt cx="5687141" cy="308072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8F55CFF-9034-4696-B216-33A8DB81F968}"/>
                  </a:ext>
                </a:extLst>
              </p:cNvPr>
              <p:cNvSpPr/>
              <p:nvPr/>
            </p:nvSpPr>
            <p:spPr>
              <a:xfrm>
                <a:off x="424069" y="1303610"/>
                <a:ext cx="5687141" cy="281689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1E43DE2-5C38-4DEE-A8A1-C34F288B7F94}"/>
                  </a:ext>
                </a:extLst>
              </p:cNvPr>
              <p:cNvSpPr/>
              <p:nvPr/>
            </p:nvSpPr>
            <p:spPr>
              <a:xfrm>
                <a:off x="1329489" y="1730246"/>
                <a:ext cx="695325" cy="695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래픽 12" descr="수탉">
                <a:extLst>
                  <a:ext uri="{FF2B5EF4-FFF2-40B4-BE49-F238E27FC236}">
                    <a16:creationId xmlns:a16="http://schemas.microsoft.com/office/drawing/2014/main" id="{502D90BD-788E-4DB9-A853-31EE6C9B1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19314" y="1730246"/>
                <a:ext cx="705500" cy="705500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FC33872-BB79-4447-B90D-AB9634386789}"/>
                  </a:ext>
                </a:extLst>
              </p:cNvPr>
              <p:cNvSpPr/>
              <p:nvPr/>
            </p:nvSpPr>
            <p:spPr>
              <a:xfrm>
                <a:off x="4575493" y="1720071"/>
                <a:ext cx="695325" cy="695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래픽 17" descr="수탉">
                <a:extLst>
                  <a:ext uri="{FF2B5EF4-FFF2-40B4-BE49-F238E27FC236}">
                    <a16:creationId xmlns:a16="http://schemas.microsoft.com/office/drawing/2014/main" id="{713E943A-62C4-49E2-B774-85AD71911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65318" y="1720071"/>
                <a:ext cx="705500" cy="7055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3D6AD5-1857-4D9F-96FC-392E8C088B5A}"/>
                  </a:ext>
                </a:extLst>
              </p:cNvPr>
              <p:cNvSpPr txBox="1"/>
              <p:nvPr/>
            </p:nvSpPr>
            <p:spPr>
              <a:xfrm>
                <a:off x="1046596" y="4138111"/>
                <a:ext cx="50646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/>
                  <a:t>Environment 1</a:t>
                </a:r>
                <a:endParaRPr lang="ko-KR" altLang="en-US" sz="1000" dirty="0"/>
              </a:p>
            </p:txBody>
          </p:sp>
          <p:pic>
            <p:nvPicPr>
              <p:cNvPr id="25" name="그래픽 24" descr="트로피">
                <a:extLst>
                  <a:ext uri="{FF2B5EF4-FFF2-40B4-BE49-F238E27FC236}">
                    <a16:creationId xmlns:a16="http://schemas.microsoft.com/office/drawing/2014/main" id="{514AD32D-0810-4CB7-95E3-20499A637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0509" y="2806924"/>
                <a:ext cx="1415828" cy="1415828"/>
              </a:xfrm>
              <a:prstGeom prst="rect">
                <a:avLst/>
              </a:prstGeom>
            </p:spPr>
          </p:pic>
        </p:grpSp>
        <p:pic>
          <p:nvPicPr>
            <p:cNvPr id="11" name="그래픽 10" descr="랩톱">
              <a:extLst>
                <a:ext uri="{FF2B5EF4-FFF2-40B4-BE49-F238E27FC236}">
                  <a16:creationId xmlns:a16="http://schemas.microsoft.com/office/drawing/2014/main" id="{A6D9F7C3-C229-4C6D-89C8-58D1CC58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15915" y="2230958"/>
              <a:ext cx="2409825" cy="2409825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6965E8-46F2-4CB3-B79A-47E1E8FEC2ED}"/>
              </a:ext>
            </a:extLst>
          </p:cNvPr>
          <p:cNvSpPr/>
          <p:nvPr/>
        </p:nvSpPr>
        <p:spPr>
          <a:xfrm>
            <a:off x="4933950" y="2933700"/>
            <a:ext cx="2507018" cy="1617183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Interactable Object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B0D18-0C6E-4E7F-8392-DAD256C9FFC7}"/>
              </a:ext>
            </a:extLst>
          </p:cNvPr>
          <p:cNvSpPr/>
          <p:nvPr/>
        </p:nvSpPr>
        <p:spPr>
          <a:xfrm>
            <a:off x="3875304" y="1843178"/>
            <a:ext cx="964065" cy="98865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Obstacle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672CBE-6953-4774-B615-1969712A09D1}"/>
              </a:ext>
            </a:extLst>
          </p:cNvPr>
          <p:cNvSpPr/>
          <p:nvPr/>
        </p:nvSpPr>
        <p:spPr>
          <a:xfrm>
            <a:off x="7437010" y="1804083"/>
            <a:ext cx="964065" cy="98865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Obstacle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848E3-AFB1-4104-8DC1-0136556398C1}"/>
              </a:ext>
            </a:extLst>
          </p:cNvPr>
          <p:cNvSpPr/>
          <p:nvPr/>
        </p:nvSpPr>
        <p:spPr>
          <a:xfrm>
            <a:off x="3370443" y="3070733"/>
            <a:ext cx="1424801" cy="146113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Obstacle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51002-C1DB-47FB-B1D1-377B24C8FB10}"/>
              </a:ext>
            </a:extLst>
          </p:cNvPr>
          <p:cNvSpPr txBox="1"/>
          <p:nvPr/>
        </p:nvSpPr>
        <p:spPr>
          <a:xfrm>
            <a:off x="3161232" y="6299167"/>
            <a:ext cx="651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부분에 </a:t>
            </a:r>
            <a:r>
              <a:rPr lang="ko-KR" altLang="en-US" dirty="0" err="1"/>
              <a:t>키넥트를</a:t>
            </a:r>
            <a:r>
              <a:rPr lang="ko-KR" altLang="en-US" dirty="0"/>
              <a:t> 이용한 공간 파악 내용 넣어주면 </a:t>
            </a:r>
            <a:r>
              <a:rPr lang="ko-KR" altLang="en-US" dirty="0" err="1"/>
              <a:t>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79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Defining Environment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678304" y="4992624"/>
            <a:ext cx="901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Define Spaces into</a:t>
            </a:r>
          </a:p>
          <a:p>
            <a:pPr algn="ctr"/>
            <a:r>
              <a:rPr lang="en-US" altLang="ko-KR" sz="3200" b="1" dirty="0"/>
              <a:t>Obstacle, Interactable Object, Free Space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E5A41C-EA19-46D3-BC82-398406DA07E3}"/>
              </a:ext>
            </a:extLst>
          </p:cNvPr>
          <p:cNvGrpSpPr/>
          <p:nvPr/>
        </p:nvGrpSpPr>
        <p:grpSpPr>
          <a:xfrm>
            <a:off x="3012887" y="1490813"/>
            <a:ext cx="6139722" cy="3602744"/>
            <a:chOff x="424069" y="1303610"/>
            <a:chExt cx="5687141" cy="33371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07E3A8B-5ACD-4FFE-91E9-1EAAF5421C6A}"/>
                </a:ext>
              </a:extLst>
            </p:cNvPr>
            <p:cNvGrpSpPr/>
            <p:nvPr/>
          </p:nvGrpSpPr>
          <p:grpSpPr>
            <a:xfrm>
              <a:off x="424069" y="1303610"/>
              <a:ext cx="5687141" cy="3080722"/>
              <a:chOff x="424069" y="1303610"/>
              <a:chExt cx="5687141" cy="308072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8F55CFF-9034-4696-B216-33A8DB81F968}"/>
                  </a:ext>
                </a:extLst>
              </p:cNvPr>
              <p:cNvSpPr/>
              <p:nvPr/>
            </p:nvSpPr>
            <p:spPr>
              <a:xfrm>
                <a:off x="424069" y="1303610"/>
                <a:ext cx="5687141" cy="281689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1E43DE2-5C38-4DEE-A8A1-C34F288B7F94}"/>
                  </a:ext>
                </a:extLst>
              </p:cNvPr>
              <p:cNvSpPr/>
              <p:nvPr/>
            </p:nvSpPr>
            <p:spPr>
              <a:xfrm>
                <a:off x="1329489" y="1730246"/>
                <a:ext cx="695325" cy="695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래픽 12" descr="수탉">
                <a:extLst>
                  <a:ext uri="{FF2B5EF4-FFF2-40B4-BE49-F238E27FC236}">
                    <a16:creationId xmlns:a16="http://schemas.microsoft.com/office/drawing/2014/main" id="{502D90BD-788E-4DB9-A853-31EE6C9B1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19314" y="1730246"/>
                <a:ext cx="705500" cy="705500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FC33872-BB79-4447-B90D-AB9634386789}"/>
                  </a:ext>
                </a:extLst>
              </p:cNvPr>
              <p:cNvSpPr/>
              <p:nvPr/>
            </p:nvSpPr>
            <p:spPr>
              <a:xfrm>
                <a:off x="4575493" y="1720071"/>
                <a:ext cx="695325" cy="695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래픽 17" descr="수탉">
                <a:extLst>
                  <a:ext uri="{FF2B5EF4-FFF2-40B4-BE49-F238E27FC236}">
                    <a16:creationId xmlns:a16="http://schemas.microsoft.com/office/drawing/2014/main" id="{713E943A-62C4-49E2-B774-85AD71911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65318" y="1720071"/>
                <a:ext cx="705500" cy="7055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3D6AD5-1857-4D9F-96FC-392E8C088B5A}"/>
                  </a:ext>
                </a:extLst>
              </p:cNvPr>
              <p:cNvSpPr txBox="1"/>
              <p:nvPr/>
            </p:nvSpPr>
            <p:spPr>
              <a:xfrm>
                <a:off x="1046596" y="4138111"/>
                <a:ext cx="50646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/>
                  <a:t>Environment 1</a:t>
                </a:r>
                <a:endParaRPr lang="ko-KR" altLang="en-US" sz="1000" dirty="0"/>
              </a:p>
            </p:txBody>
          </p:sp>
          <p:pic>
            <p:nvPicPr>
              <p:cNvPr id="25" name="그래픽 24" descr="트로피">
                <a:extLst>
                  <a:ext uri="{FF2B5EF4-FFF2-40B4-BE49-F238E27FC236}">
                    <a16:creationId xmlns:a16="http://schemas.microsoft.com/office/drawing/2014/main" id="{514AD32D-0810-4CB7-95E3-20499A637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0509" y="2806924"/>
                <a:ext cx="1415828" cy="1415828"/>
              </a:xfrm>
              <a:prstGeom prst="rect">
                <a:avLst/>
              </a:prstGeom>
            </p:spPr>
          </p:pic>
        </p:grpSp>
        <p:pic>
          <p:nvPicPr>
            <p:cNvPr id="11" name="그래픽 10" descr="랩톱">
              <a:extLst>
                <a:ext uri="{FF2B5EF4-FFF2-40B4-BE49-F238E27FC236}">
                  <a16:creationId xmlns:a16="http://schemas.microsoft.com/office/drawing/2014/main" id="{A6D9F7C3-C229-4C6D-89C8-58D1CC58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15915" y="2230958"/>
              <a:ext cx="2409825" cy="2409825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6965E8-46F2-4CB3-B79A-47E1E8FEC2ED}"/>
              </a:ext>
            </a:extLst>
          </p:cNvPr>
          <p:cNvSpPr/>
          <p:nvPr/>
        </p:nvSpPr>
        <p:spPr>
          <a:xfrm>
            <a:off x="4933950" y="2933700"/>
            <a:ext cx="2507018" cy="1617183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Interactable Object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B0D18-0C6E-4E7F-8392-DAD256C9FFC7}"/>
              </a:ext>
            </a:extLst>
          </p:cNvPr>
          <p:cNvSpPr/>
          <p:nvPr/>
        </p:nvSpPr>
        <p:spPr>
          <a:xfrm>
            <a:off x="3875304" y="1843178"/>
            <a:ext cx="964065" cy="98865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Obstacle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672CBE-6953-4774-B615-1969712A09D1}"/>
              </a:ext>
            </a:extLst>
          </p:cNvPr>
          <p:cNvSpPr/>
          <p:nvPr/>
        </p:nvSpPr>
        <p:spPr>
          <a:xfrm>
            <a:off x="7437010" y="1804083"/>
            <a:ext cx="964065" cy="98865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Obstacle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848E3-AFB1-4104-8DC1-0136556398C1}"/>
              </a:ext>
            </a:extLst>
          </p:cNvPr>
          <p:cNvSpPr/>
          <p:nvPr/>
        </p:nvSpPr>
        <p:spPr>
          <a:xfrm>
            <a:off x="3370443" y="3070733"/>
            <a:ext cx="1424801" cy="146113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Obstacle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1F167C-5F6F-4484-AA08-F842A56DFFF0}"/>
              </a:ext>
            </a:extLst>
          </p:cNvPr>
          <p:cNvSpPr/>
          <p:nvPr/>
        </p:nvSpPr>
        <p:spPr>
          <a:xfrm>
            <a:off x="4943440" y="1554659"/>
            <a:ext cx="2426190" cy="131357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Free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E437EE-A0FD-4872-9EDE-AAF4133C6A6D}"/>
              </a:ext>
            </a:extLst>
          </p:cNvPr>
          <p:cNvSpPr/>
          <p:nvPr/>
        </p:nvSpPr>
        <p:spPr>
          <a:xfrm>
            <a:off x="7511161" y="2877984"/>
            <a:ext cx="1641448" cy="1579715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Free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00CFA2-72B9-4806-A304-D3BAB922F86D}"/>
              </a:ext>
            </a:extLst>
          </p:cNvPr>
          <p:cNvSpPr/>
          <p:nvPr/>
        </p:nvSpPr>
        <p:spPr>
          <a:xfrm>
            <a:off x="3056390" y="1554659"/>
            <a:ext cx="813421" cy="151586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Free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24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Expressing UI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608496" y="1318705"/>
            <a:ext cx="1094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When input is detected figure out object</a:t>
            </a:r>
          </a:p>
          <a:p>
            <a:pPr algn="ctr"/>
            <a:r>
              <a:rPr lang="en-US" altLang="ko-KR" sz="2400" b="1" dirty="0"/>
              <a:t>and load predefined buttons</a:t>
            </a:r>
          </a:p>
        </p:txBody>
      </p:sp>
      <p:pic>
        <p:nvPicPr>
          <p:cNvPr id="3" name="그래픽 2" descr="오른쪽을 가리키는 검지">
            <a:extLst>
              <a:ext uri="{FF2B5EF4-FFF2-40B4-BE49-F238E27FC236}">
                <a16:creationId xmlns:a16="http://schemas.microsoft.com/office/drawing/2014/main" id="{60A72370-53D8-48BE-BAE2-CA5076923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866" y="2726267"/>
            <a:ext cx="914400" cy="914400"/>
          </a:xfrm>
          <a:prstGeom prst="rect">
            <a:avLst/>
          </a:prstGeom>
        </p:spPr>
      </p:pic>
      <p:pic>
        <p:nvPicPr>
          <p:cNvPr id="7" name="그래픽 6" descr="랩톱">
            <a:extLst>
              <a:ext uri="{FF2B5EF4-FFF2-40B4-BE49-F238E27FC236}">
                <a16:creationId xmlns:a16="http://schemas.microsoft.com/office/drawing/2014/main" id="{9191D3CD-60A7-4433-AD2E-527DEE5D6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4436" y="2238268"/>
            <a:ext cx="2054332" cy="205433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EDA7E97-2D7B-41D7-90E1-DBF1DA680F15}"/>
              </a:ext>
            </a:extLst>
          </p:cNvPr>
          <p:cNvSpPr/>
          <p:nvPr/>
        </p:nvSpPr>
        <p:spPr>
          <a:xfrm>
            <a:off x="8877316" y="3283233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+</a:t>
            </a:r>
            <a:endParaRPr lang="ko-KR" altLang="en-US" sz="4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D5292F-67B2-4413-A009-55291DA9C9B8}"/>
              </a:ext>
            </a:extLst>
          </p:cNvPr>
          <p:cNvSpPr/>
          <p:nvPr/>
        </p:nvSpPr>
        <p:spPr>
          <a:xfrm>
            <a:off x="9474106" y="3274835"/>
            <a:ext cx="475123" cy="475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B7AA76-96DF-47E4-A722-922B8A4A0984}"/>
              </a:ext>
            </a:extLst>
          </p:cNvPr>
          <p:cNvSpPr/>
          <p:nvPr/>
        </p:nvSpPr>
        <p:spPr>
          <a:xfrm>
            <a:off x="8205258" y="3283233"/>
            <a:ext cx="580957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VOL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DB7328-BA2F-4098-BD4E-C176E16D1DE8}"/>
              </a:ext>
            </a:extLst>
          </p:cNvPr>
          <p:cNvSpPr/>
          <p:nvPr/>
        </p:nvSpPr>
        <p:spPr>
          <a:xfrm>
            <a:off x="8205258" y="2730380"/>
            <a:ext cx="580957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</a:t>
            </a:r>
            <a:endParaRPr lang="ko-KR" altLang="en-US" sz="1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4D51A49-9C97-4A1A-84E5-E0121DFD7F9D}"/>
              </a:ext>
            </a:extLst>
          </p:cNvPr>
          <p:cNvSpPr/>
          <p:nvPr/>
        </p:nvSpPr>
        <p:spPr>
          <a:xfrm>
            <a:off x="8877316" y="2726267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^</a:t>
            </a:r>
            <a:endParaRPr lang="ko-KR" altLang="en-US" sz="4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3AC5A9B-1993-4931-BB00-8DFD600BC900}"/>
              </a:ext>
            </a:extLst>
          </p:cNvPr>
          <p:cNvSpPr/>
          <p:nvPr/>
        </p:nvSpPr>
        <p:spPr>
          <a:xfrm>
            <a:off x="9522508" y="2726267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V</a:t>
            </a:r>
            <a:endParaRPr lang="ko-KR" altLang="en-US" sz="4000" dirty="0"/>
          </a:p>
        </p:txBody>
      </p:sp>
      <p:pic>
        <p:nvPicPr>
          <p:cNvPr id="2050" name="Picture 2" descr="airconditioner에 대한 이미지 검색결과">
            <a:extLst>
              <a:ext uri="{FF2B5EF4-FFF2-40B4-BE49-F238E27FC236}">
                <a16:creationId xmlns:a16="http://schemas.microsoft.com/office/drawing/2014/main" id="{946C138C-26A4-44B5-8D1D-F80AA492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92" y="4742235"/>
            <a:ext cx="2126884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C945FFB-4525-438E-A0BC-FA44440A7AD8}"/>
              </a:ext>
            </a:extLst>
          </p:cNvPr>
          <p:cNvCxnSpPr>
            <a:endCxn id="7" idx="1"/>
          </p:cNvCxnSpPr>
          <p:nvPr/>
        </p:nvCxnSpPr>
        <p:spPr>
          <a:xfrm>
            <a:off x="3302000" y="3183467"/>
            <a:ext cx="1012436" cy="81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DD87BEB-52B6-4FE2-9738-965284D2F859}"/>
              </a:ext>
            </a:extLst>
          </p:cNvPr>
          <p:cNvCxnSpPr>
            <a:cxnSpLocks/>
            <a:stCxn id="3" idx="3"/>
            <a:endCxn id="2050" idx="1"/>
          </p:cNvCxnSpPr>
          <p:nvPr/>
        </p:nvCxnSpPr>
        <p:spPr>
          <a:xfrm>
            <a:off x="3234266" y="3183467"/>
            <a:ext cx="1070926" cy="205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1F0563-9572-41C6-85D2-AC55B717A5F1}"/>
              </a:ext>
            </a:extLst>
          </p:cNvPr>
          <p:cNvSpPr txBox="1"/>
          <p:nvPr/>
        </p:nvSpPr>
        <p:spPr>
          <a:xfrm>
            <a:off x="4297167" y="3899042"/>
            <a:ext cx="1993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TV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3944F-69E3-4458-9C79-90BFDE7AB4E4}"/>
              </a:ext>
            </a:extLst>
          </p:cNvPr>
          <p:cNvSpPr txBox="1"/>
          <p:nvPr/>
        </p:nvSpPr>
        <p:spPr>
          <a:xfrm>
            <a:off x="4344986" y="5707153"/>
            <a:ext cx="1993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Airconditioner</a:t>
            </a:r>
            <a:endParaRPr lang="ko-KR" altLang="en-US" sz="10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9EA8F7B-CF5C-4CC5-A842-6F57287217A6}"/>
              </a:ext>
            </a:extLst>
          </p:cNvPr>
          <p:cNvCxnSpPr>
            <a:cxnSpLocks/>
          </p:cNvCxnSpPr>
          <p:nvPr/>
        </p:nvCxnSpPr>
        <p:spPr>
          <a:xfrm>
            <a:off x="6459869" y="3265434"/>
            <a:ext cx="1346398" cy="9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C90A12D-B188-402D-A4CA-8F664DF38FB2}"/>
              </a:ext>
            </a:extLst>
          </p:cNvPr>
          <p:cNvCxnSpPr>
            <a:cxnSpLocks/>
          </p:cNvCxnSpPr>
          <p:nvPr/>
        </p:nvCxnSpPr>
        <p:spPr>
          <a:xfrm>
            <a:off x="6459869" y="5153500"/>
            <a:ext cx="1346398" cy="9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5FDD9E-78F1-445A-B47A-B365C8D9B108}"/>
              </a:ext>
            </a:extLst>
          </p:cNvPr>
          <p:cNvSpPr txBox="1"/>
          <p:nvPr/>
        </p:nvSpPr>
        <p:spPr>
          <a:xfrm>
            <a:off x="8114062" y="3899042"/>
            <a:ext cx="1993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Predefined Buttons for TV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613EB6-BA91-4622-8A20-0FB84ED1B99A}"/>
              </a:ext>
            </a:extLst>
          </p:cNvPr>
          <p:cNvSpPr/>
          <p:nvPr/>
        </p:nvSpPr>
        <p:spPr>
          <a:xfrm>
            <a:off x="8134434" y="4977612"/>
            <a:ext cx="742882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Temp</a:t>
            </a:r>
            <a:endParaRPr lang="ko-KR" altLang="en-US" sz="16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A4A0600-6323-40C8-9C9F-51F00A46E2CD}"/>
              </a:ext>
            </a:extLst>
          </p:cNvPr>
          <p:cNvSpPr/>
          <p:nvPr/>
        </p:nvSpPr>
        <p:spPr>
          <a:xfrm>
            <a:off x="8968416" y="4973499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^</a:t>
            </a:r>
            <a:endParaRPr lang="ko-KR" altLang="en-US" sz="4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ADBD6F5-2E5C-4497-A306-A5853C1E7D4E}"/>
              </a:ext>
            </a:extLst>
          </p:cNvPr>
          <p:cNvSpPr/>
          <p:nvPr/>
        </p:nvSpPr>
        <p:spPr>
          <a:xfrm>
            <a:off x="9561374" y="4968233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V</a:t>
            </a:r>
            <a:endParaRPr lang="ko-KR" alt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FF37F-9089-4C50-BDFB-BAA6A4BDC7A3}"/>
              </a:ext>
            </a:extLst>
          </p:cNvPr>
          <p:cNvSpPr txBox="1"/>
          <p:nvPr/>
        </p:nvSpPr>
        <p:spPr>
          <a:xfrm>
            <a:off x="8114062" y="5830263"/>
            <a:ext cx="1993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Predefined Buttons for Aircon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7545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Expressing UI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151467" y="5260095"/>
            <a:ext cx="1029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Resize, repose defined buttons into free space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E5A41C-EA19-46D3-BC82-398406DA07E3}"/>
              </a:ext>
            </a:extLst>
          </p:cNvPr>
          <p:cNvGrpSpPr/>
          <p:nvPr/>
        </p:nvGrpSpPr>
        <p:grpSpPr>
          <a:xfrm>
            <a:off x="3012887" y="1490813"/>
            <a:ext cx="6139722" cy="3602744"/>
            <a:chOff x="424069" y="1303610"/>
            <a:chExt cx="5687141" cy="33371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07E3A8B-5ACD-4FFE-91E9-1EAAF5421C6A}"/>
                </a:ext>
              </a:extLst>
            </p:cNvPr>
            <p:cNvGrpSpPr/>
            <p:nvPr/>
          </p:nvGrpSpPr>
          <p:grpSpPr>
            <a:xfrm>
              <a:off x="424069" y="1303610"/>
              <a:ext cx="5687141" cy="3080722"/>
              <a:chOff x="424069" y="1303610"/>
              <a:chExt cx="5687141" cy="308072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8F55CFF-9034-4696-B216-33A8DB81F968}"/>
                  </a:ext>
                </a:extLst>
              </p:cNvPr>
              <p:cNvSpPr/>
              <p:nvPr/>
            </p:nvSpPr>
            <p:spPr>
              <a:xfrm>
                <a:off x="424069" y="1303610"/>
                <a:ext cx="5687141" cy="281689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1E43DE2-5C38-4DEE-A8A1-C34F288B7F94}"/>
                  </a:ext>
                </a:extLst>
              </p:cNvPr>
              <p:cNvSpPr/>
              <p:nvPr/>
            </p:nvSpPr>
            <p:spPr>
              <a:xfrm>
                <a:off x="1329489" y="1730246"/>
                <a:ext cx="695325" cy="695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래픽 12" descr="수탉">
                <a:extLst>
                  <a:ext uri="{FF2B5EF4-FFF2-40B4-BE49-F238E27FC236}">
                    <a16:creationId xmlns:a16="http://schemas.microsoft.com/office/drawing/2014/main" id="{502D90BD-788E-4DB9-A853-31EE6C9B1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19314" y="1730246"/>
                <a:ext cx="705500" cy="705500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FC33872-BB79-4447-B90D-AB9634386789}"/>
                  </a:ext>
                </a:extLst>
              </p:cNvPr>
              <p:cNvSpPr/>
              <p:nvPr/>
            </p:nvSpPr>
            <p:spPr>
              <a:xfrm>
                <a:off x="4575493" y="1720071"/>
                <a:ext cx="695325" cy="695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래픽 17" descr="수탉">
                <a:extLst>
                  <a:ext uri="{FF2B5EF4-FFF2-40B4-BE49-F238E27FC236}">
                    <a16:creationId xmlns:a16="http://schemas.microsoft.com/office/drawing/2014/main" id="{713E943A-62C4-49E2-B774-85AD71911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65318" y="1720071"/>
                <a:ext cx="705500" cy="7055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3D6AD5-1857-4D9F-96FC-392E8C088B5A}"/>
                  </a:ext>
                </a:extLst>
              </p:cNvPr>
              <p:cNvSpPr txBox="1"/>
              <p:nvPr/>
            </p:nvSpPr>
            <p:spPr>
              <a:xfrm>
                <a:off x="1046596" y="4138111"/>
                <a:ext cx="50646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/>
                  <a:t>Environment 1</a:t>
                </a:r>
                <a:endParaRPr lang="ko-KR" altLang="en-US" sz="1000" dirty="0"/>
              </a:p>
            </p:txBody>
          </p:sp>
          <p:pic>
            <p:nvPicPr>
              <p:cNvPr id="25" name="그래픽 24" descr="트로피">
                <a:extLst>
                  <a:ext uri="{FF2B5EF4-FFF2-40B4-BE49-F238E27FC236}">
                    <a16:creationId xmlns:a16="http://schemas.microsoft.com/office/drawing/2014/main" id="{514AD32D-0810-4CB7-95E3-20499A637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0509" y="2806924"/>
                <a:ext cx="1415828" cy="1415828"/>
              </a:xfrm>
              <a:prstGeom prst="rect">
                <a:avLst/>
              </a:prstGeom>
            </p:spPr>
          </p:pic>
        </p:grpSp>
        <p:pic>
          <p:nvPicPr>
            <p:cNvPr id="11" name="그래픽 10" descr="랩톱">
              <a:extLst>
                <a:ext uri="{FF2B5EF4-FFF2-40B4-BE49-F238E27FC236}">
                  <a16:creationId xmlns:a16="http://schemas.microsoft.com/office/drawing/2014/main" id="{A6D9F7C3-C229-4C6D-89C8-58D1CC58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15915" y="2230958"/>
              <a:ext cx="2409825" cy="2409825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6965E8-46F2-4CB3-B79A-47E1E8FEC2ED}"/>
              </a:ext>
            </a:extLst>
          </p:cNvPr>
          <p:cNvSpPr/>
          <p:nvPr/>
        </p:nvSpPr>
        <p:spPr>
          <a:xfrm>
            <a:off x="4933950" y="2933700"/>
            <a:ext cx="2507018" cy="1617183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Interactable Object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B0D18-0C6E-4E7F-8392-DAD256C9FFC7}"/>
              </a:ext>
            </a:extLst>
          </p:cNvPr>
          <p:cNvSpPr/>
          <p:nvPr/>
        </p:nvSpPr>
        <p:spPr>
          <a:xfrm>
            <a:off x="3875304" y="1843178"/>
            <a:ext cx="964065" cy="98865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Obstacle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672CBE-6953-4774-B615-1969712A09D1}"/>
              </a:ext>
            </a:extLst>
          </p:cNvPr>
          <p:cNvSpPr/>
          <p:nvPr/>
        </p:nvSpPr>
        <p:spPr>
          <a:xfrm>
            <a:off x="7437010" y="1804083"/>
            <a:ext cx="964065" cy="98865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Obstacle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848E3-AFB1-4104-8DC1-0136556398C1}"/>
              </a:ext>
            </a:extLst>
          </p:cNvPr>
          <p:cNvSpPr/>
          <p:nvPr/>
        </p:nvSpPr>
        <p:spPr>
          <a:xfrm>
            <a:off x="3370443" y="3070733"/>
            <a:ext cx="1424801" cy="146113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Obstacle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1F167C-5F6F-4484-AA08-F842A56DFFF0}"/>
              </a:ext>
            </a:extLst>
          </p:cNvPr>
          <p:cNvSpPr/>
          <p:nvPr/>
        </p:nvSpPr>
        <p:spPr>
          <a:xfrm>
            <a:off x="4943440" y="1554659"/>
            <a:ext cx="2426190" cy="131357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Free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E437EE-A0FD-4872-9EDE-AAF4133C6A6D}"/>
              </a:ext>
            </a:extLst>
          </p:cNvPr>
          <p:cNvSpPr/>
          <p:nvPr/>
        </p:nvSpPr>
        <p:spPr>
          <a:xfrm>
            <a:off x="7511161" y="2877984"/>
            <a:ext cx="1641448" cy="1579715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Free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00CFA2-72B9-4806-A304-D3BAB922F86D}"/>
              </a:ext>
            </a:extLst>
          </p:cNvPr>
          <p:cNvSpPr/>
          <p:nvPr/>
        </p:nvSpPr>
        <p:spPr>
          <a:xfrm>
            <a:off x="3056390" y="1554659"/>
            <a:ext cx="813421" cy="151586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Free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EA37F0-B113-42D7-8E3A-CFA5CCC27504}"/>
              </a:ext>
            </a:extLst>
          </p:cNvPr>
          <p:cNvSpPr/>
          <p:nvPr/>
        </p:nvSpPr>
        <p:spPr>
          <a:xfrm>
            <a:off x="10189650" y="1539833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+</a:t>
            </a:r>
            <a:endParaRPr lang="ko-KR" altLang="en-US" sz="4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2F6DCF6-5C4C-49AD-9F2B-6D3693AD56EE}"/>
              </a:ext>
            </a:extLst>
          </p:cNvPr>
          <p:cNvSpPr/>
          <p:nvPr/>
        </p:nvSpPr>
        <p:spPr>
          <a:xfrm>
            <a:off x="10786440" y="1531435"/>
            <a:ext cx="475123" cy="475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74EB60-8CCB-4AB4-8FCF-6CF87D37F647}"/>
              </a:ext>
            </a:extLst>
          </p:cNvPr>
          <p:cNvSpPr/>
          <p:nvPr/>
        </p:nvSpPr>
        <p:spPr>
          <a:xfrm>
            <a:off x="9517592" y="1539833"/>
            <a:ext cx="580957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VOL</a:t>
            </a:r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81BF24-7E56-4D88-8E14-22FCC29EBF91}"/>
              </a:ext>
            </a:extLst>
          </p:cNvPr>
          <p:cNvSpPr/>
          <p:nvPr/>
        </p:nvSpPr>
        <p:spPr>
          <a:xfrm>
            <a:off x="9517592" y="986980"/>
            <a:ext cx="580957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</a:t>
            </a:r>
            <a:endParaRPr lang="ko-KR" altLang="en-US" sz="16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61EF5B7-4C10-443B-A0F3-68D8767DE14D}"/>
              </a:ext>
            </a:extLst>
          </p:cNvPr>
          <p:cNvSpPr/>
          <p:nvPr/>
        </p:nvSpPr>
        <p:spPr>
          <a:xfrm>
            <a:off x="10189650" y="982867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^</a:t>
            </a:r>
            <a:endParaRPr lang="ko-KR" altLang="en-US" sz="4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0492F94-91EA-4480-8AAE-A29EDA0A00A8}"/>
              </a:ext>
            </a:extLst>
          </p:cNvPr>
          <p:cNvSpPr/>
          <p:nvPr/>
        </p:nvSpPr>
        <p:spPr>
          <a:xfrm>
            <a:off x="10834842" y="982867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V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F13AEB-F955-45EE-83F8-C17CC9DEA773}"/>
              </a:ext>
            </a:extLst>
          </p:cNvPr>
          <p:cNvSpPr/>
          <p:nvPr/>
        </p:nvSpPr>
        <p:spPr>
          <a:xfrm>
            <a:off x="9326579" y="776959"/>
            <a:ext cx="2192866" cy="1345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329FCD6-17FB-4253-A364-72DA7F37733A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6187459" y="1449592"/>
            <a:ext cx="3139120" cy="776552"/>
          </a:xfrm>
          <a:prstGeom prst="bentConnector3">
            <a:avLst>
              <a:gd name="adj1" fmla="val 996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9ED4989-4A52-45DF-8DE1-0F3F23DF1211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8750163" y="1967446"/>
            <a:ext cx="1518070" cy="18276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E5441DE-48A5-409A-A06F-E42FA7E9EBF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454949" y="1449591"/>
            <a:ext cx="5871631" cy="866153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01EB8E9-162A-436B-AB66-03E3557853C2}"/>
              </a:ext>
            </a:extLst>
          </p:cNvPr>
          <p:cNvSpPr txBox="1"/>
          <p:nvPr/>
        </p:nvSpPr>
        <p:spPr>
          <a:xfrm>
            <a:off x="6352593" y="1172052"/>
            <a:ext cx="21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where to put?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201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071158" y="3054855"/>
            <a:ext cx="3458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OBJECTIVE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0014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Objective</a:t>
            </a:r>
            <a:r>
              <a:rPr lang="ko-KR" altLang="en-US" sz="2400" b="1" dirty="0"/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573258" y="2816758"/>
            <a:ext cx="901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To Provide Intuitive, Interactive UI </a:t>
            </a:r>
          </a:p>
          <a:p>
            <a:pPr algn="ctr"/>
            <a:r>
              <a:rPr lang="en-US" altLang="ko-KR" sz="3200" b="1" dirty="0"/>
              <a:t>depending on Home Environment</a:t>
            </a:r>
          </a:p>
        </p:txBody>
      </p:sp>
    </p:spTree>
    <p:extLst>
      <p:ext uri="{BB962C8B-B14F-4D97-AF65-F5344CB8AC3E}">
        <p14:creationId xmlns:p14="http://schemas.microsoft.com/office/powerpoint/2010/main" val="79712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909589" y="2900841"/>
            <a:ext cx="901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Goal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238641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Goal</a:t>
            </a:r>
            <a:r>
              <a:rPr lang="ko-KR" altLang="en-US" sz="2400" b="1" dirty="0"/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573258" y="5297199"/>
            <a:ext cx="901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Two different home environment</a:t>
            </a:r>
          </a:p>
        </p:txBody>
      </p:sp>
      <p:pic>
        <p:nvPicPr>
          <p:cNvPr id="1026" name="Picture 2" descr="living room에 대한 이미지 검색결과">
            <a:extLst>
              <a:ext uri="{FF2B5EF4-FFF2-40B4-BE49-F238E27FC236}">
                <a16:creationId xmlns:a16="http://schemas.microsoft.com/office/drawing/2014/main" id="{09EBE8F7-AF29-4F46-A923-B3B05780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17" y="1695756"/>
            <a:ext cx="5064614" cy="283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ving room에 대한 이미지 검색결과">
            <a:extLst>
              <a:ext uri="{FF2B5EF4-FFF2-40B4-BE49-F238E27FC236}">
                <a16:creationId xmlns:a16="http://schemas.microsoft.com/office/drawing/2014/main" id="{D33A415C-6CD6-4875-BF31-A847457A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24" y="1697439"/>
            <a:ext cx="4714327" cy="28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F55CFF-9034-4696-B216-33A8DB81F968}"/>
              </a:ext>
            </a:extLst>
          </p:cNvPr>
          <p:cNvSpPr/>
          <p:nvPr/>
        </p:nvSpPr>
        <p:spPr>
          <a:xfrm>
            <a:off x="2049517" y="1695756"/>
            <a:ext cx="3005959" cy="148887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ED5AF-E16C-4F00-8F81-ACD7B2D55201}"/>
              </a:ext>
            </a:extLst>
          </p:cNvPr>
          <p:cNvSpPr/>
          <p:nvPr/>
        </p:nvSpPr>
        <p:spPr>
          <a:xfrm>
            <a:off x="9186042" y="2202467"/>
            <a:ext cx="2360010" cy="163610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3284D-7BDF-4FD4-940C-AEE4828CC19C}"/>
              </a:ext>
            </a:extLst>
          </p:cNvPr>
          <p:cNvSpPr txBox="1"/>
          <p:nvPr/>
        </p:nvSpPr>
        <p:spPr>
          <a:xfrm>
            <a:off x="3371850" y="6086475"/>
            <a:ext cx="651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빨간부분이</a:t>
            </a:r>
            <a:r>
              <a:rPr lang="ko-KR" altLang="en-US" dirty="0"/>
              <a:t> 우리가 고려해야 할 구역 말로 언급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CF89E-7831-4945-9CDE-D752D739EA90}"/>
              </a:ext>
            </a:extLst>
          </p:cNvPr>
          <p:cNvSpPr txBox="1"/>
          <p:nvPr/>
        </p:nvSpPr>
        <p:spPr>
          <a:xfrm>
            <a:off x="758117" y="4551775"/>
            <a:ext cx="506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Environment 1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56DE2-1992-425E-BEB2-D8DD8605AD55}"/>
              </a:ext>
            </a:extLst>
          </p:cNvPr>
          <p:cNvSpPr txBox="1"/>
          <p:nvPr/>
        </p:nvSpPr>
        <p:spPr>
          <a:xfrm>
            <a:off x="6481437" y="4551775"/>
            <a:ext cx="506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Environment 2</a:t>
            </a:r>
          </a:p>
        </p:txBody>
      </p:sp>
    </p:spTree>
    <p:extLst>
      <p:ext uri="{BB962C8B-B14F-4D97-AF65-F5344CB8AC3E}">
        <p14:creationId xmlns:p14="http://schemas.microsoft.com/office/powerpoint/2010/main" val="388557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Goal</a:t>
            </a:r>
            <a:r>
              <a:rPr lang="ko-KR" altLang="en-US" sz="2400" b="1" dirty="0"/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573258" y="5297199"/>
            <a:ext cx="901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The area we are considering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3284D-7BDF-4FD4-940C-AEE4828CC19C}"/>
              </a:ext>
            </a:extLst>
          </p:cNvPr>
          <p:cNvSpPr txBox="1"/>
          <p:nvPr/>
        </p:nvSpPr>
        <p:spPr>
          <a:xfrm>
            <a:off x="3371850" y="6086475"/>
            <a:ext cx="651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공간 배치가 확연히 다름을 언급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F55CFF-9034-4696-B216-33A8DB81F968}"/>
              </a:ext>
            </a:extLst>
          </p:cNvPr>
          <p:cNvSpPr/>
          <p:nvPr/>
        </p:nvSpPr>
        <p:spPr>
          <a:xfrm>
            <a:off x="347982" y="1697439"/>
            <a:ext cx="5687141" cy="28168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E43DE2-5C38-4DEE-A8A1-C34F288B7F94}"/>
              </a:ext>
            </a:extLst>
          </p:cNvPr>
          <p:cNvSpPr/>
          <p:nvPr/>
        </p:nvSpPr>
        <p:spPr>
          <a:xfrm>
            <a:off x="1253402" y="2124075"/>
            <a:ext cx="69532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랩톱">
            <a:extLst>
              <a:ext uri="{FF2B5EF4-FFF2-40B4-BE49-F238E27FC236}">
                <a16:creationId xmlns:a16="http://schemas.microsoft.com/office/drawing/2014/main" id="{A6D9F7C3-C229-4C6D-89C8-58D1CC585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9828" y="2624787"/>
            <a:ext cx="2409825" cy="2409825"/>
          </a:xfrm>
          <a:prstGeom prst="rect">
            <a:avLst/>
          </a:prstGeom>
        </p:spPr>
      </p:pic>
      <p:pic>
        <p:nvPicPr>
          <p:cNvPr id="13" name="그래픽 12" descr="수탉">
            <a:extLst>
              <a:ext uri="{FF2B5EF4-FFF2-40B4-BE49-F238E27FC236}">
                <a16:creationId xmlns:a16="http://schemas.microsoft.com/office/drawing/2014/main" id="{502D90BD-788E-4DB9-A853-31EE6C9B1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227" y="2124075"/>
            <a:ext cx="705500" cy="705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C33872-BB79-4447-B90D-AB9634386789}"/>
              </a:ext>
            </a:extLst>
          </p:cNvPr>
          <p:cNvSpPr/>
          <p:nvPr/>
        </p:nvSpPr>
        <p:spPr>
          <a:xfrm>
            <a:off x="4499406" y="2113900"/>
            <a:ext cx="69532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수탉">
            <a:extLst>
              <a:ext uri="{FF2B5EF4-FFF2-40B4-BE49-F238E27FC236}">
                <a16:creationId xmlns:a16="http://schemas.microsoft.com/office/drawing/2014/main" id="{713E943A-62C4-49E2-B774-85AD71911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9231" y="2113900"/>
            <a:ext cx="705500" cy="705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3D6AD5-1857-4D9F-96FC-392E8C088B5A}"/>
              </a:ext>
            </a:extLst>
          </p:cNvPr>
          <p:cNvSpPr txBox="1"/>
          <p:nvPr/>
        </p:nvSpPr>
        <p:spPr>
          <a:xfrm>
            <a:off x="970509" y="4531940"/>
            <a:ext cx="506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Environment 1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5E583B-8589-46F5-9C60-EBB2BC29E648}"/>
              </a:ext>
            </a:extLst>
          </p:cNvPr>
          <p:cNvSpPr/>
          <p:nvPr/>
        </p:nvSpPr>
        <p:spPr>
          <a:xfrm>
            <a:off x="6310632" y="1697439"/>
            <a:ext cx="5687141" cy="28168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6A33B-F87E-4BB8-AF95-116D5A9B78E4}"/>
              </a:ext>
            </a:extLst>
          </p:cNvPr>
          <p:cNvSpPr txBox="1"/>
          <p:nvPr/>
        </p:nvSpPr>
        <p:spPr>
          <a:xfrm>
            <a:off x="6866484" y="4531940"/>
            <a:ext cx="506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Environment 2</a:t>
            </a:r>
            <a:endParaRPr lang="ko-KR" altLang="en-US" sz="1000" dirty="0"/>
          </a:p>
        </p:txBody>
      </p:sp>
      <p:pic>
        <p:nvPicPr>
          <p:cNvPr id="15" name="그래픽 14" descr="태블릿">
            <a:extLst>
              <a:ext uri="{FF2B5EF4-FFF2-40B4-BE49-F238E27FC236}">
                <a16:creationId xmlns:a16="http://schemas.microsoft.com/office/drawing/2014/main" id="{E1FFCC89-C586-49D6-8A5E-61298BC1E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5219" y="1609682"/>
            <a:ext cx="1781483" cy="1781483"/>
          </a:xfrm>
          <a:prstGeom prst="rect">
            <a:avLst/>
          </a:prstGeom>
        </p:spPr>
      </p:pic>
      <p:pic>
        <p:nvPicPr>
          <p:cNvPr id="23" name="그래픽 22" descr="DVD 플레이어">
            <a:extLst>
              <a:ext uri="{FF2B5EF4-FFF2-40B4-BE49-F238E27FC236}">
                <a16:creationId xmlns:a16="http://schemas.microsoft.com/office/drawing/2014/main" id="{B9962835-2EDD-4664-A155-91FFCDEF11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9715" y="3303407"/>
            <a:ext cx="1891542" cy="1891542"/>
          </a:xfrm>
          <a:prstGeom prst="rect">
            <a:avLst/>
          </a:prstGeom>
        </p:spPr>
      </p:pic>
      <p:pic>
        <p:nvPicPr>
          <p:cNvPr id="25" name="그래픽 24" descr="트로피">
            <a:extLst>
              <a:ext uri="{FF2B5EF4-FFF2-40B4-BE49-F238E27FC236}">
                <a16:creationId xmlns:a16="http://schemas.microsoft.com/office/drawing/2014/main" id="{514AD32D-0810-4CB7-95E3-20499A637B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4422" y="3200753"/>
            <a:ext cx="1415828" cy="14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3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5E583B-8589-46F5-9C60-EBB2BC29E648}"/>
              </a:ext>
            </a:extLst>
          </p:cNvPr>
          <p:cNvSpPr/>
          <p:nvPr/>
        </p:nvSpPr>
        <p:spPr>
          <a:xfrm>
            <a:off x="6310632" y="1697439"/>
            <a:ext cx="5687141" cy="28168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E1125B-CFEE-4862-B140-4853BAEEC981}"/>
              </a:ext>
            </a:extLst>
          </p:cNvPr>
          <p:cNvSpPr/>
          <p:nvPr/>
        </p:nvSpPr>
        <p:spPr>
          <a:xfrm>
            <a:off x="7726968" y="1903604"/>
            <a:ext cx="721707" cy="1388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6D2F99-13DA-4E04-8336-5D8562025C90}"/>
              </a:ext>
            </a:extLst>
          </p:cNvPr>
          <p:cNvSpPr/>
          <p:nvPr/>
        </p:nvSpPr>
        <p:spPr>
          <a:xfrm>
            <a:off x="10147415" y="1920857"/>
            <a:ext cx="721707" cy="1388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F55CFF-9034-4696-B216-33A8DB81F968}"/>
              </a:ext>
            </a:extLst>
          </p:cNvPr>
          <p:cNvSpPr/>
          <p:nvPr/>
        </p:nvSpPr>
        <p:spPr>
          <a:xfrm>
            <a:off x="347982" y="1697439"/>
            <a:ext cx="5687141" cy="28168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AB7DB6-40A2-407A-AD80-CCB3C3F876B6}"/>
              </a:ext>
            </a:extLst>
          </p:cNvPr>
          <p:cNvSpPr/>
          <p:nvPr/>
        </p:nvSpPr>
        <p:spPr>
          <a:xfrm>
            <a:off x="2153477" y="1790700"/>
            <a:ext cx="2157831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Goal</a:t>
            </a:r>
            <a:r>
              <a:rPr lang="ko-KR" altLang="en-US" sz="2400" b="1" dirty="0"/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573258" y="5297199"/>
            <a:ext cx="901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How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UI will be shown in </a:t>
            </a:r>
          </a:p>
          <a:p>
            <a:pPr algn="ctr"/>
            <a:r>
              <a:rPr lang="en-US" altLang="ko-KR" sz="3200" b="1" dirty="0"/>
              <a:t>two different environment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E43DE2-5C38-4DEE-A8A1-C34F288B7F94}"/>
              </a:ext>
            </a:extLst>
          </p:cNvPr>
          <p:cNvSpPr/>
          <p:nvPr/>
        </p:nvSpPr>
        <p:spPr>
          <a:xfrm>
            <a:off x="1253402" y="2124075"/>
            <a:ext cx="69532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랩톱">
            <a:extLst>
              <a:ext uri="{FF2B5EF4-FFF2-40B4-BE49-F238E27FC236}">
                <a16:creationId xmlns:a16="http://schemas.microsoft.com/office/drawing/2014/main" id="{A6D9F7C3-C229-4C6D-89C8-58D1CC585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9828" y="2624787"/>
            <a:ext cx="2409825" cy="2409825"/>
          </a:xfrm>
          <a:prstGeom prst="rect">
            <a:avLst/>
          </a:prstGeom>
        </p:spPr>
      </p:pic>
      <p:pic>
        <p:nvPicPr>
          <p:cNvPr id="13" name="그래픽 12" descr="수탉">
            <a:extLst>
              <a:ext uri="{FF2B5EF4-FFF2-40B4-BE49-F238E27FC236}">
                <a16:creationId xmlns:a16="http://schemas.microsoft.com/office/drawing/2014/main" id="{502D90BD-788E-4DB9-A853-31EE6C9B1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227" y="2124075"/>
            <a:ext cx="705500" cy="705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C33872-BB79-4447-B90D-AB9634386789}"/>
              </a:ext>
            </a:extLst>
          </p:cNvPr>
          <p:cNvSpPr/>
          <p:nvPr/>
        </p:nvSpPr>
        <p:spPr>
          <a:xfrm>
            <a:off x="4499406" y="2113900"/>
            <a:ext cx="69532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수탉">
            <a:extLst>
              <a:ext uri="{FF2B5EF4-FFF2-40B4-BE49-F238E27FC236}">
                <a16:creationId xmlns:a16="http://schemas.microsoft.com/office/drawing/2014/main" id="{713E943A-62C4-49E2-B774-85AD71911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9231" y="2113900"/>
            <a:ext cx="705500" cy="705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3D6AD5-1857-4D9F-96FC-392E8C088B5A}"/>
              </a:ext>
            </a:extLst>
          </p:cNvPr>
          <p:cNvSpPr txBox="1"/>
          <p:nvPr/>
        </p:nvSpPr>
        <p:spPr>
          <a:xfrm>
            <a:off x="970509" y="4531940"/>
            <a:ext cx="506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Environment 1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6A33B-F87E-4BB8-AF95-116D5A9B78E4}"/>
              </a:ext>
            </a:extLst>
          </p:cNvPr>
          <p:cNvSpPr txBox="1"/>
          <p:nvPr/>
        </p:nvSpPr>
        <p:spPr>
          <a:xfrm>
            <a:off x="6866484" y="4531940"/>
            <a:ext cx="506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Environment 2</a:t>
            </a:r>
            <a:endParaRPr lang="ko-KR" altLang="en-US" sz="1000" dirty="0"/>
          </a:p>
        </p:txBody>
      </p:sp>
      <p:pic>
        <p:nvPicPr>
          <p:cNvPr id="15" name="그래픽 14" descr="태블릿">
            <a:extLst>
              <a:ext uri="{FF2B5EF4-FFF2-40B4-BE49-F238E27FC236}">
                <a16:creationId xmlns:a16="http://schemas.microsoft.com/office/drawing/2014/main" id="{E1FFCC89-C586-49D6-8A5E-61298BC1E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5219" y="1609682"/>
            <a:ext cx="1781483" cy="1781483"/>
          </a:xfrm>
          <a:prstGeom prst="rect">
            <a:avLst/>
          </a:prstGeom>
        </p:spPr>
      </p:pic>
      <p:pic>
        <p:nvPicPr>
          <p:cNvPr id="23" name="그래픽 22" descr="DVD 플레이어">
            <a:extLst>
              <a:ext uri="{FF2B5EF4-FFF2-40B4-BE49-F238E27FC236}">
                <a16:creationId xmlns:a16="http://schemas.microsoft.com/office/drawing/2014/main" id="{B9962835-2EDD-4664-A155-91FFCDEF11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9715" y="3303407"/>
            <a:ext cx="1891542" cy="1891542"/>
          </a:xfrm>
          <a:prstGeom prst="rect">
            <a:avLst/>
          </a:prstGeom>
        </p:spPr>
      </p:pic>
      <p:pic>
        <p:nvPicPr>
          <p:cNvPr id="25" name="그래픽 24" descr="트로피">
            <a:extLst>
              <a:ext uri="{FF2B5EF4-FFF2-40B4-BE49-F238E27FC236}">
                <a16:creationId xmlns:a16="http://schemas.microsoft.com/office/drawing/2014/main" id="{514AD32D-0810-4CB7-95E3-20499A637B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4422" y="3200753"/>
            <a:ext cx="1415828" cy="141582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B89F3E7-267A-48F5-AAFD-2FACD23DC8E7}"/>
              </a:ext>
            </a:extLst>
          </p:cNvPr>
          <p:cNvSpPr/>
          <p:nvPr/>
        </p:nvSpPr>
        <p:spPr>
          <a:xfrm>
            <a:off x="3043783" y="2505471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+</a:t>
            </a:r>
            <a:endParaRPr lang="ko-KR" altLang="en-US" sz="4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F52582A-CCE6-4093-8BF0-62E57E114419}"/>
              </a:ext>
            </a:extLst>
          </p:cNvPr>
          <p:cNvSpPr/>
          <p:nvPr/>
        </p:nvSpPr>
        <p:spPr>
          <a:xfrm>
            <a:off x="3640573" y="2497073"/>
            <a:ext cx="475123" cy="475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54E378-AF0F-4E8E-B4F0-879F7B5C589E}"/>
              </a:ext>
            </a:extLst>
          </p:cNvPr>
          <p:cNvSpPr/>
          <p:nvPr/>
        </p:nvSpPr>
        <p:spPr>
          <a:xfrm>
            <a:off x="2371725" y="2505471"/>
            <a:ext cx="580957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VOL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6F78C5-24FA-4BD8-B0C8-1084C40F26C3}"/>
              </a:ext>
            </a:extLst>
          </p:cNvPr>
          <p:cNvSpPr/>
          <p:nvPr/>
        </p:nvSpPr>
        <p:spPr>
          <a:xfrm>
            <a:off x="2371725" y="1952618"/>
            <a:ext cx="580957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</a:t>
            </a:r>
            <a:endParaRPr lang="ko-KR" altLang="en-US" sz="1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8567A69-443E-4D08-A84C-1B3EF4D80FBB}"/>
              </a:ext>
            </a:extLst>
          </p:cNvPr>
          <p:cNvSpPr/>
          <p:nvPr/>
        </p:nvSpPr>
        <p:spPr>
          <a:xfrm>
            <a:off x="3043783" y="1948505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^</a:t>
            </a:r>
            <a:endParaRPr lang="ko-KR" altLang="en-US" sz="4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EEF3C95-79CD-4132-AA3E-5829613D0703}"/>
              </a:ext>
            </a:extLst>
          </p:cNvPr>
          <p:cNvSpPr/>
          <p:nvPr/>
        </p:nvSpPr>
        <p:spPr>
          <a:xfrm>
            <a:off x="3688975" y="1948505"/>
            <a:ext cx="466725" cy="466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V</a:t>
            </a:r>
            <a:endParaRPr lang="ko-KR" altLang="en-US" sz="4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DF6AF94-007D-4148-9919-1EF645236FA2}"/>
              </a:ext>
            </a:extLst>
          </p:cNvPr>
          <p:cNvSpPr/>
          <p:nvPr/>
        </p:nvSpPr>
        <p:spPr>
          <a:xfrm>
            <a:off x="10292930" y="2430719"/>
            <a:ext cx="368938" cy="3689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+</a:t>
            </a:r>
            <a:endParaRPr lang="ko-KR" altLang="en-US" sz="28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D02525F-7FE9-4C21-9014-22ECB27B1FFB}"/>
              </a:ext>
            </a:extLst>
          </p:cNvPr>
          <p:cNvSpPr/>
          <p:nvPr/>
        </p:nvSpPr>
        <p:spPr>
          <a:xfrm>
            <a:off x="10292930" y="2864083"/>
            <a:ext cx="375576" cy="375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D418C1-3EB9-4D32-B634-3B5D5BEF24B6}"/>
              </a:ext>
            </a:extLst>
          </p:cNvPr>
          <p:cNvSpPr/>
          <p:nvPr/>
        </p:nvSpPr>
        <p:spPr>
          <a:xfrm>
            <a:off x="10221257" y="1997355"/>
            <a:ext cx="459236" cy="368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VOL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92C2B5-38C5-48CA-8CC7-779975B46FAF}"/>
              </a:ext>
            </a:extLst>
          </p:cNvPr>
          <p:cNvSpPr/>
          <p:nvPr/>
        </p:nvSpPr>
        <p:spPr>
          <a:xfrm>
            <a:off x="7829248" y="1997398"/>
            <a:ext cx="459236" cy="368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CH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31833CA-3C2D-4183-8D6B-2F4C0AE7D2FA}"/>
              </a:ext>
            </a:extLst>
          </p:cNvPr>
          <p:cNvSpPr/>
          <p:nvPr/>
        </p:nvSpPr>
        <p:spPr>
          <a:xfrm>
            <a:off x="7910272" y="2440287"/>
            <a:ext cx="368938" cy="3689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^</a:t>
            </a:r>
            <a:endParaRPr lang="ko-KR" altLang="en-US" sz="2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5D5EA27-C66F-479F-B6D8-0AE676C3632A}"/>
              </a:ext>
            </a:extLst>
          </p:cNvPr>
          <p:cNvSpPr/>
          <p:nvPr/>
        </p:nvSpPr>
        <p:spPr>
          <a:xfrm>
            <a:off x="7909970" y="2865344"/>
            <a:ext cx="368938" cy="3689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</a:t>
            </a:r>
            <a:endParaRPr lang="ko-KR" altLang="en-US" sz="2800" dirty="0"/>
          </a:p>
        </p:txBody>
      </p:sp>
      <p:pic>
        <p:nvPicPr>
          <p:cNvPr id="12" name="그래픽 11" descr="담장">
            <a:extLst>
              <a:ext uri="{FF2B5EF4-FFF2-40B4-BE49-F238E27FC236}">
                <a16:creationId xmlns:a16="http://schemas.microsoft.com/office/drawing/2014/main" id="{D9FFE55E-32B3-413D-9DDF-F1A504B5D7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10550" y="2829576"/>
            <a:ext cx="2124075" cy="13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7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1909589" y="2900841"/>
            <a:ext cx="901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6949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8B8BE-C812-4CEE-98E0-0FE3EE0FCBF9}"/>
              </a:ext>
            </a:extLst>
          </p:cNvPr>
          <p:cNvSpPr txBox="1"/>
          <p:nvPr/>
        </p:nvSpPr>
        <p:spPr>
          <a:xfrm>
            <a:off x="424069" y="185530"/>
            <a:ext cx="345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Implementation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03FBC6-E52D-4E41-BCA1-B0DDED694385}"/>
              </a:ext>
            </a:extLst>
          </p:cNvPr>
          <p:cNvCxnSpPr/>
          <p:nvPr/>
        </p:nvCxnSpPr>
        <p:spPr>
          <a:xfrm>
            <a:off x="463826" y="647195"/>
            <a:ext cx="11237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144C9D-6A4C-4F61-A8BA-67BFE5BB69E0}"/>
              </a:ext>
            </a:extLst>
          </p:cNvPr>
          <p:cNvSpPr txBox="1"/>
          <p:nvPr/>
        </p:nvSpPr>
        <p:spPr>
          <a:xfrm>
            <a:off x="608496" y="1318705"/>
            <a:ext cx="1094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Two Big Part of Application</a:t>
            </a:r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marL="457200" indent="-457200" algn="ctr">
              <a:buAutoNum type="arabicPeriod"/>
            </a:pPr>
            <a:endParaRPr lang="en-US" altLang="ko-KR" sz="2400" b="1" dirty="0"/>
          </a:p>
          <a:p>
            <a:pPr marL="457200" indent="-457200" algn="ctr">
              <a:buAutoNum type="arabicPeriod"/>
            </a:pPr>
            <a:endParaRPr lang="en-US" altLang="ko-KR" sz="2400" b="1" dirty="0"/>
          </a:p>
          <a:p>
            <a:pPr marL="457200" indent="-457200" algn="ctr">
              <a:buAutoNum type="arabicPeriod"/>
            </a:pPr>
            <a:r>
              <a:rPr lang="en-US" altLang="ko-KR" sz="2400" b="1" dirty="0"/>
              <a:t>Defining Environment</a:t>
            </a:r>
          </a:p>
          <a:p>
            <a:pPr marL="457200" indent="-457200" algn="ctr">
              <a:buAutoNum type="arabicPeriod"/>
            </a:pPr>
            <a:r>
              <a:rPr lang="en-US" altLang="ko-KR" sz="2400" b="1" dirty="0"/>
              <a:t>Auto Resizing, Repositioning UI</a:t>
            </a:r>
          </a:p>
        </p:txBody>
      </p:sp>
    </p:spTree>
    <p:extLst>
      <p:ext uri="{BB962C8B-B14F-4D97-AF65-F5344CB8AC3E}">
        <p14:creationId xmlns:p14="http://schemas.microsoft.com/office/powerpoint/2010/main" val="408767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219</Words>
  <Application>Microsoft Office PowerPoint</Application>
  <PresentationFormat>와이드스크린</PresentationFormat>
  <Paragraphs>105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정방원</dc:creator>
  <cp:lastModifiedBy>정방원</cp:lastModifiedBy>
  <cp:revision>197</cp:revision>
  <dcterms:created xsi:type="dcterms:W3CDTF">2017-10-21T06:02:34Z</dcterms:created>
  <dcterms:modified xsi:type="dcterms:W3CDTF">2017-10-25T13:52:39Z</dcterms:modified>
</cp:coreProperties>
</file>