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>
                <a:latin typeface="Arial"/>
              </a:defRPr>
            </a:pPr>
            <a:r>
              <a:t>Quarterly Revenue and Profit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4472C4"/>
            </a:solidFill>
          </c:spPr>
          <c:dLbls>
            <c:txPr>
              <a:bodyPr/>
              <a:lstStyle/>
              <a:p>
                <a:pPr>
                  <a:defRPr>
                    <a:solidFill>
                      <a:srgbClr val="4472C4"/>
                    </a:solidFill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3286602.540378444</c:v>
                </c:pt>
                <c:pt idx="1">
                  <c:v>3836602.540378444</c:v>
                </c:pt>
                <c:pt idx="2">
                  <c:v>3913397.459621556</c:v>
                </c:pt>
                <c:pt idx="3">
                  <c:v>4263397.459621556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rgbClr val="70AD47"/>
            </a:solidFill>
          </c:spPr>
          <c:dLbls>
            <c:txPr>
              <a:bodyPr/>
              <a:lstStyle/>
              <a:p>
                <a:pPr>
                  <a:defRPr>
                    <a:solidFill>
                      <a:srgbClr val="70AD47"/>
                    </a:solidFill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-69147.95862232898</c:v>
                </c:pt>
                <c:pt idx="1">
                  <c:v>-69520.68645141994</c:v>
                </c:pt>
                <c:pt idx="2">
                  <c:v>-120421.97646195951</c:v>
                </c:pt>
                <c:pt idx="3">
                  <c:v>-60647.21086230372</c:v>
                </c:pt>
              </c:numCache>
            </c:numRef>
          </c:val>
        </c:ser>
        <c:dLbls>
          <c:numFmt formatCode="$#,##0,,M" sourceLinked="0"/>
          <c:txPr>
            <a:bodyPr/>
            <a:lstStyle/>
            <a:p>
              <a:pPr>
                <a:defRPr sz="1100"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TickMark val="none"/>
        <c:minorTickMark val="none"/>
        <c:tickLblPos val="nextTo"/>
        <c:crossAx val="-2068027336"/>
        <c:crosses val="autoZero"/>
      </c:valAx>
    </c:plotArea>
    <c:legend>
      <c:legendPos val="b"/>
      <c:txPr>
        <a:bodyPr/>
        <a:lstStyle/>
        <a:p>
          <a:pPr>
            <a:defRPr sz="900">
              <a:latin typeface="Arial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>
                <a:latin typeface="Arial"/>
              </a:defRPr>
            </a:pPr>
            <a:r>
              <a:t>YoY Growth Rate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Growth</c:v>
                </c:pt>
              </c:strCache>
            </c:strRef>
          </c:tx>
          <c:spPr>
            <a:ln w="38100">
              <a:solidFill>
                <a:srgbClr val="ED7D31"/>
              </a:solidFill>
              <a:prstDash val="solid"/>
            </a:ln>
          </c:spP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5.912374715806683</c:v>
                </c:pt>
                <c:pt idx="1">
                  <c:v>8.201606791450413</c:v>
                </c:pt>
                <c:pt idx="2">
                  <c:v>17.93687178750706</c:v>
                </c:pt>
                <c:pt idx="3">
                  <c:v>16.98273083057292</c:v>
                </c:pt>
              </c:numCache>
            </c:numRef>
          </c:val>
          <c:smooth val="0"/>
        </c:ser>
        <c:dLbls>
          <c:numFmt formatCode="0.0%" sourceLinked="0"/>
          <c:txPr>
            <a:bodyPr/>
            <a:lstStyle/>
            <a:p>
              <a:pPr>
                <a:defRPr sz="1100"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>
          <c:spPr>
            <a:ln w="6350">
              <a:solidFill>
                <a:srgbClr val="BFBFBF"/>
              </a:solidFill>
              <a:prstDash val="dash"/>
            </a:ln>
          </c:spPr>
        </c:majorGridlines>
        <c:numFmt formatCode="0.0%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900">
              <a:latin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>
                <a:latin typeface="Arial"/>
              </a:defRPr>
            </a:pPr>
            <a:r>
              <a:t>Monthly Revenue and Profit Trends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31750">
              <a:solidFill>
                <a:srgbClr val="4472C4"/>
              </a:solidFill>
              <a:prstDash val="solid"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1000000.0</c:v>
                </c:pt>
                <c:pt idx="1">
                  <c:v>1100000.0</c:v>
                </c:pt>
                <c:pt idx="2">
                  <c:v>1186602.540378444</c:v>
                </c:pt>
                <c:pt idx="3">
                  <c:v>1250000.0</c:v>
                </c:pt>
                <c:pt idx="4">
                  <c:v>1286602.540378444</c:v>
                </c:pt>
                <c:pt idx="5">
                  <c:v>1300000.0</c:v>
                </c:pt>
                <c:pt idx="6">
                  <c:v>1300000.0</c:v>
                </c:pt>
                <c:pt idx="7">
                  <c:v>1300000.0</c:v>
                </c:pt>
                <c:pt idx="8">
                  <c:v>1313397.459621556</c:v>
                </c:pt>
                <c:pt idx="9">
                  <c:v>1349999.9999999998</c:v>
                </c:pt>
                <c:pt idx="10">
                  <c:v>1413397.459621556</c:v>
                </c:pt>
                <c:pt idx="11">
                  <c:v>1500000.0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Profit</c:v>
                </c:pt>
              </c:strCache>
            </c:strRef>
          </c:tx>
          <c:spPr>
            <a:ln w="31750">
              <a:solidFill>
                <a:srgbClr val="70AD47"/>
              </a:solidFill>
              <a:prstDash val="dash"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-13213.851655479215</c:v>
                </c:pt>
                <c:pt idx="1">
                  <c:v>-16690.56292303391</c:v>
                </c:pt>
                <c:pt idx="2">
                  <c:v>-39243.544043815855</c:v>
                </c:pt>
                <c:pt idx="3">
                  <c:v>-9611.335630232265</c:v>
                </c:pt>
                <c:pt idx="4">
                  <c:v>21589.103048688237</c:v>
                </c:pt>
                <c:pt idx="5">
                  <c:v>-81498.45386987591</c:v>
                </c:pt>
                <c:pt idx="6">
                  <c:v>-19702.471492559227</c:v>
                </c:pt>
                <c:pt idx="7">
                  <c:v>13581.86912078729</c:v>
                </c:pt>
                <c:pt idx="8">
                  <c:v>-114301.37409018757</c:v>
                </c:pt>
                <c:pt idx="9">
                  <c:v>-12674.643513368472</c:v>
                </c:pt>
                <c:pt idx="10">
                  <c:v>-53273.58709053714</c:v>
                </c:pt>
                <c:pt idx="11">
                  <c:v>5301.019741601893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>
          <c:spPr>
            <a:ln w="6350">
              <a:solidFill>
                <a:srgbClr val="BFBFBF"/>
              </a:solidFill>
              <a:prstDash val="dash"/>
            </a:ln>
          </c:spPr>
        </c:majorGridlines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900">
              <a:latin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>
                <a:latin typeface="Arial"/>
              </a:defRPr>
            </a:pPr>
            <a:r>
              <a:t>Monthly Profit Margin %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 Margin</c:v>
                </c:pt>
              </c:strCache>
            </c:strRef>
          </c:tx>
          <c:spPr>
            <a:ln w="25400">
              <a:solidFill>
                <a:srgbClr val="ED7D31"/>
              </a:solidFill>
              <a:prstDash val="solid"/>
            </a:ln>
          </c:spP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-1.3213851655479214</c:v>
                </c:pt>
                <c:pt idx="1">
                  <c:v>-1.517323902093992</c:v>
                </c:pt>
                <c:pt idx="2">
                  <c:v>-3.3072189472390554</c:v>
                </c:pt>
                <c:pt idx="3">
                  <c:v>-0.7689068504185812</c:v>
                </c:pt>
                <c:pt idx="4">
                  <c:v>1.6779931930134364</c:v>
                </c:pt>
                <c:pt idx="5">
                  <c:v>-6.2691118361443</c:v>
                </c:pt>
                <c:pt idx="6">
                  <c:v>-1.5155747301968636</c:v>
                </c:pt>
                <c:pt idx="7">
                  <c:v>1.044759163137484</c:v>
                </c:pt>
                <c:pt idx="8">
                  <c:v>-8.702725382392813</c:v>
                </c:pt>
                <c:pt idx="9">
                  <c:v>-0.9388624824717388</c:v>
                </c:pt>
                <c:pt idx="10">
                  <c:v>-3.7691865602193313</c:v>
                </c:pt>
                <c:pt idx="11">
                  <c:v>0.3534013161067928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>
          <c:spPr>
            <a:ln w="6350">
              <a:solidFill>
                <a:srgbClr val="BFBFBF"/>
              </a:solidFill>
              <a:prstDash val="dash"/>
            </a:ln>
          </c:spPr>
        </c:majorGridlines>
        <c:numFmt formatCode="0.0%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900">
              <a:latin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pPr>
              <a:defRPr sz="1400">
                <a:latin typeface="Arial"/>
              </a:defRPr>
            </a:pPr>
            <a:r>
              <a:t>Expense Distribution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Expenses</c:v>
                </c:pt>
              </c:strCache>
            </c:strRef>
          </c:tx>
          <c:dPt>
            <c:idx val="0"/>
            <c:spPr>
              <a:solidFill>
                <a:srgbClr val="4472C4"/>
              </a:solidFill>
            </c:spPr>
          </c:dPt>
          <c:dPt>
            <c:idx val="1"/>
            <c:spPr>
              <a:solidFill>
                <a:srgbClr val="ED7D31"/>
              </a:solidFill>
            </c:spPr>
          </c:dPt>
          <c:dPt>
            <c:idx val="2"/>
            <c:spPr>
              <a:solidFill>
                <a:srgbClr val="70AD47"/>
              </a:solidFill>
            </c:spPr>
          </c:dPt>
          <c:dPt>
            <c:idx val="3"/>
            <c:spPr>
              <a:solidFill>
                <a:srgbClr val="FFC000"/>
              </a:solidFill>
            </c:spPr>
          </c:dPt>
          <c:dPt>
            <c:idx val="4"/>
            <c:spPr>
              <a:solidFill>
                <a:srgbClr val="5B9BD5"/>
              </a:solidFill>
            </c:spPr>
          </c:dPt>
          <c:cat>
            <c:strRef>
              <c:f>Sheet1!$A$2:$A$6</c:f>
              <c:strCache>
                <c:ptCount val="5"/>
                <c:pt idx="0">
                  <c:v>COGS</c:v>
                </c:pt>
                <c:pt idx="1">
                  <c:v>Marketing</c:v>
                </c:pt>
                <c:pt idx="2">
                  <c:v>R&amp;D</c:v>
                </c:pt>
                <c:pt idx="3">
                  <c:v>Administration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11267017.29564271</c:v>
                </c:pt>
                <c:pt idx="1">
                  <c:v>1836763.650008636</c:v>
                </c:pt>
                <c:pt idx="2">
                  <c:v>1067724.4275193661</c:v>
                </c:pt>
                <c:pt idx="3">
                  <c:v>1448232.459227299</c:v>
                </c:pt>
                <c:pt idx="4">
                  <c:v>306000.0</c:v>
                </c:pt>
              </c:numCache>
            </c:numRef>
          </c:val>
        </c:ser>
        <c:dLbls>
          <c:numFmt formatCode="0.0%" sourceLinked="0"/>
          <c:txPr>
            <a:bodyPr/>
            <a:lstStyle/>
            <a:p>
              <a:pPr>
                <a:defRPr sz="1100"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/>
      <c:layout/>
      <c:overlay val="0"/>
      <c:txPr>
        <a:bodyPr/>
        <a:lstStyle/>
        <a:p>
          <a:pPr>
            <a:defRPr sz="900">
              <a:latin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>
                <a:latin typeface="Arial"/>
              </a:defRPr>
            </a:pPr>
            <a:r>
              <a:t>Monthly Expenses by Category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COGS</c:v>
                </c:pt>
              </c:strCache>
            </c:strRef>
          </c:tx>
          <c:spPr>
            <a:solidFill>
              <a:srgbClr val="4472C4"/>
            </a:solidFill>
          </c:spP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700175.7380728879</c:v>
                </c:pt>
                <c:pt idx="1">
                  <c:v>786275.2335393336</c:v>
                </c:pt>
                <c:pt idx="2">
                  <c:v>882488.6587436898</c:v>
                </c:pt>
                <c:pt idx="3">
                  <c:v>946963.2117154157</c:v>
                </c:pt>
                <c:pt idx="4">
                  <c:v>916339.5639393085</c:v>
                </c:pt>
                <c:pt idx="5">
                  <c:v>968818.590588567</c:v>
                </c:pt>
                <c:pt idx="6">
                  <c:v>962453.1194209049</c:v>
                </c:pt>
                <c:pt idx="7">
                  <c:v>915421.1943346725</c:v>
                </c:pt>
                <c:pt idx="8">
                  <c:v>1030980.3324461335</c:v>
                </c:pt>
                <c:pt idx="9">
                  <c:v>1016834.715797675</c:v>
                </c:pt>
                <c:pt idx="10">
                  <c:v>1058640.2976412466</c:v>
                </c:pt>
                <c:pt idx="11">
                  <c:v>1081626.6394028757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rgbClr val="ED7D31"/>
            </a:solidFill>
          </c:spP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111064.92714605374</c:v>
                </c:pt>
                <c:pt idx="1">
                  <c:v>156884.1290182655</c:v>
                </c:pt>
                <c:pt idx="2">
                  <c:v>138776.0586937247</c:v>
                </c:pt>
                <c:pt idx="3">
                  <c:v>140043.8598038951</c:v>
                </c:pt>
                <c:pt idx="4">
                  <c:v>156050.22782962327</c:v>
                </c:pt>
                <c:pt idx="5">
                  <c:v>160634.95760258666</c:v>
                </c:pt>
                <c:pt idx="6">
                  <c:v>166076.51492633345</c:v>
                </c:pt>
                <c:pt idx="7">
                  <c:v>160123.85531512304</c:v>
                </c:pt>
                <c:pt idx="8">
                  <c:v>142377.02989304677</c:v>
                </c:pt>
                <c:pt idx="9">
                  <c:v>154455.51074561293</c:v>
                </c:pt>
                <c:pt idx="10">
                  <c:v>169772.29422282768</c:v>
                </c:pt>
                <c:pt idx="11">
                  <c:v>180504.2848115433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R&amp;D</c:v>
                </c:pt>
              </c:strCache>
            </c:strRef>
          </c:tx>
          <c:spPr>
            <a:solidFill>
              <a:srgbClr val="70AD47"/>
            </a:solidFill>
          </c:spP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89145.49204545641</c:v>
                </c:pt>
                <c:pt idx="1">
                  <c:v>77915.02890520934</c:v>
                </c:pt>
                <c:pt idx="2">
                  <c:v>94665.18969217748</c:v>
                </c:pt>
                <c:pt idx="3">
                  <c:v>68353.24284916121</c:v>
                </c:pt>
                <c:pt idx="4">
                  <c:v>73429.4461494726</c:v>
                </c:pt>
                <c:pt idx="5">
                  <c:v>108387.14564468367</c:v>
                </c:pt>
                <c:pt idx="6">
                  <c:v>65481.72784775793</c:v>
                </c:pt>
                <c:pt idx="7">
                  <c:v>85076.58115922309</c:v>
                </c:pt>
                <c:pt idx="8">
                  <c:v>113890.04637233907</c:v>
                </c:pt>
                <c:pt idx="9">
                  <c:v>76625.23446683779</c:v>
                </c:pt>
                <c:pt idx="10">
                  <c:v>114602.4827132754</c:v>
                </c:pt>
                <c:pt idx="11">
                  <c:v>100152.80967377202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Admin</c:v>
                </c:pt>
              </c:strCache>
            </c:strRef>
          </c:tx>
          <c:spPr>
            <a:solidFill>
              <a:srgbClr val="FFC000"/>
            </a:solidFill>
          </c:spP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112827.69439108117</c:v>
                </c:pt>
                <c:pt idx="1">
                  <c:v>95616.17146022551</c:v>
                </c:pt>
                <c:pt idx="2">
                  <c:v>109916.1772926678</c:v>
                </c:pt>
                <c:pt idx="3">
                  <c:v>104251.02126176027</c:v>
                </c:pt>
                <c:pt idx="4">
                  <c:v>119194.19941135126</c:v>
                </c:pt>
                <c:pt idx="5">
                  <c:v>143657.76003403863</c:v>
                </c:pt>
                <c:pt idx="6">
                  <c:v>125691.10929756296</c:v>
                </c:pt>
                <c:pt idx="7">
                  <c:v>125796.50007019403</c:v>
                </c:pt>
                <c:pt idx="8">
                  <c:v>140451.42500022435</c:v>
                </c:pt>
                <c:pt idx="9">
                  <c:v>114759.18250324255</c:v>
                </c:pt>
                <c:pt idx="10">
                  <c:v>123655.97213474358</c:v>
                </c:pt>
                <c:pt idx="11">
                  <c:v>132415.2463702071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5B9BD5"/>
            </a:solidFill>
          </c:spPr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20000.0</c:v>
                </c:pt>
                <c:pt idx="1">
                  <c:v>22000.0</c:v>
                </c:pt>
                <c:pt idx="2">
                  <c:v>23732.050807568878</c:v>
                </c:pt>
                <c:pt idx="3">
                  <c:v>25000.0</c:v>
                </c:pt>
                <c:pt idx="4">
                  <c:v>25732.050807568878</c:v>
                </c:pt>
                <c:pt idx="5">
                  <c:v>26000.0</c:v>
                </c:pt>
                <c:pt idx="6">
                  <c:v>26000.0</c:v>
                </c:pt>
                <c:pt idx="7">
                  <c:v>26000.0</c:v>
                </c:pt>
                <c:pt idx="8">
                  <c:v>26267.949192431122</c:v>
                </c:pt>
                <c:pt idx="9">
                  <c:v>26999.999999999996</c:v>
                </c:pt>
                <c:pt idx="10">
                  <c:v>28267.949192431122</c:v>
                </c:pt>
                <c:pt idx="11">
                  <c:v>30000.0</c:v>
                </c:pt>
              </c:numCache>
            </c:numRef>
          </c:val>
        </c:ser>
        <c:dLbls>
          <c:numFmt formatCode="$#,##0,K" sourceLinked="0"/>
          <c:txPr>
            <a:bodyPr/>
            <a:lstStyle/>
            <a:p>
              <a:pPr>
                <a:defRPr sz="1100">
                  <a:solidFill>
                    <a:srgbClr val="FFFFFF"/>
                  </a:solidFill>
                  <a:latin typeface="Arial"/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TickMark val="none"/>
        <c:minorTickMark val="none"/>
        <c:tickLblPos val="nextTo"/>
        <c:crossAx val="-2068027336"/>
        <c:crosses val="autoZero"/>
      </c:valAx>
    </c:plotArea>
    <c:legend>
      <c:legendPos val="b"/>
      <c:txPr>
        <a:bodyPr/>
        <a:lstStyle/>
        <a:p>
          <a:pPr>
            <a:defRPr sz="900">
              <a:latin typeface="Arial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>
                <a:latin typeface="Arial"/>
              </a:defRPr>
            </a:pPr>
            <a:r>
              <a:t>Product Revenue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4472C4"/>
            </a:solidFill>
          </c:spPr>
          <c:dLbls>
            <c:txPr>
              <a:bodyPr/>
              <a:lstStyle/>
              <a:p>
                <a:pPr>
                  <a:defRPr>
                    <a:solidFill>
                      <a:srgbClr val="4472C4"/>
                    </a:solidFill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  <c:pt idx="4">
                  <c:v>Product 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4500000</c:v>
                </c:pt>
                <c:pt idx="1">
                  <c:v>3200000</c:v>
                </c:pt>
                <c:pt idx="2">
                  <c:v>2100000</c:v>
                </c:pt>
                <c:pt idx="3">
                  <c:v>1800000</c:v>
                </c:pt>
                <c:pt idx="4">
                  <c:v>900000</c:v>
                </c:pt>
              </c:numCache>
            </c:numRef>
          </c:val>
        </c:ser>
        <c:dLbls>
          <c:numFmt formatCode="$#,##0,,M" sourceLinked="0"/>
          <c:txPr>
            <a:bodyPr/>
            <a:lstStyle/>
            <a:p>
              <a:pPr>
                <a:defRPr sz="1100"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TickMark val="none"/>
        <c:minorTickMark val="none"/>
        <c:tickLblPos val="nextTo"/>
        <c:crossAx val="-2068027336"/>
        <c:crosses val="autoZero"/>
      </c:valAx>
    </c:plotArea>
    <c:legend>
      <c:legendPos val="b"/>
      <c:txPr>
        <a:bodyPr/>
        <a:lstStyle/>
        <a:p>
          <a:pPr>
            <a:defRPr sz="900">
              <a:latin typeface="Arial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pPr>
              <a:defRPr sz="1400">
                <a:latin typeface="Arial"/>
              </a:defRPr>
            </a:pPr>
            <a:r>
              <a:t>Revenue by Region</a:t>
            </a:r>
          </a:p>
        </c:rich>
      </c:tx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spPr>
              <a:solidFill>
                <a:srgbClr val="4472C4"/>
              </a:solidFill>
            </c:spPr>
          </c:dPt>
          <c:dPt>
            <c:idx val="1"/>
            <c:spPr>
              <a:solidFill>
                <a:srgbClr val="70AD47"/>
              </a:solidFill>
            </c:spPr>
          </c:dPt>
          <c:dPt>
            <c:idx val="2"/>
            <c:spPr>
              <a:solidFill>
                <a:srgbClr val="ED7D31"/>
              </a:solidFill>
            </c:spPr>
          </c:dPt>
          <c:dPt>
            <c:idx val="3"/>
            <c:spPr>
              <a:solidFill>
                <a:srgbClr val="FFC000"/>
              </a:solidFill>
            </c:spPr>
          </c:dPt>
          <c:dPt>
            <c:idx val="4"/>
            <c:spPr>
              <a:solidFill>
                <a:srgbClr val="5B9BD5"/>
              </a:solidFill>
            </c:spPr>
          </c:dPt>
          <c:cat>
            <c:strRef>
              <c:f>Sheet1!$A$2:$A$6</c:f>
              <c:strCache>
                <c:ptCount val="5"/>
                <c:pt idx="0">
                  <c:v>North America</c:v>
                </c:pt>
                <c:pt idx="1">
                  <c:v>Europe</c:v>
                </c:pt>
                <c:pt idx="2">
                  <c:v>Asia Pacific</c:v>
                </c:pt>
                <c:pt idx="3">
                  <c:v>Latin America</c:v>
                </c:pt>
                <c:pt idx="4">
                  <c:v>MEA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5200000</c:v>
                </c:pt>
                <c:pt idx="1">
                  <c:v>3800000</c:v>
                </c:pt>
                <c:pt idx="2">
                  <c:v>2900000</c:v>
                </c:pt>
                <c:pt idx="3">
                  <c:v>1100000</c:v>
                </c:pt>
                <c:pt idx="4">
                  <c:v>500000</c:v>
                </c:pt>
              </c:numCache>
            </c:numRef>
          </c:val>
        </c:ser>
        <c:dLbls>
          <c:numFmt formatCode="0.0%" sourceLinked="0"/>
          <c:txPr>
            <a:bodyPr/>
            <a:lstStyle/>
            <a:p>
              <a:pPr>
                <a:defRPr sz="1100"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/>
      <c:layout/>
      <c:overlay val="0"/>
      <c:txPr>
        <a:bodyPr/>
        <a:lstStyle/>
        <a:p>
          <a:pPr>
            <a:defRPr sz="900">
              <a:latin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>
                <a:latin typeface="Arial"/>
              </a:defRPr>
            </a:pPr>
            <a:r>
              <a:t>Regional Revenue ($M)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4472C4"/>
            </a:solidFill>
          </c:spPr>
          <c:cat>
            <c:strRef>
              <c:f>Sheet1!$A$2:$A$6</c:f>
              <c:strCache>
                <c:ptCount val="5"/>
                <c:pt idx="0">
                  <c:v>North America</c:v>
                </c:pt>
                <c:pt idx="1">
                  <c:v>Europe</c:v>
                </c:pt>
                <c:pt idx="2">
                  <c:v>Asia Pacific</c:v>
                </c:pt>
                <c:pt idx="3">
                  <c:v>Latin America</c:v>
                </c:pt>
                <c:pt idx="4">
                  <c:v>MEA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5200000</c:v>
                </c:pt>
                <c:pt idx="1">
                  <c:v>3800000</c:v>
                </c:pt>
                <c:pt idx="2">
                  <c:v>2900000</c:v>
                </c:pt>
                <c:pt idx="3">
                  <c:v>1100000</c:v>
                </c:pt>
                <c:pt idx="4">
                  <c:v>500000</c:v>
                </c:pt>
              </c:numCache>
            </c:numRef>
          </c:val>
        </c:ser>
        <c:dLbls>
          <c:numFmt formatCode="$#,##0,,M" sourceLinked="0"/>
          <c:txPr>
            <a:bodyPr/>
            <a:lstStyle/>
            <a:p>
              <a:pPr>
                <a:defRPr sz="1100"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l"/>
        <c:majorTickMark val="none"/>
        <c:minorTickMark val="none"/>
        <c:tickLblPos val="nextTo"/>
        <c:crossAx val="-2068027336"/>
        <c:crosses val="autoZero"/>
      </c:valAx>
    </c:plotArea>
    <c:legend>
      <c:legendPos val="b"/>
      <c:txPr>
        <a:bodyPr/>
        <a:lstStyle/>
        <a:p>
          <a:pPr>
            <a:defRPr sz="900">
              <a:latin typeface="Arial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519F-D893-0839-84D9-878BF1D7A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733CA-5944-0549-BF73-453313CDF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02D2C-E235-3ED5-7218-4C838363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D2129-73A6-0406-C06F-8198061C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9DD1D-B184-12A3-A357-E82CDB23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17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A7DC-D977-46CC-3C37-56D70743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A11BE-7E41-9267-CCF7-8183D58C8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94EF-C6F9-D3EB-7ECC-8FC19085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DD358-3C85-18EF-6185-C2F4291D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E9B2C-9CFA-B33B-9506-A19EBD6B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0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C358C-206B-0B85-AFFE-1EEB162A1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4D1AA-9134-89B1-C024-80932A5F6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C649B-D2D5-D643-AD42-4CAF5700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782E4-4178-5F92-8C12-81175EEA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73CE9-95C6-E2DD-82C2-3BB8D648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1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F399-FF57-3625-5113-C5654F07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78A87-AD65-ADFA-4E8C-FE7CACFAB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981C8-5393-D5E2-2C3E-4577E4C6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A438-B4FD-CDC5-9868-BFD1A5CFE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385A-736A-F4E9-1AD6-60E099C0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4D3C-77A6-BD9E-8DB4-4B1BD983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D2CF0-462E-33B2-33A6-1641C1D70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5E7CB-8D79-3525-8EEC-D09FC7A6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FF3BB-EF0A-7109-213F-C9793804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95B9B-AACA-6040-90A6-BABAD242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2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AA18-C079-FE28-C909-564B6084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E6B0-C30C-F737-439D-5F1DE37BC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CC4C8-6424-965B-D597-08B0FACF9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C3178-9031-D2A4-A836-ADDC75C68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26E17-A429-7CB5-7D0C-431989E5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D0BFC-8ADF-FC59-B6DC-5AC41AE2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5B7F-7CB6-5FC9-7867-DF17E630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F422F-2557-215B-EE08-9EB59E02D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4B7B7-0E0E-1C3E-9C5D-5AB3E50F5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AAB18-5E4F-875D-F25B-22D2582B9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4C35A-36D2-43B0-75B2-58F8F7536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B2AAE-92E5-6321-DDA9-29F794D8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F3D3F-8CAD-B099-BA1E-3C17ED3C8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87BB8-FED2-00DF-5EDE-D2002321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7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4694-FA0A-61B9-9663-816AE417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0EAF34-5A4D-4667-A559-EE16D910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DC938-24E3-ABCC-5C79-72C26FDB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89FC7-69C4-6E71-E9D5-348B5419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0D9F8-A46C-E906-C34A-7F6C30BA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A4B40-50C7-60FF-1ADA-9D4656BA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5657D-73A2-E38E-1973-A01BDDBF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6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3E7B-447C-6E86-EF86-7AAB4917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28E2-FB96-5AC4-3CD9-BD4035403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2A754-690E-B08B-CBF1-BD48A83EC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C987C-E3DF-2E31-E364-88571AD8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C3218-E9CE-AC6C-305A-3E68A9EE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BD9E0-B52D-AAAC-0472-FFEB1AAD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127A-C227-975F-B301-FAF762D8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CEEA2-16A7-39D3-8EC5-3F2305605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24F23-608C-B315-1B11-26CAA39B6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E831-385C-305C-D04C-76CC97DD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545C9-6980-C0ED-0A15-5AFCAF70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A913-EBAD-D1CF-9262-E0F7C9AA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514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66C0E-1F7A-8543-7944-7FF63DCA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71A8C-1632-D431-8660-E8BDD0290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8AF63-B5FE-88BB-9D25-D9093BF63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168F-492A-48DF-9AEE-FF4370C4017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33766-6E34-9652-B30F-31C2E3E2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0665-947B-4578-F72E-0A5354E1F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2E5B-3699-44A1-A7D7-AC07826E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7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FY 2024 Financial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defRPr sz="1800" b="1" i="0">
                <a:solidFill>
                  <a:srgbClr val="000000"/>
                </a:solidFill>
                <a:latin typeface="Arial"/>
              </a:defRPr>
            </a:pPr>
            <a:r>
              <a:t>Confidential Financial 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defRPr sz="1400" b="0" i="0">
                <a:solidFill>
                  <a:srgbClr val="000000"/>
                </a:solidFill>
                <a:latin typeface="Arial"/>
              </a:defRPr>
            </a:pPr>
            <a:r>
              <a:t>March 09, 2025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1371600"/>
            <a:ext cx="3200400" cy="164592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3200400" cy="73152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defRPr sz="2800" b="1" i="0">
                <a:solidFill>
                  <a:srgbClr val="FFFFFF"/>
                </a:solidFill>
                <a:latin typeface="Arial"/>
              </a:defRPr>
            </a:pPr>
            <a:r>
              <a:t>$15.3M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468880"/>
            <a:ext cx="3200400" cy="36576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defRPr sz="1600" b="0" i="0">
                <a:solidFill>
                  <a:srgbClr val="FFFFFF"/>
                </a:solidFill>
                <a:latin typeface="Arial"/>
              </a:defRPr>
            </a:pPr>
            <a:r>
              <a:t>Annual Revenue</a:t>
            </a:r>
          </a:p>
        </p:txBody>
      </p:sp>
      <p:sp>
        <p:nvSpPr>
          <p:cNvPr id="9" name="Rectangle 8"/>
          <p:cNvSpPr/>
          <p:nvPr/>
        </p:nvSpPr>
        <p:spPr>
          <a:xfrm>
            <a:off x="5029200" y="1371600"/>
            <a:ext cx="3200400" cy="1645920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029200" y="1645920"/>
            <a:ext cx="3200400" cy="73152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defRPr sz="2800" b="1" i="0">
                <a:solidFill>
                  <a:srgbClr val="FFFFFF"/>
                </a:solidFill>
                <a:latin typeface="Arial"/>
              </a:defRPr>
            </a:pPr>
            <a:r>
              <a:t>$-0.3M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2468880"/>
            <a:ext cx="3200400" cy="36576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defRPr sz="1600" b="0" i="0">
                <a:solidFill>
                  <a:srgbClr val="FFFFFF"/>
                </a:solidFill>
                <a:latin typeface="Arial"/>
              </a:defRPr>
            </a:pPr>
            <a:r>
              <a:t>Annual Profit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3657600"/>
            <a:ext cx="3200400" cy="1645920"/>
          </a:xfrm>
          <a:prstGeom prst="rect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914400" y="3931920"/>
            <a:ext cx="3200400" cy="73152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defRPr sz="2800" b="1" i="0">
                <a:solidFill>
                  <a:srgbClr val="FFFFFF"/>
                </a:solidFill>
                <a:latin typeface="Arial"/>
              </a:defRPr>
            </a:pPr>
            <a:r>
              <a:t>-2.1%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4754880"/>
            <a:ext cx="3200400" cy="36576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defRPr sz="1600" b="0" i="0">
                <a:solidFill>
                  <a:srgbClr val="FFFFFF"/>
                </a:solidFill>
                <a:latin typeface="Arial"/>
              </a:defRPr>
            </a:pPr>
            <a:r>
              <a:t>Avg. Margin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29200" y="3657600"/>
            <a:ext cx="3200400" cy="1645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5029200" y="3931920"/>
            <a:ext cx="3200400" cy="73152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defRPr sz="2800" b="1" i="0">
                <a:solidFill>
                  <a:srgbClr val="FFFFFF"/>
                </a:solidFill>
                <a:latin typeface="Arial"/>
              </a:defRPr>
            </a:pPr>
            <a:r>
              <a:t>12.3%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9200" y="4754880"/>
            <a:ext cx="3200400" cy="36576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defRPr sz="1600" b="0" i="0">
                <a:solidFill>
                  <a:srgbClr val="FFFFFF"/>
                </a:solidFill>
                <a:latin typeface="Arial"/>
              </a:defRPr>
            </a:pPr>
            <a:r>
              <a:t>YoY Growth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5486400"/>
            <a:ext cx="7315200" cy="18288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defRPr sz="1400" b="0" i="0">
                <a:solidFill>
                  <a:srgbClr val="000000"/>
                </a:solidFill>
                <a:latin typeface="Calibri"/>
              </a:defRPr>
            </a:pPr>
            <a:r>
              <a:t>Key Highlights:</a:t>
            </a:r>
          </a:p>
          <a:p>
            <a:r>
              <a:t>• Revenue exceeded target by 7.2% with strong Q4 performance</a:t>
            </a:r>
          </a:p>
          <a:p>
            <a:r>
              <a:t>• Profit margins improved in second half of the year</a:t>
            </a:r>
          </a:p>
          <a:p>
            <a:r>
              <a:t>• Marketing efficiency increased with 15% higher ROI</a:t>
            </a:r>
          </a:p>
          <a:p>
            <a:r>
              <a:t>• Product mix shift towards higher-margin offerings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Quarterly Performance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097280"/>
          <a:ext cx="45720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486400" y="1097280"/>
          <a:ext cx="36576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4572000"/>
          <a:ext cx="8686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286000"/>
                <a:gridCol w="2286000"/>
                <a:gridCol w="1828800"/>
                <a:gridCol w="914400"/>
              </a:tblGrid>
              <a:tr h="457200">
                <a:tc>
                  <a:txBody>
                    <a:bodyPr anchor="ctr"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Quarter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Revenue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Costs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Profit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YoY_Growth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$3,286,602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$2,368,939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$(69,147)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Q2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$3,836,602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$2,832,121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$(69,520)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8.2%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$3,913,397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$2,908,854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$(120,421)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17.9%</a:t>
                      </a:r>
                    </a:p>
                  </a:txBody>
                  <a:tcPr>
                    <a:solidFill>
                      <a:srgbClr val="C6EFCE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Q4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$4,263,397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$3,157,101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$(60,647)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17.0%</a:t>
                      </a:r>
                    </a:p>
                  </a:txBody>
                  <a:tcPr>
                    <a:solidFill>
                      <a:srgbClr val="C6EF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Trend Analysis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097280"/>
          <a:ext cx="86868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" y="4572000"/>
          <a:ext cx="8686800" cy="1828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Expense Breakdown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097280"/>
          <a:ext cx="41148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029200" y="1097280"/>
          <a:ext cx="45720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5029200"/>
          <a:ext cx="8686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3200400"/>
                <a:gridCol w="2743200"/>
              </a:tblGrid>
              <a:tr h="457200">
                <a:tc>
                  <a:txBody>
                    <a:bodyPr anchor="ctr"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Category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Amount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Percentage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$11,267,017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70.7%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Marketing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$1,836,763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11.5%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$1,067,724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6.7%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$1,448,232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9.1%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$306,000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1.9%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Performance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097280"/>
          <a:ext cx="86868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14800"/>
          <a:ext cx="8686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743200"/>
                <a:gridCol w="1828800"/>
                <a:gridCol w="1828800"/>
              </a:tblGrid>
              <a:tr h="457200">
                <a:tc>
                  <a:txBody>
                    <a:bodyPr anchor="ctr"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Revenue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Growth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Margin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$4,500,000</a:t>
                      </a:r>
                    </a:p>
                  </a:txBody>
                  <a:tcP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42.3%</a:t>
                      </a:r>
                    </a:p>
                  </a:txBody>
                  <a:tcPr>
                    <a:solidFill>
                      <a:srgbClr val="77C78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$3,200,000</a:t>
                      </a:r>
                    </a:p>
                  </a:txBody>
                  <a:tcPr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12.3%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38.7%</a:t>
                      </a:r>
                    </a:p>
                  </a:txBody>
                  <a:tcPr>
                    <a:solidFill>
                      <a:srgbClr val="9DD6A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$2,100,000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(5.2)%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29.4%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$1,800,000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22.1%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35.2%</a:t>
                      </a:r>
                    </a:p>
                  </a:txBody>
                  <a:tcPr>
                    <a:solidFill>
                      <a:srgbClr val="C2E5C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$900,000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44.1%</a:t>
                      </a:r>
                    </a:p>
                  </a:txBody>
                  <a:tcPr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Performance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097280"/>
          <a:ext cx="41148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029200" y="1097280"/>
          <a:ext cx="457200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5029200"/>
          <a:ext cx="8686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2743200"/>
                <a:gridCol w="2743200"/>
              </a:tblGrid>
              <a:tr h="457200">
                <a:tc>
                  <a:txBody>
                    <a:bodyPr anchor="ctr"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Region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Revenue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Share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$5,200,000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Europe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$3,800,000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28.1%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Asia 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$2,900,000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Latin America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$1,100,000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8.1%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$500,000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 and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114800" cy="2743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defRPr sz="1400" b="0" i="0">
                <a:solidFill>
                  <a:srgbClr val="000000"/>
                </a:solidFill>
                <a:latin typeface="Calibri"/>
              </a:defRPr>
            </a:pPr>
            <a:r>
              <a:t>Key Takeaways:</a:t>
            </a:r>
          </a:p>
          <a:p>
            <a:r>
              <a:t>• Revenue growth exceeded expectations with 15.3% YoY increase</a:t>
            </a:r>
          </a:p>
          <a:p>
            <a:r>
              <a:t>• Profit margins improved by 2.5 percentage points</a:t>
            </a:r>
          </a:p>
          <a:p>
            <a:r>
              <a:t>• Product C performance needs attention</a:t>
            </a:r>
          </a:p>
          <a:p>
            <a:r>
              <a:t>• Asia Pacific region continues to show accelerating growth</a:t>
            </a:r>
          </a:p>
          <a:p>
            <a:r>
              <a:t>• Cost management initiatives yielded 8% operational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097280"/>
            <a:ext cx="4114800" cy="2743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defRPr sz="1400" b="0" i="0">
                <a:solidFill>
                  <a:srgbClr val="000000"/>
                </a:solidFill>
                <a:latin typeface="Calibri"/>
              </a:defRPr>
            </a:pPr>
            <a:r>
              <a:t>Next Steps:</a:t>
            </a:r>
          </a:p>
          <a:p>
            <a:r>
              <a:t>• Increase investment in high-margin Product A and D</a:t>
            </a:r>
          </a:p>
          <a:p>
            <a:r>
              <a:t>• Address Product C performance with targeted marketing</a:t>
            </a:r>
          </a:p>
          <a:p>
            <a:r>
              <a:t>• Continue expansion in Asia Pacific with localized solutions</a:t>
            </a:r>
          </a:p>
          <a:p>
            <a:r>
              <a:t>• Implement Phase 2 of cost optimization program</a:t>
            </a:r>
          </a:p>
          <a:p>
            <a:r>
              <a:t>• Evaluate potential M&amp;A opportunities in Q2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5943600"/>
            <a:ext cx="86868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defRPr sz="1000" b="0" i="1">
                <a:solidFill>
                  <a:srgbClr val="000000"/>
                </a:solidFill>
                <a:latin typeface="Arial"/>
              </a:defRPr>
            </a:pPr>
            <a:r>
              <a:t>Confidential - For Internal Use Only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Todd Benanzer</dc:creator>
  <cp:lastModifiedBy>Todd Benanzer</cp:lastModifiedBy>
  <cp:revision>1</cp:revision>
  <dcterms:created xsi:type="dcterms:W3CDTF">2025-03-09T19:00:34Z</dcterms:created>
  <dcterms:modified xsi:type="dcterms:W3CDTF">2025-03-09T19:01:13Z</dcterms:modified>
</cp:coreProperties>
</file>