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>
                <a:latin typeface="Arial"/>
              </a:defRPr>
            </a:pPr>
            <a:r>
              <a:t>Accounts by Quarter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 Accounts</c:v>
                </c:pt>
              </c:strCache>
            </c:strRef>
          </c:tx>
          <c:spPr>
            <a:solidFill>
              <a:srgbClr val="3C2F80"/>
            </a:solidFill>
          </c:spPr>
          <c:dLbls>
            <c:txPr>
              <a:bodyPr/>
              <a:lstStyle/>
              <a:p>
                <a:pPr>
                  <a:defRPr sz="1100">
                    <a:solidFill>
                      <a:srgbClr val="3C2F8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26</c:v>
                </c:pt>
                <c:pt idx="2">
                  <c:v>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 Accounts</c:v>
                </c:pt>
              </c:strCache>
            </c:strRef>
          </c:tx>
          <c:spPr>
            <a:solidFill>
              <a:srgbClr val="2C1F10"/>
            </a:solidFill>
          </c:spPr>
          <c:dLbls>
            <c:txPr>
              <a:bodyPr/>
              <a:lstStyle/>
              <a:p>
                <a:pPr>
                  <a:defRPr sz="1100">
                    <a:solidFill>
                      <a:srgbClr val="2C1F1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</c:v>
                </c:pt>
                <c:pt idx="1">
                  <c:v>52</c:v>
                </c:pt>
                <c:pt idx="2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Unknown Accounts</c:v>
                </c:pt>
              </c:strCache>
            </c:strRef>
          </c:tx>
          <c:spPr>
            <a:solidFill>
              <a:srgbClr val="4C4C4C"/>
            </a:solidFill>
          </c:spPr>
          <c:dLbls>
            <c:txPr>
              <a:bodyPr/>
              <a:lstStyle/>
              <a:p>
                <a:pPr>
                  <a:defRPr sz="1100">
                    <a:solidFill>
                      <a:srgbClr val="4C4C4C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Q1</c:v>
                </c:pt>
                <c:pt idx="1">
                  <c:v>Q2</c:v>
                </c:pt>
                <c:pt idx="2">
                  <c:v>Q3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</c:ser>
        <c:gapWidth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Clustered Bar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