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100">
                <a:latin typeface="Arial"/>
              </a:defRPr>
            </a:pPr>
            <a:r>
              <a:t>Accounts by Quarter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Marketing Accounts</c:v>
                </c:pt>
              </c:strCache>
            </c:strRef>
          </c:tx>
          <c:spPr>
            <a:solidFill>
              <a:srgbClr val="3C2F80"/>
            </a:solidFill>
          </c:spPr>
          <c:cat>
            <c:strRef>
              <c:f>Sheet1!$A$2:$A$4</c:f>
              <c:strCache>
                <c:ptCount val="3"/>
                <c:pt idx="0">
                  <c:v>Q1</c:v>
                </c:pt>
                <c:pt idx="1">
                  <c:v>Q2</c:v>
                </c:pt>
                <c:pt idx="2">
                  <c:v>Q3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26</c:v>
                </c:pt>
                <c:pt idx="2">
                  <c:v>82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Baseline Accounts</c:v>
                </c:pt>
              </c:strCache>
            </c:strRef>
          </c:tx>
          <c:spPr>
            <a:solidFill>
              <a:srgbClr val="2C1F10"/>
            </a:solidFill>
          </c:spPr>
          <c:cat>
            <c:strRef>
              <c:f>Sheet1!$A$2:$A$4</c:f>
              <c:strCache>
                <c:ptCount val="3"/>
                <c:pt idx="0">
                  <c:v>Q1</c:v>
                </c:pt>
                <c:pt idx="1">
                  <c:v>Q2</c:v>
                </c:pt>
                <c:pt idx="2">
                  <c:v>Q3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28</c:v>
                </c:pt>
                <c:pt idx="1">
                  <c:v>52</c:v>
                </c:pt>
                <c:pt idx="2">
                  <c:v>26</c:v>
                </c:pt>
              </c:numCache>
            </c:numRef>
          </c:val>
        </c:ser>
        <c:dLbls>
          <c:txPr>
            <a:bodyPr/>
            <a:lstStyle/>
            <a:p>
              <a:pPr>
                <a:defRPr sz="1100">
                  <a:solidFill>
                    <a:srgbClr val="FFFFFF"/>
                  </a:solidFill>
                  <a:latin typeface="Arial"/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TickMark val="none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Stacked Bar Chart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