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2EB2-0569-9D61-977E-D109E4866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A2782-FB69-16F5-13C0-AFE00E2F2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1FBA0-86BF-B4F1-D467-DE0D8012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868A7-16F9-C7C8-B000-0344DA6C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DFED9-B0E5-0A64-7DD4-4424FAA1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7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8591-4555-0DC2-6EC0-05FA25947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A0418-6201-A2FA-8EB1-19B30A182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3AC5F-C02C-5C7C-09FA-33F613D8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9F495-00BC-F86E-3514-52A27F92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EE95F-BF89-0BAA-643E-79F95BC2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3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7EB64-D379-DE0E-9586-9E4EE0B64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6EC3D-10DC-1891-B37B-FA736AE57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662DB-7E0F-912D-BFBE-7EF7678B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8A82E-6584-5AC6-8750-301469AC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B7495-A4DF-E979-E648-0230D8E3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4EE7-2F5C-EA12-72DB-0D069955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06718-7E75-A0F1-9416-B1DFE80C9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B4C35-6B15-4EE6-6E60-F81EA1D5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F14E6-A71E-B4A2-015C-26D5BB21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1676F-BEEB-4D5C-0649-E79F4917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3AD59-971C-80C0-2BD4-1FCF86A2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E347E-6DDC-C428-4199-1D558A61F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C7E1-8BF2-6112-E4C7-08066F29B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E25F5-E4E9-3AF7-D5B7-B2710784C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4E796-CF4D-454E-A080-BD9B5D8F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8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1EE6-ADD0-E286-BAC3-5EFFD5163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3E7A3-EE9F-C044-437E-386A36CE5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FF045-F6C9-3C42-17AB-55817A248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DC3DA-C96A-13F9-EF6F-7D492165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5575D-C723-2CFC-F5EA-19BB7CFA7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F2DA8-D04D-C320-BCE1-A484B180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3ECF7-A059-C2F2-72E8-E5F44ACBC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460A0-7C54-A12E-B72C-2FA74E26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F48D8-C62D-F55B-7FEB-F31C7BE88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655A2-C9FF-7BD2-D34B-060178DD0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6643D-2A8E-B9FC-34ED-EB2139F42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C81BFD-3E99-629B-37E9-B8455DBA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52B3D9-F0FA-BD73-DE4B-40F478C5C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D9CD5D-A3CA-3724-B125-9711437E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1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81D2-1B92-D1CE-ABA1-D3ED6DE2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378268-ECFF-5A0C-EF56-F840CF43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C2763-40BF-EB68-1A4B-FFB83AD4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49195-2B68-2B3E-0F44-D88F46BD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4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89042-B5D0-5BAF-4DDC-C8C659CE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95A4D-AF0B-A8A0-2DF4-563C7E83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E100E-C3C1-2036-76EA-CF728642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1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A7112-B2F3-EE91-C596-0978D91F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CABE9-007C-281C-83B6-7059D1E69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EDFA1-C789-3A31-FA06-C3A611BED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5C698-8BA7-6FEB-81D9-9376F048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94F9C-A666-E9A6-86BB-A03FEA545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BB3A2-F6C3-B332-A0BD-6A1A826F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3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42B11-E5A9-CD0A-929E-5A2A965D0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8C5AF-6060-4814-9FFF-60C6191B8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94ED4-1594-D813-DD04-9588DFFA6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F2C08-896E-25C9-587F-855134E5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9D1B1-22C5-EDBC-B310-571DC0D2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8D3F0-D1CB-7215-F12E-1B972324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7459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A3B441-F3C4-D058-22BE-8AB3AB48A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5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987C3-8BCF-EC02-CDD8-A7A98F2D1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48659"/>
            <a:ext cx="10515600" cy="5328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18731-C4E3-01C2-2AA7-AFC955D33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F3884-0535-0DD2-F118-D266E48C1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CF2DC-78C9-3A40-58AC-915292E58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5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 i="0">
                <a:latin typeface="Arial"/>
              </a:defRPr>
            </a:pPr>
            <a:r>
              <a:t>Data</a:t>
            </a:r>
            <a:r>
              <a:rPr sz="1800" b="1" i="1">
                <a:latin typeface="Arial"/>
              </a:rPr>
              <a:t>
Aggregation 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7315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</a:rPr>
                        <a:t>product_category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</a:rPr>
                        <a:t>Customer Count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</a:rPr>
                        <a:t>Avg Price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</a:rPr>
                        <a:t>Total Quantity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</a:rPr>
                        <a:t>Discount Rate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</a:rPr>
                        <a:t>Books</a:t>
                      </a:r>
                    </a:p>
                  </a:txBody>
                  <a:tcPr>
                    <a:solidFill>
                      <a:srgbClr val="5894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130.0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31.386236771940364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385.0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0.27972027972027974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</a:rPr>
                        <a:t>Clothing</a:t>
                      </a:r>
                    </a:p>
                  </a:txBody>
                  <a:tcPr>
                    <a:solidFill>
                      <a:srgbClr val="5894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226.0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34.69882070085275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702.0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0.3228346456692913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</a:rPr>
                        <a:t>Electronics</a:t>
                      </a:r>
                    </a:p>
                  </a:txBody>
                  <a:tcPr>
                    <a:solidFill>
                      <a:srgbClr val="5894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257.0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31.499103245204687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787.0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0.323943661971831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</a:rPr>
                        <a:t>Food</a:t>
                      </a:r>
                    </a:p>
                  </a:txBody>
                  <a:tcPr>
                    <a:solidFill>
                      <a:srgbClr val="5894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182.0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34.69747726487187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496.0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0.285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</a:rPr>
                        <a:t>Home</a:t>
                      </a:r>
                    </a:p>
                  </a:txBody>
                  <a:tcPr>
                    <a:solidFill>
                      <a:srgbClr val="5894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112.0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35.230800726828406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316.0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0.2773109243697479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 i="0">
                <a:latin typeface="Arial"/>
              </a:defRPr>
            </a:pPr>
            <a:r>
              <a:t>Data</a:t>
            </a:r>
            <a:r>
              <a:rPr sz="1800" b="1" i="1">
                <a:latin typeface="Arial"/>
              </a:rPr>
              <a:t>
Aggregation 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7315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249381"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</a:rPr>
                        <a:t>product_category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</a:rPr>
                        <a:t>is_discounted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</a:rPr>
                        <a:t>Customer Count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</a:rPr>
                        <a:t>Avg Price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</a:rPr>
                        <a:t>Total Quantity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</a:rPr>
                        <a:t>Discount Rate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249381"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</a:rPr>
                        <a:t>Books</a:t>
                      </a:r>
                    </a:p>
                  </a:txBody>
                  <a:tcPr>
                    <a:solidFill>
                      <a:srgbClr val="5894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</a:rPr>
                        <a:t>False</a:t>
                      </a:r>
                    </a:p>
                  </a:txBody>
                  <a:tcPr>
                    <a:solidFill>
                      <a:srgbClr val="5894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94.0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30.70765839482025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278.0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0.0</a:t>
                      </a:r>
                    </a:p>
                  </a:txBody>
                  <a:tcPr/>
                </a:tc>
              </a:tr>
              <a:tr h="249381"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</a:rPr>
                        <a:t>Books</a:t>
                      </a:r>
                    </a:p>
                  </a:txBody>
                  <a:tcPr>
                    <a:solidFill>
                      <a:srgbClr val="5894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</a:rPr>
                        <a:t>True</a:t>
                      </a:r>
                    </a:p>
                  </a:txBody>
                  <a:tcPr>
                    <a:solidFill>
                      <a:srgbClr val="5894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40.0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33.133576093024644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107.0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1.0</a:t>
                      </a:r>
                    </a:p>
                  </a:txBody>
                  <a:tcPr/>
                </a:tc>
              </a:tr>
              <a:tr h="249381"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</a:rPr>
                        <a:t>Clothing</a:t>
                      </a:r>
                    </a:p>
                  </a:txBody>
                  <a:tcPr>
                    <a:solidFill>
                      <a:srgbClr val="5894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</a:rPr>
                        <a:t>False</a:t>
                      </a:r>
                    </a:p>
                  </a:txBody>
                  <a:tcPr>
                    <a:solidFill>
                      <a:srgbClr val="5894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160.0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35.1385063451718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489.0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0.0</a:t>
                      </a:r>
                    </a:p>
                  </a:txBody>
                  <a:tcPr/>
                </a:tc>
              </a:tr>
              <a:tr h="249381"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</a:rPr>
                        <a:t>Clothing</a:t>
                      </a:r>
                    </a:p>
                  </a:txBody>
                  <a:tcPr>
                    <a:solidFill>
                      <a:srgbClr val="5894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</a:rPr>
                        <a:t>True</a:t>
                      </a:r>
                    </a:p>
                  </a:txBody>
                  <a:tcPr>
                    <a:solidFill>
                      <a:srgbClr val="5894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81.0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33.77655325179327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213.0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1.0</a:t>
                      </a:r>
                    </a:p>
                  </a:txBody>
                  <a:tcPr/>
                </a:tc>
              </a:tr>
              <a:tr h="249381"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</a:rPr>
                        <a:t>Electronics</a:t>
                      </a:r>
                    </a:p>
                  </a:txBody>
                  <a:tcPr>
                    <a:solidFill>
                      <a:srgbClr val="5894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</a:rPr>
                        <a:t>False</a:t>
                      </a:r>
                    </a:p>
                  </a:txBody>
                  <a:tcPr>
                    <a:solidFill>
                      <a:srgbClr val="5894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176.0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33.32441001911774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517.0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0.0</a:t>
                      </a:r>
                    </a:p>
                  </a:txBody>
                  <a:tcPr/>
                </a:tc>
              </a:tr>
              <a:tr h="249381"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</a:rPr>
                        <a:t>Electronics</a:t>
                      </a:r>
                    </a:p>
                  </a:txBody>
                  <a:tcPr>
                    <a:solidFill>
                      <a:srgbClr val="5894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</a:rPr>
                        <a:t>True</a:t>
                      </a:r>
                    </a:p>
                  </a:txBody>
                  <a:tcPr>
                    <a:solidFill>
                      <a:srgbClr val="5894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91.0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27.689767369212237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270.0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1.0</a:t>
                      </a:r>
                    </a:p>
                  </a:txBody>
                  <a:tcPr/>
                </a:tc>
              </a:tr>
              <a:tr h="249381"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</a:rPr>
                        <a:t>Food</a:t>
                      </a:r>
                    </a:p>
                  </a:txBody>
                  <a:tcPr>
                    <a:solidFill>
                      <a:srgbClr val="5894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</a:rPr>
                        <a:t>False</a:t>
                      </a:r>
                    </a:p>
                  </a:txBody>
                  <a:tcPr>
                    <a:solidFill>
                      <a:srgbClr val="5894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129.0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35.51108001708958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366.0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0.0</a:t>
                      </a:r>
                    </a:p>
                  </a:txBody>
                  <a:tcPr/>
                </a:tc>
              </a:tr>
              <a:tr h="249381"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</a:rPr>
                        <a:t>Food</a:t>
                      </a:r>
                    </a:p>
                  </a:txBody>
                  <a:tcPr>
                    <a:solidFill>
                      <a:srgbClr val="5894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</a:rPr>
                        <a:t>True</a:t>
                      </a:r>
                    </a:p>
                  </a:txBody>
                  <a:tcPr>
                    <a:solidFill>
                      <a:srgbClr val="5894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57.0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32.656333518080054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130.0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1.0</a:t>
                      </a:r>
                    </a:p>
                  </a:txBody>
                  <a:tcPr/>
                </a:tc>
              </a:tr>
              <a:tr h="249381"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</a:rPr>
                        <a:t>Home</a:t>
                      </a:r>
                    </a:p>
                  </a:txBody>
                  <a:tcPr>
                    <a:solidFill>
                      <a:srgbClr val="5894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</a:rPr>
                        <a:t>False</a:t>
                      </a:r>
                    </a:p>
                  </a:txBody>
                  <a:tcPr>
                    <a:solidFill>
                      <a:srgbClr val="5894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81.0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32.07742336225645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232.0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0.0</a:t>
                      </a:r>
                    </a:p>
                  </a:txBody>
                  <a:tcPr/>
                </a:tc>
              </a:tr>
              <a:tr h="249390"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</a:rPr>
                        <a:t>Home</a:t>
                      </a:r>
                    </a:p>
                  </a:txBody>
                  <a:tcPr>
                    <a:solidFill>
                      <a:srgbClr val="5894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 b="1">
                          <a:solidFill>
                            <a:srgbClr val="FFFFFF"/>
                          </a:solidFill>
                        </a:rPr>
                        <a:t>True</a:t>
                      </a:r>
                    </a:p>
                  </a:txBody>
                  <a:tcPr>
                    <a:solidFill>
                      <a:srgbClr val="5894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31.0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43.448693252682595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84.0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000" b="0" i="0">
                          <a:solidFill>
                            <a:srgbClr val="000000"/>
                          </a:solidFill>
                          <a:latin typeface="Arial"/>
                        </a:rPr>
                        <a:t>1.0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Tahoma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Todd Benanzer</dc:creator>
  <cp:lastModifiedBy>Todd Benanzer</cp:lastModifiedBy>
  <cp:revision>2</cp:revision>
  <dcterms:created xsi:type="dcterms:W3CDTF">2025-01-05T18:46:14Z</dcterms:created>
  <dcterms:modified xsi:type="dcterms:W3CDTF">2025-03-29T20:09:13Z</dcterms:modified>
</cp:coreProperties>
</file>