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layout/>
      <c:overlay val="0"/>
    </c:title>
    <c:autoTitleDeleted val="0"/>
    <c:plotArea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rgbClr val="3C2F80"/>
            </a:solidFill>
          </c:spPr>
          <c:cat>
            <c:strRef>
              <c:f>Sheet1!$A$2:$A$6</c:f>
              <c:strCache>
                <c:ptCount val="5"/>
                <c:pt idx="0">
                  <c:v>94</c:v>
                </c:pt>
                <c:pt idx="1">
                  <c:v>160</c:v>
                </c:pt>
                <c:pt idx="2">
                  <c:v>176</c:v>
                </c:pt>
                <c:pt idx="3">
                  <c:v>129</c:v>
                </c:pt>
                <c:pt idx="4">
                  <c:v>81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81</c:v>
                </c:pt>
                <c:pt idx="2">
                  <c:v>91</c:v>
                </c:pt>
                <c:pt idx="3">
                  <c:v>57</c:v>
                </c:pt>
                <c:pt idx="4">
                  <c:v>31</c:v>
                </c:pt>
              </c:numCache>
            </c:numRef>
          </c:val>
        </c:ser>
        <c:dLbls>
          <c:numFmt formatCode="0" sourceLinked="0"/>
          <c:txPr>
            <a:bodyPr/>
            <a:lstStyle/>
            <a:p>
              <a:pPr>
                <a:defRPr sz="900" b="0">
                  <a:solidFill>
                    <a:srgbClr val="FFFFFF"/>
                  </a:solidFill>
                  <a:latin typeface="Calibri"/>
                </a:defRPr>
              </a:pPr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/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/>
        <c:txPr>
          <a:bodyPr/>
          <a:lstStyle/>
          <a:p>
            <a:pPr>
              <a:defRPr sz="1000">
                <a:latin typeface="Calibri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numFmt formatCode="General" sourceLinked="1"/>
        <c:majorTickMark val="out"/>
        <c:minorTickMark val="none"/>
        <c:tickLblPos val="nextTo"/>
        <c:spPr/>
        <c:txPr>
          <a:bodyPr/>
          <a:lstStyle/>
          <a:p>
            <a:pPr>
              <a:defRPr sz="1000">
                <a:latin typeface="Calibri"/>
              </a:defRPr>
            </a:pPr>
          </a:p>
        </c:txPr>
        <c:crossAx val="-2068027336"/>
        <c:crosses val="autoZero"/>
      </c:valAx>
    </c:plotArea>
    <c:legend>
      <c:legendPos val="b"/>
      <c:overlay val="1"/>
      <c:txPr>
        <a:bodyPr/>
        <a:lstStyle/>
        <a:p>
          <a:pPr>
            <a:defRPr sz="1000">
              <a:latin typeface="Calibri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2EB2-0569-9D61-977E-D109E486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A2782-FB69-16F5-13C0-AFE00E2F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1FBA0-86BF-B4F1-D467-DE0D8012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68A7-16F9-C7C8-B000-0344DA6C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FED9-B0E5-0A64-7DD4-4424FAA1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8591-4555-0DC2-6EC0-05FA2594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0418-6201-A2FA-8EB1-19B30A182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AC5F-C02C-5C7C-09FA-33F613D8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F495-00BC-F86E-3514-52A27F92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E95F-BF89-0BAA-643E-79F95BC2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7EB64-D379-DE0E-9586-9E4EE0B64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EC3D-10DC-1891-B37B-FA736AE5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62DB-7E0F-912D-BFBE-7EF7678B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A82E-6584-5AC6-8750-301469AC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7495-A4DF-E979-E648-0230D8E3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4EE7-2F5C-EA12-72DB-0D06995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6718-7E75-A0F1-9416-B1DFE80C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4C35-6B15-4EE6-6E60-F81EA1D5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14E6-A71E-B4A2-015C-26D5BB21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676F-BEEB-4D5C-0649-E79F4917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AD59-971C-80C0-2BD4-1FCF86A2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347E-6DDC-C428-4199-1D558A61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C7E1-8BF2-6112-E4C7-08066F29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25F5-E4E9-3AF7-D5B7-B2710784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E796-CF4D-454E-A080-BD9B5D8F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1EE6-ADD0-E286-BAC3-5EFFD516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E7A3-EE9F-C044-437E-386A36CE5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FF045-F6C9-3C42-17AB-55817A24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DC3DA-C96A-13F9-EF6F-7D49216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5575D-C723-2CFC-F5EA-19BB7CFA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F2DA8-D04D-C320-BCE1-A484B18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ECF7-A059-C2F2-72E8-E5F44ACB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60A0-7C54-A12E-B72C-2FA74E26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F48D8-C62D-F55B-7FEB-F31C7BE88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655A2-C9FF-7BD2-D34B-060178DD0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6643D-2A8E-B9FC-34ED-EB2139F4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81BFD-3E99-629B-37E9-B8455DBA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2B3D9-F0FA-BD73-DE4B-40F478C5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9CD5D-A3CA-3724-B125-9711437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81D2-1B92-D1CE-ABA1-D3ED6DE2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78268-ECFF-5A0C-EF56-F840CF43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C2763-40BF-EB68-1A4B-FFB83AD4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49195-2B68-2B3E-0F44-D88F46BD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89042-B5D0-5BAF-4DDC-C8C659CE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95A4D-AF0B-A8A0-2DF4-563C7E83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E100E-C3C1-2036-76EA-CF728642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7112-B2F3-EE91-C596-0978D91F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ABE9-007C-281C-83B6-7059D1E6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EDFA1-C789-3A31-FA06-C3A611BE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5C698-8BA7-6FEB-81D9-9376F048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94F9C-A666-E9A6-86BB-A03FEA54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B3A2-F6C3-B332-A0BD-6A1A826F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2B11-E5A9-CD0A-929E-5A2A965D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C5AF-6060-4814-9FFF-60C6191B8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4ED4-1594-D813-DD04-9588DFFA6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F2C08-896E-25C9-587F-855134E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D1B1-22C5-EDBC-B310-571DC0D2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8D3F0-D1CB-7215-F12E-1B972324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45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3B441-F3C4-D058-22BE-8AB3AB48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87C3-8BCF-EC02-CDD8-A7A98F2D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48659"/>
            <a:ext cx="10515600" cy="532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8731-C4E3-01C2-2AA7-AFC955D33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3884-0535-0DD2-F118-D266E48C1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F2DC-78C9-3A40-58AC-915292E58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 i="0">
                <a:latin typeface="Arial"/>
              </a:defRPr>
            </a:pPr>
            <a:r>
              <a:t>Data</a:t>
            </a:r>
            <a:r>
              <a:rPr sz="1600" b="0" i="1">
                <a:latin typeface="Arial"/>
              </a:rPr>
              <a:t>
Aggregation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914400"/>
          <a:ext cx="43891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</a:tblGrid>
              <a:tr h="365760">
                <a:tc>
                  <a:txBody>
                    <a:bodyPr wrap="square"/>
                    <a:lstStyle/>
                    <a:p>
                      <a:pPr algn="ctr"/>
                      <a:r>
                        <a:rPr sz="1200" b="1" i="0">
                          <a:solidFill>
                            <a:srgbClr val="FFFFFF"/>
                          </a:solidFill>
                          <a:latin typeface="Arial"/>
                        </a:rPr>
                        <a:t>Customer Count</a:t>
                      </a:r>
                    </a:p>
                  </a:txBody>
                  <a:tcPr anchor="ctr">
                    <a:solidFill>
                      <a:srgbClr val="0070C0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r>
                        <a:rPr sz="1200" b="1" i="0">
                          <a:solidFill>
                            <a:srgbClr val="FFFFFF"/>
                          </a:solidFill>
                          <a:latin typeface="Arial"/>
                        </a:rPr>
                        <a:t>Avg Price</a:t>
                      </a:r>
                    </a:p>
                  </a:txBody>
                  <a:tcPr anchor="ctr">
                    <a:solidFill>
                      <a:srgbClr val="0070C0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r>
                        <a:rPr sz="1200" b="1" i="0">
                          <a:solidFill>
                            <a:srgbClr val="FFFFFF"/>
                          </a:solidFill>
                          <a:latin typeface="Arial"/>
                        </a:rPr>
                        <a:t>Total Quantity</a:t>
                      </a:r>
                    </a:p>
                  </a:txBody>
                  <a:tcPr anchor="ctr">
                    <a:solidFill>
                      <a:srgbClr val="0070C0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r>
                        <a:rPr sz="1200" b="1" i="0">
                          <a:solidFill>
                            <a:srgbClr val="FFFFFF"/>
                          </a:solidFill>
                          <a:latin typeface="Arial"/>
                        </a:rPr>
                        <a:t>Discount Rate</a:t>
                      </a:r>
                    </a:p>
                  </a:txBody>
                  <a:tcPr anchor="ctr">
                    <a:solidFill>
                      <a:srgbClr val="0070C0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31.386236771940364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385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0.27972027972027974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226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34.69882070085275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702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0.3228346456692913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257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31.499103245204687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787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0.323943661971831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182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34.69747726487187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496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0.285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112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35.230800726828406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316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0.2773109243697479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 i="0">
                <a:latin typeface="Arial"/>
              </a:defRPr>
            </a:pPr>
            <a:r>
              <a:t>Data</a:t>
            </a:r>
            <a:r>
              <a:rPr sz="1600" b="0" i="1">
                <a:latin typeface="Arial"/>
              </a:rPr>
              <a:t>
Aggregation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484632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371600"/>
                <a:gridCol w="640080"/>
                <a:gridCol w="640080"/>
                <a:gridCol w="640080"/>
                <a:gridCol w="640080"/>
              </a:tblGrid>
              <a:tr h="274320">
                <a:tc>
                  <a:txBody>
                    <a:bodyPr wrap="square"/>
                    <a:lstStyle/>
                    <a:p>
                      <a:pPr algn="ctr"/>
                      <a:r>
                        <a:rPr sz="1200" b="1" i="0">
                          <a:solidFill>
                            <a:srgbClr val="FFFFFF"/>
                          </a:solidFill>
                          <a:latin typeface="Arial"/>
                        </a:rPr>
                        <a:t>product_category</a:t>
                      </a:r>
                    </a:p>
                  </a:txBody>
                  <a:tcPr anchor="ctr">
                    <a:solidFill>
                      <a:srgbClr val="0070C0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r>
                        <a:rPr sz="1200" b="1" i="0">
                          <a:solidFill>
                            <a:srgbClr val="FFFFFF"/>
                          </a:solidFill>
                          <a:latin typeface="Arial"/>
                        </a:rPr>
                        <a:t>is_discounted</a:t>
                      </a:r>
                    </a:p>
                  </a:txBody>
                  <a:tcPr anchor="ctr">
                    <a:solidFill>
                      <a:srgbClr val="0070C0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r>
                        <a:rPr sz="1200" b="1" i="0">
                          <a:solidFill>
                            <a:srgbClr val="FFFFFF"/>
                          </a:solidFill>
                          <a:latin typeface="Arial"/>
                        </a:rPr>
                        <a:t>Customer Count</a:t>
                      </a:r>
                    </a:p>
                  </a:txBody>
                  <a:tcPr anchor="ctr">
                    <a:solidFill>
                      <a:srgbClr val="0070C0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r>
                        <a:rPr sz="1200" b="1" i="0">
                          <a:solidFill>
                            <a:srgbClr val="FFFFFF"/>
                          </a:solidFill>
                          <a:latin typeface="Arial"/>
                        </a:rPr>
                        <a:t>Avg Price</a:t>
                      </a:r>
                    </a:p>
                  </a:txBody>
                  <a:tcPr anchor="ctr">
                    <a:solidFill>
                      <a:srgbClr val="0070C0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r>
                        <a:rPr sz="1200" b="1" i="0">
                          <a:solidFill>
                            <a:srgbClr val="FFFFFF"/>
                          </a:solidFill>
                          <a:latin typeface="Arial"/>
                        </a:rPr>
                        <a:t>Total Quantity</a:t>
                      </a:r>
                    </a:p>
                  </a:txBody>
                  <a:tcPr anchor="ctr">
                    <a:solidFill>
                      <a:srgbClr val="0070C0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ctr"/>
                      <a:r>
                        <a:rPr sz="1200" b="1" i="0">
                          <a:solidFill>
                            <a:srgbClr val="FFFFFF"/>
                          </a:solidFill>
                          <a:latin typeface="Arial"/>
                        </a:rPr>
                        <a:t>Discount Rate</a:t>
                      </a:r>
                    </a:p>
                  </a:txBody>
                  <a:tcPr anchor="ctr">
                    <a:solidFill>
                      <a:srgbClr val="0070C0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  <a:tr h="274320"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Books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94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30.70765839482025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278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  <a:tr h="274320"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Books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33.133576093024644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107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  <a:tr h="274320"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Clothing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160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35.1385063451718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489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  <a:tr h="274320"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Clothing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33.77655325179327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213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  <a:tr h="274320"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Electronics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176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33.32441001911774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517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  <a:tr h="274320"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Electronics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27.689767369212237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270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  <a:tr h="274320"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Food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129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35.51108001708958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366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  <a:tr h="274320"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Food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57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32.656333518080054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  <a:tr h="274320"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Home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32.07742336225645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232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0.0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  <a:tr h="274320"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Home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43.448693252682595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84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 b="0" i="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 anchor="ctr">
                    <a:solidFill>
                      <a:srgbClr val="FFFFFF"/>
                    </a:solidFill>
                    <a:lnB w="12700" cap="sq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" y="109728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Tahoma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Todd Benanzer</dc:creator>
  <cp:lastModifiedBy>Todd Benanzer</cp:lastModifiedBy>
  <cp:revision>2</cp:revision>
  <dcterms:created xsi:type="dcterms:W3CDTF">2025-01-05T18:46:14Z</dcterms:created>
  <dcterms:modified xsi:type="dcterms:W3CDTF">2025-03-29T20:09:13Z</dcterms:modified>
</cp:coreProperties>
</file>