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4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sec.net/2016/06/key-concepts-learn-object-oriented-programm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Concepts of 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Pillars and key concepts </a:t>
            </a:r>
            <a:r>
              <a:rPr lang="en-US" dirty="0"/>
              <a:t>of object-oriented development </a:t>
            </a:r>
          </a:p>
        </p:txBody>
      </p:sp>
    </p:spTree>
    <p:extLst>
      <p:ext uri="{BB962C8B-B14F-4D97-AF65-F5344CB8AC3E}">
        <p14:creationId xmlns:p14="http://schemas.microsoft.com/office/powerpoint/2010/main" val="378358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Message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0696"/>
            <a:ext cx="8596668" cy="3880773"/>
          </a:xfrm>
        </p:spPr>
        <p:txBody>
          <a:bodyPr/>
          <a:lstStyle/>
          <a:p>
            <a:r>
              <a:rPr lang="en-US" dirty="0"/>
              <a:t>An object oriented program consists of a set of objects that communicate with each other. </a:t>
            </a:r>
            <a:endParaRPr lang="en-US" dirty="0" smtClean="0"/>
          </a:p>
          <a:p>
            <a:r>
              <a:rPr lang="en-US" dirty="0" smtClean="0"/>
              <a:t>Objects </a:t>
            </a:r>
            <a:r>
              <a:rPr lang="en-US" dirty="0"/>
              <a:t>communicate with one another by sending and receiving information much that same way as people pass messages to one another. </a:t>
            </a:r>
            <a:endParaRPr lang="en-US" dirty="0" smtClean="0"/>
          </a:p>
          <a:p>
            <a:r>
              <a:rPr lang="en-US" dirty="0" smtClean="0"/>
              <a:t>Message </a:t>
            </a:r>
            <a:r>
              <a:rPr lang="en-US" dirty="0"/>
              <a:t>passing involves specifying the name of the object, the name of the function (message) and the information to be sent. </a:t>
            </a:r>
            <a:endParaRPr lang="en-US" dirty="0" smtClean="0"/>
          </a:p>
          <a:p>
            <a:pPr lvl="1"/>
            <a:r>
              <a:rPr lang="en-US" dirty="0" err="1" smtClean="0"/>
              <a:t>emp.salary</a:t>
            </a:r>
            <a:r>
              <a:rPr lang="en-US" dirty="0" smtClean="0"/>
              <a:t>(</a:t>
            </a:r>
            <a:r>
              <a:rPr lang="en-US" dirty="0" err="1" smtClean="0"/>
              <a:t>emp_name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5" y="3764029"/>
            <a:ext cx="3652837" cy="26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Key Concepts to learn in Object Oriented </a:t>
            </a:r>
            <a:r>
              <a:rPr lang="en-US" b="1" dirty="0" smtClean="0">
                <a:hlinkClick r:id="rId2"/>
              </a:rPr>
              <a:t>Programming</a:t>
            </a:r>
            <a:r>
              <a:rPr lang="en-US" b="1" dirty="0" smtClean="0"/>
              <a:t> – codingsec.net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5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112"/>
            <a:ext cx="8596668" cy="3880773"/>
          </a:xfrm>
        </p:spPr>
        <p:txBody>
          <a:bodyPr/>
          <a:lstStyle/>
          <a:p>
            <a:r>
              <a:rPr lang="en-US" dirty="0" smtClean="0"/>
              <a:t>Basic run-time </a:t>
            </a:r>
            <a:r>
              <a:rPr lang="en-US" dirty="0"/>
              <a:t>entities in an object-oriented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They </a:t>
            </a:r>
            <a:r>
              <a:rPr lang="en-US" dirty="0"/>
              <a:t>may represent a person, a place, a bank account, a table of data or any item that the program must handle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 </a:t>
            </a:r>
            <a:r>
              <a:rPr lang="en-US" dirty="0"/>
              <a:t>objects </a:t>
            </a:r>
            <a:r>
              <a:rPr lang="en-US" dirty="0" smtClean="0"/>
              <a:t>should match </a:t>
            </a:r>
            <a:r>
              <a:rPr lang="en-US" dirty="0"/>
              <a:t>closely with the real-world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Objects </a:t>
            </a:r>
            <a:r>
              <a:rPr lang="en-US" dirty="0"/>
              <a:t>take up space in the memory and have an associated address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program is executed the objects interact by sending messages to one another.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68" y="4102147"/>
            <a:ext cx="4191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9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8019"/>
            <a:ext cx="8596668" cy="3880773"/>
          </a:xfrm>
        </p:spPr>
        <p:txBody>
          <a:bodyPr/>
          <a:lstStyle/>
          <a:p>
            <a:r>
              <a:rPr lang="en-US" dirty="0"/>
              <a:t>The entire set of data and code of an object </a:t>
            </a:r>
            <a:endParaRPr lang="en-US" dirty="0" smtClean="0"/>
          </a:p>
          <a:p>
            <a:r>
              <a:rPr lang="en-US" dirty="0" smtClean="0"/>
              <a:t>An object can </a:t>
            </a:r>
            <a:r>
              <a:rPr lang="en-US" dirty="0"/>
              <a:t>be made a user-defined data type </a:t>
            </a:r>
            <a:r>
              <a:rPr lang="en-US" dirty="0" smtClean="0"/>
              <a:t>through a class </a:t>
            </a:r>
          </a:p>
          <a:p>
            <a:r>
              <a:rPr lang="en-US" dirty="0" smtClean="0"/>
              <a:t>Once </a:t>
            </a:r>
            <a:r>
              <a:rPr lang="en-US" dirty="0"/>
              <a:t>a class has been </a:t>
            </a:r>
            <a:r>
              <a:rPr lang="en-US" dirty="0" smtClean="0"/>
              <a:t>defined, any </a:t>
            </a:r>
            <a:r>
              <a:rPr lang="en-US" dirty="0"/>
              <a:t>number of objects belonging to that </a:t>
            </a:r>
            <a:r>
              <a:rPr lang="en-US" dirty="0" smtClean="0"/>
              <a:t>class can be defined</a:t>
            </a:r>
          </a:p>
          <a:p>
            <a:r>
              <a:rPr lang="en-US" dirty="0" smtClean="0"/>
              <a:t>A </a:t>
            </a:r>
            <a:r>
              <a:rPr lang="en-US" dirty="0"/>
              <a:t>class is </a:t>
            </a:r>
            <a:r>
              <a:rPr lang="en-US" dirty="0" smtClean="0"/>
              <a:t>a </a:t>
            </a:r>
            <a:r>
              <a:rPr lang="en-US" dirty="0"/>
              <a:t>collection of objects of similar type. </a:t>
            </a:r>
            <a:endParaRPr lang="en-US" dirty="0" smtClean="0"/>
          </a:p>
          <a:p>
            <a:r>
              <a:rPr lang="en-US" dirty="0" smtClean="0"/>
              <a:t>Classes </a:t>
            </a:r>
            <a:r>
              <a:rPr lang="en-US" dirty="0"/>
              <a:t>are user-defined data </a:t>
            </a:r>
            <a:r>
              <a:rPr lang="en-US" dirty="0" smtClean="0"/>
              <a:t>types, very much </a:t>
            </a:r>
            <a:r>
              <a:rPr lang="en-US" dirty="0"/>
              <a:t>like the built-in types of programming language.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68" y="4309129"/>
            <a:ext cx="28479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0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1469"/>
            <a:ext cx="8596668" cy="3880773"/>
          </a:xfrm>
        </p:spPr>
        <p:txBody>
          <a:bodyPr/>
          <a:lstStyle/>
          <a:p>
            <a:r>
              <a:rPr lang="en-US" dirty="0"/>
              <a:t>The wrapping up of data and functions into a single unit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is not accessible to the outside world 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those functions which are wrapped in the class can access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The </a:t>
            </a:r>
            <a:r>
              <a:rPr lang="en-US" dirty="0"/>
              <a:t>insulation of the data from direct access by the program is called data hiding or information hiding.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3" y="3872375"/>
            <a:ext cx="4125278" cy="23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6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066241" cy="388077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act of representing essential features without including the background details or explanations. </a:t>
            </a:r>
            <a:endParaRPr lang="en-US" dirty="0" smtClean="0"/>
          </a:p>
          <a:p>
            <a:r>
              <a:rPr lang="en-US" dirty="0" smtClean="0"/>
              <a:t>Classes </a:t>
            </a:r>
            <a:r>
              <a:rPr lang="en-US" dirty="0"/>
              <a:t>use the concept of </a:t>
            </a:r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as a list of abstract attributes such as size, weight and </a:t>
            </a:r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Functions operate </a:t>
            </a:r>
            <a:r>
              <a:rPr lang="en-US" dirty="0"/>
              <a:t>on these attributes. </a:t>
            </a:r>
            <a:endParaRPr lang="en-US" dirty="0" smtClean="0"/>
          </a:p>
          <a:p>
            <a:pPr lvl="1"/>
            <a:r>
              <a:rPr lang="en-US" dirty="0" smtClean="0"/>
              <a:t>Known </a:t>
            </a:r>
            <a:r>
              <a:rPr lang="en-US" dirty="0"/>
              <a:t>as Abstract Data Types.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0" y="2557925"/>
            <a:ext cx="30670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8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583814" cy="3880773"/>
          </a:xfrm>
        </p:spPr>
        <p:txBody>
          <a:bodyPr/>
          <a:lstStyle/>
          <a:p>
            <a:r>
              <a:rPr lang="en-US" dirty="0" smtClean="0"/>
              <a:t>Object of </a:t>
            </a:r>
            <a:r>
              <a:rPr lang="en-US" dirty="0"/>
              <a:t>one </a:t>
            </a:r>
            <a:r>
              <a:rPr lang="en-US" dirty="0" smtClean="0"/>
              <a:t>class assume the </a:t>
            </a:r>
            <a:r>
              <a:rPr lang="en-US" dirty="0"/>
              <a:t>properties </a:t>
            </a:r>
            <a:r>
              <a:rPr lang="en-US" dirty="0" smtClean="0"/>
              <a:t>of </a:t>
            </a:r>
            <a:r>
              <a:rPr lang="en-US" dirty="0"/>
              <a:t>another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Each </a:t>
            </a:r>
            <a:r>
              <a:rPr lang="en-US" dirty="0"/>
              <a:t>derived class shares common characteristics with </a:t>
            </a:r>
            <a:r>
              <a:rPr lang="en-US" dirty="0" smtClean="0"/>
              <a:t>the parent class</a:t>
            </a:r>
          </a:p>
          <a:p>
            <a:r>
              <a:rPr lang="en-US" dirty="0" smtClean="0"/>
              <a:t>Provides reusability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add additional features to an existing class without modifying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Goes hand-in-hand with abstraction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38325"/>
            <a:ext cx="35623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5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9089"/>
            <a:ext cx="5790141" cy="48783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Ability </a:t>
            </a:r>
            <a:r>
              <a:rPr lang="en-US" dirty="0"/>
              <a:t>to take more than one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An </a:t>
            </a:r>
            <a:r>
              <a:rPr lang="en-US" dirty="0"/>
              <a:t>operation may exhibit different </a:t>
            </a:r>
            <a:r>
              <a:rPr lang="en-US" dirty="0" err="1"/>
              <a:t>behaviours</a:t>
            </a:r>
            <a:r>
              <a:rPr lang="en-US" dirty="0"/>
              <a:t> in different </a:t>
            </a:r>
            <a:r>
              <a:rPr lang="en-US" dirty="0" smtClean="0"/>
              <a:t>instances</a:t>
            </a:r>
          </a:p>
          <a:p>
            <a:r>
              <a:rPr lang="en-US" dirty="0" err="1" smtClean="0"/>
              <a:t>Behaviour</a:t>
            </a:r>
            <a:r>
              <a:rPr lang="en-US" dirty="0" smtClean="0"/>
              <a:t> </a:t>
            </a:r>
            <a:r>
              <a:rPr lang="en-US" dirty="0"/>
              <a:t>depends upon the types of data used in the </a:t>
            </a:r>
            <a:r>
              <a:rPr lang="en-US" dirty="0" smtClean="0"/>
              <a:t>operation</a:t>
            </a:r>
          </a:p>
          <a:p>
            <a:r>
              <a:rPr lang="en-US" dirty="0" smtClean="0"/>
              <a:t>Example </a:t>
            </a:r>
            <a:r>
              <a:rPr lang="en-US" dirty="0"/>
              <a:t>: operation of </a:t>
            </a:r>
            <a:r>
              <a:rPr lang="en-US" dirty="0" smtClean="0"/>
              <a:t>addition</a:t>
            </a:r>
          </a:p>
          <a:p>
            <a:pPr lvl="1"/>
            <a:r>
              <a:rPr lang="en-US" dirty="0" smtClean="0"/>
              <a:t>For numbers, addition will </a:t>
            </a:r>
            <a:r>
              <a:rPr lang="en-US" dirty="0"/>
              <a:t>generate a </a:t>
            </a:r>
            <a:r>
              <a:rPr lang="en-US" dirty="0" smtClean="0"/>
              <a:t>sum – 4 + 6 = 10</a:t>
            </a:r>
          </a:p>
          <a:p>
            <a:pPr lvl="1"/>
            <a:r>
              <a:rPr lang="en-US" dirty="0" smtClean="0"/>
              <a:t>For two words, addition </a:t>
            </a:r>
            <a:r>
              <a:rPr lang="en-US" dirty="0"/>
              <a:t>would produce a </a:t>
            </a:r>
            <a:r>
              <a:rPr lang="en-US" dirty="0" smtClean="0"/>
              <a:t>concatenated word – “can” + “not” = “cannot”</a:t>
            </a:r>
          </a:p>
          <a:p>
            <a:r>
              <a:rPr lang="en-US" dirty="0" smtClean="0"/>
              <a:t>Making </a:t>
            </a:r>
            <a:r>
              <a:rPr lang="en-US" dirty="0"/>
              <a:t>an operator </a:t>
            </a:r>
            <a:r>
              <a:rPr lang="en-US" dirty="0" smtClean="0"/>
              <a:t>exhibit </a:t>
            </a:r>
            <a:r>
              <a:rPr lang="en-US" dirty="0"/>
              <a:t>different </a:t>
            </a:r>
            <a:r>
              <a:rPr lang="en-US" dirty="0" err="1"/>
              <a:t>behaviours</a:t>
            </a:r>
            <a:r>
              <a:rPr lang="en-US" dirty="0"/>
              <a:t> in different instances is known as Operator </a:t>
            </a:r>
            <a:r>
              <a:rPr lang="en-US" dirty="0" smtClean="0"/>
              <a:t>Overloading</a:t>
            </a:r>
          </a:p>
          <a:p>
            <a:r>
              <a:rPr lang="en-US" dirty="0" smtClean="0"/>
              <a:t>Using </a:t>
            </a:r>
            <a:r>
              <a:rPr lang="en-US" dirty="0"/>
              <a:t>a single function name to perform different </a:t>
            </a:r>
            <a:r>
              <a:rPr lang="en-US" dirty="0" smtClean="0"/>
              <a:t>tasks </a:t>
            </a:r>
            <a:r>
              <a:rPr lang="en-US" dirty="0"/>
              <a:t>is known as function overloading.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2419350"/>
            <a:ext cx="3046716" cy="226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28506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Overloading</a:t>
            </a:r>
          </a:p>
          <a:p>
            <a:pPr lvl="1"/>
            <a:r>
              <a:rPr lang="en-US" dirty="0"/>
              <a:t>Two methods with the same name, but different signatures. </a:t>
            </a:r>
            <a:endParaRPr lang="en-US" dirty="0" smtClean="0"/>
          </a:p>
          <a:p>
            <a:pPr lvl="1"/>
            <a:r>
              <a:rPr lang="en-US" dirty="0" smtClean="0"/>
              <a:t>Overloading </a:t>
            </a:r>
            <a:r>
              <a:rPr lang="en-US" dirty="0"/>
              <a:t>is resolved at compile time. </a:t>
            </a:r>
            <a:endParaRPr lang="en-US" dirty="0" smtClean="0"/>
          </a:p>
          <a:p>
            <a:pPr lvl="1"/>
            <a:r>
              <a:rPr lang="en-US" dirty="0" smtClean="0"/>
              <a:t>Defines </a:t>
            </a:r>
            <a:r>
              <a:rPr lang="en-US" dirty="0"/>
              <a:t>polymorphism.</a:t>
            </a:r>
          </a:p>
          <a:p>
            <a:r>
              <a:rPr lang="en-US" b="1" dirty="0"/>
              <a:t>Overriding</a:t>
            </a:r>
          </a:p>
          <a:p>
            <a:pPr lvl="1"/>
            <a:r>
              <a:rPr lang="en-US" dirty="0"/>
              <a:t>Redefine a method from a parent class. </a:t>
            </a:r>
            <a:endParaRPr lang="en-US" dirty="0" smtClean="0"/>
          </a:p>
          <a:p>
            <a:pPr lvl="1"/>
            <a:r>
              <a:rPr lang="en-US" dirty="0" smtClean="0"/>
              <a:t>Exact </a:t>
            </a:r>
            <a:r>
              <a:rPr lang="en-US" dirty="0"/>
              <a:t>same signature. </a:t>
            </a:r>
            <a:endParaRPr lang="en-US" dirty="0" smtClean="0"/>
          </a:p>
          <a:p>
            <a:pPr lvl="1"/>
            <a:r>
              <a:rPr lang="en-US" dirty="0" smtClean="0"/>
              <a:t>Overriding </a:t>
            </a:r>
            <a:r>
              <a:rPr lang="en-US" dirty="0"/>
              <a:t>is resolved at run </a:t>
            </a:r>
            <a:r>
              <a:rPr lang="en-US" dirty="0" smtClean="0"/>
              <a:t>time.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653" y="1995950"/>
            <a:ext cx="2894409" cy="210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638" y="4314814"/>
            <a:ext cx="4288037" cy="15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342341" cy="3880773"/>
          </a:xfrm>
        </p:spPr>
        <p:txBody>
          <a:bodyPr/>
          <a:lstStyle/>
          <a:p>
            <a:r>
              <a:rPr lang="en-US" dirty="0" smtClean="0"/>
              <a:t>Linking </a:t>
            </a:r>
            <a:r>
              <a:rPr lang="en-US" dirty="0"/>
              <a:t>a procedure call to the code to be executed </a:t>
            </a:r>
            <a:r>
              <a:rPr lang="en-US" dirty="0" smtClean="0"/>
              <a:t>in the call’s </a:t>
            </a:r>
          </a:p>
          <a:p>
            <a:r>
              <a:rPr lang="en-US" dirty="0" smtClean="0"/>
              <a:t>The code </a:t>
            </a:r>
            <a:r>
              <a:rPr lang="en-US" dirty="0"/>
              <a:t>associated with a given procedure call is not known </a:t>
            </a:r>
            <a:r>
              <a:rPr lang="en-US" dirty="0" smtClean="0"/>
              <a:t>until run-time</a:t>
            </a:r>
          </a:p>
          <a:p>
            <a:r>
              <a:rPr lang="en-US" dirty="0" smtClean="0"/>
              <a:t>Associated </a:t>
            </a:r>
            <a:r>
              <a:rPr lang="en-US" dirty="0"/>
              <a:t>with polymorphism and inheritance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 known as late binding</a:t>
            </a:r>
          </a:p>
          <a:p>
            <a:r>
              <a:rPr lang="en-US" dirty="0" smtClean="0"/>
              <a:t>Contrast with early or static binding which happens at compile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5081587"/>
            <a:ext cx="3524250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885825"/>
            <a:ext cx="3699786" cy="34623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4950" y="4624387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Binding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14950" y="337066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353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564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Key Concepts of Object Oriented Programming</vt:lpstr>
      <vt:lpstr>Objects</vt:lpstr>
      <vt:lpstr>Classes</vt:lpstr>
      <vt:lpstr>Encapsulation</vt:lpstr>
      <vt:lpstr>Data Abstraction</vt:lpstr>
      <vt:lpstr>Inheritance</vt:lpstr>
      <vt:lpstr>Polymorphism</vt:lpstr>
      <vt:lpstr>Polymorphism Continued</vt:lpstr>
      <vt:lpstr>Dynamic Binding</vt:lpstr>
      <vt:lpstr>Message Communication</vt:lpstr>
      <vt:lpstr>References</vt:lpstr>
    </vt:vector>
  </TitlesOfParts>
  <Company>Centene 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Concepts of Object Oriented Programming</dc:title>
  <dc:creator>Todd Dill</dc:creator>
  <cp:lastModifiedBy>Todd Dill</cp:lastModifiedBy>
  <cp:revision>10</cp:revision>
  <dcterms:created xsi:type="dcterms:W3CDTF">2016-06-09T15:51:25Z</dcterms:created>
  <dcterms:modified xsi:type="dcterms:W3CDTF">2016-06-09T17:38:26Z</dcterms:modified>
</cp:coreProperties>
</file>