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Default Extension="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7.xml" ContentType="application/vnd.openxmlformats-officedocument.presentationml.slideLayout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8" r:id="rId3"/>
    <p:sldId id="259" r:id="rId4"/>
    <p:sldId id="260" r:id="rId5"/>
    <p:sldId id="305" r:id="rId6"/>
    <p:sldId id="300" r:id="rId7"/>
    <p:sldId id="307" r:id="rId8"/>
    <p:sldId id="310" r:id="rId9"/>
    <p:sldId id="308" r:id="rId10"/>
    <p:sldId id="348" r:id="rId11"/>
    <p:sldId id="349" r:id="rId12"/>
    <p:sldId id="335" r:id="rId13"/>
    <p:sldId id="336" r:id="rId14"/>
    <p:sldId id="312" r:id="rId15"/>
    <p:sldId id="313" r:id="rId16"/>
    <p:sldId id="337" r:id="rId17"/>
    <p:sldId id="314" r:id="rId18"/>
    <p:sldId id="315" r:id="rId19"/>
    <p:sldId id="316" r:id="rId20"/>
    <p:sldId id="317" r:id="rId21"/>
    <p:sldId id="339" r:id="rId22"/>
    <p:sldId id="338" r:id="rId23"/>
    <p:sldId id="319" r:id="rId24"/>
    <p:sldId id="320" r:id="rId25"/>
    <p:sldId id="321" r:id="rId26"/>
    <p:sldId id="322" r:id="rId27"/>
    <p:sldId id="342" r:id="rId28"/>
    <p:sldId id="341" r:id="rId29"/>
    <p:sldId id="323" r:id="rId30"/>
    <p:sldId id="343" r:id="rId31"/>
    <p:sldId id="344" r:id="rId32"/>
    <p:sldId id="324" r:id="rId33"/>
    <p:sldId id="325" r:id="rId34"/>
    <p:sldId id="345" r:id="rId35"/>
    <p:sldId id="346" r:id="rId36"/>
    <p:sldId id="326" r:id="rId37"/>
    <p:sldId id="350" r:id="rId38"/>
    <p:sldId id="33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4ED7C"/>
    <a:srgbClr val="95530B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54" autoAdjust="0"/>
    <p:restoredTop sz="85853" autoAdjust="0"/>
  </p:normalViewPr>
  <p:slideViewPr>
    <p:cSldViewPr snapToGrid="0" snapToObjects="1">
      <p:cViewPr varScale="1">
        <p:scale>
          <a:sx n="107" d="100"/>
          <a:sy n="107" d="100"/>
        </p:scale>
        <p:origin x="-120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8.xml"/><Relationship Id="rId5" Type="http://schemas.openxmlformats.org/officeDocument/2006/relationships/slide" Target="slides/slide12.xml"/><Relationship Id="rId6" Type="http://schemas.openxmlformats.org/officeDocument/2006/relationships/slide" Target="slides/slide25.xml"/><Relationship Id="rId7" Type="http://schemas.openxmlformats.org/officeDocument/2006/relationships/slide" Target="slides/slide35.xml"/><Relationship Id="rId8" Type="http://schemas.openxmlformats.org/officeDocument/2006/relationships/slide" Target="slides/slide37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45F5C-5826-974B-9DD5-9E6C5B824EFF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F32C6-17CC-2C42-8E63-2AE1E4B445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2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14621-3857-462B-B0E7-0EF6D1C7FEBC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77C6-85DC-9D4E-B7FF-1637FCF1B5C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More Detailed but</a:t>
            </a:r>
            <a:r>
              <a:rPr lang="en-US" baseline="0"/>
              <a:t> simpler to develop in.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77C6-85DC-9D4E-B7FF-1637FCF1B5C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98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/>
              <a:t>Sections, PageLayouts,</a:t>
            </a:r>
            <a:r>
              <a:rPr lang="en-US" baseline="0"/>
              <a:t> Viewports and modules, data fetches, and test cases.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77C6-85DC-9D4E-B7FF-1637FCF1B5CD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F669BA-E09D-4367-A917-7ED5BC715CF6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odd@virtualtourist.com" TargetMode="External"/><Relationship Id="rId4" Type="http://schemas.openxmlformats.org/officeDocument/2006/relationships/hyperlink" Target="http://www.ellermann.net/java/index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betterwebapp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toddecus" TargetMode="External"/><Relationship Id="rId4" Type="http://schemas.openxmlformats.org/officeDocument/2006/relationships/hyperlink" Target="http://www.virtualtourist.com" TargetMode="External"/><Relationship Id="rId5" Type="http://schemas.openxmlformats.org/officeDocument/2006/relationships/hyperlink" Target="http://sbjug.org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todd@virtualtouris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8F6F9-F7C7-4155-B7F0-C3DDE3164DE8}" type="slidenum">
              <a:rPr lang="en-US"/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981200"/>
            <a:ext cx="3657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13356" y="3879850"/>
            <a:ext cx="627601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900" b="1" dirty="0">
                <a:solidFill>
                  <a:srgbClr val="D0680C"/>
                </a:solidFill>
                <a:cs typeface="Arial" charset="0"/>
              </a:rPr>
              <a:t>The People Behind the Places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5" y="3390900"/>
            <a:ext cx="1838325" cy="2324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500" b="1" dirty="0">
                <a:solidFill>
                  <a:srgbClr val="D9D9D9"/>
                </a:solidFill>
                <a:cs typeface="Arial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3390900"/>
            <a:ext cx="1752601" cy="2324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500" b="1" dirty="0">
                <a:solidFill>
                  <a:srgbClr val="D9D9D9"/>
                </a:solidFill>
                <a:cs typeface="Arial" charset="0"/>
              </a:rPr>
              <a:t>”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6700" y="4724400"/>
            <a:ext cx="8610600" cy="914400"/>
            <a:chOff x="304800" y="4724400"/>
            <a:chExt cx="8610600" cy="914400"/>
          </a:xfrm>
        </p:grpSpPr>
        <p:pic>
          <p:nvPicPr>
            <p:cNvPr id="1434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266825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22885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90875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415290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9" name="Picture 1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4925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Picture 1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flipH="1">
              <a:off x="607695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1" name="Picture 1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30480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Picture 1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flipH="1">
              <a:off x="800100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Picture 17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flipH="1">
              <a:off x="7038975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Rectangle 16"/>
          <p:cNvSpPr/>
          <p:nvPr/>
        </p:nvSpPr>
        <p:spPr>
          <a:xfrm>
            <a:off x="2819400" y="3352800"/>
            <a:ext cx="30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9" name="Picture 2" descr="Travel Guides, Hotel Reviews, Photos, Forums, Deal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011779" y="73474"/>
            <a:ext cx="1002657" cy="469329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65366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Static Annotation is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groovy.transform.CompileStatic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CompileStatic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squarePlusOne(int</a:t>
            </a:r>
            <a:r>
              <a:rPr lang="en-US" b="1" dirty="0" smtClean="0"/>
              <a:t> num) {   </a:t>
            </a: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num </a:t>
            </a:r>
            <a:r>
              <a:rPr lang="en-US" b="1" dirty="0" smtClean="0"/>
              <a:t>* num + </a:t>
            </a:r>
            <a:r>
              <a:rPr lang="en-US" b="1" dirty="0" smtClean="0"/>
              <a:t>1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Java 1.7  Groovy2.0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Groovy 2.1 full use of “invoke dynamic” on the JVM (less need for </a:t>
            </a:r>
            <a:r>
              <a:rPr lang="en-US" b="1" dirty="0" err="1" smtClean="0"/>
              <a:t>CompileStatic</a:t>
            </a:r>
            <a:r>
              <a:rPr lang="en-US" b="1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Waitomo</a:t>
            </a:r>
            <a:r>
              <a:rPr lang="en-US" dirty="0" smtClean="0"/>
              <a:t> Caves New Zealand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5153"/>
            <a:ext cx="6454078" cy="57034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2473" y="6604000"/>
            <a:ext cx="8190345" cy="444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http://</a:t>
            </a:r>
            <a:r>
              <a:rPr lang="en-US" sz="800" dirty="0" err="1"/>
              <a:t>www.virtualtourist.com</a:t>
            </a:r>
            <a:r>
              <a:rPr lang="en-US" sz="800" dirty="0"/>
              <a:t>/travel/</a:t>
            </a:r>
            <a:r>
              <a:rPr lang="en-US" sz="800" dirty="0" err="1"/>
              <a:t>Australia_and_Oceania</a:t>
            </a:r>
            <a:r>
              <a:rPr lang="en-US" sz="800" dirty="0"/>
              <a:t>/</a:t>
            </a:r>
            <a:r>
              <a:rPr lang="en-US" sz="800" dirty="0" err="1"/>
              <a:t>New_Zealand</a:t>
            </a:r>
            <a:r>
              <a:rPr lang="en-US" sz="800" dirty="0"/>
              <a:t>/</a:t>
            </a:r>
            <a:r>
              <a:rPr lang="en-US" sz="800" dirty="0" err="1"/>
              <a:t>North_Island</a:t>
            </a:r>
            <a:r>
              <a:rPr lang="en-US" sz="800" dirty="0"/>
              <a:t>/Waikato/Waitomo_Caves-1881165/Things_To_Do-Waitomo_Caves-TG-C-1.html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753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Pagespeed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0759"/>
            <a:ext cx="8259618" cy="5263193"/>
          </a:xfrm>
        </p:spPr>
        <p:txBody>
          <a:bodyPr/>
          <a:lstStyle/>
          <a:p>
            <a:r>
              <a:rPr lang="en-US" dirty="0" smtClean="0"/>
              <a:t>Old Technology Web Objects + </a:t>
            </a:r>
            <a:r>
              <a:rPr lang="en-US" dirty="0" err="1" smtClean="0"/>
              <a:t>Jboss</a:t>
            </a:r>
            <a:r>
              <a:rPr lang="en-US" dirty="0" smtClean="0"/>
              <a:t> CMP EJB: </a:t>
            </a:r>
          </a:p>
          <a:p>
            <a:pPr lvl="1"/>
            <a:r>
              <a:rPr lang="en-US" sz="2400" dirty="0" smtClean="0"/>
              <a:t>2.5 seconds for 7.7KB HTML </a:t>
            </a:r>
          </a:p>
          <a:p>
            <a:pPr lvl="1"/>
            <a:r>
              <a:rPr lang="en-US" sz="2400" dirty="0" smtClean="0"/>
              <a:t>6-7 seconds for </a:t>
            </a:r>
            <a:r>
              <a:rPr lang="en-US" sz="2400" dirty="0" err="1" smtClean="0"/>
              <a:t>onLoad</a:t>
            </a:r>
            <a:r>
              <a:rPr lang="en-US" sz="2400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Grails With Parallelization</a:t>
            </a:r>
          </a:p>
          <a:p>
            <a:pPr lvl="1"/>
            <a:r>
              <a:rPr lang="en-US" sz="2400" dirty="0" smtClean="0"/>
              <a:t>225msec to deliver 16KB HTML</a:t>
            </a:r>
          </a:p>
          <a:p>
            <a:pPr lvl="1"/>
            <a:r>
              <a:rPr lang="en-US" sz="2400" dirty="0" smtClean="0"/>
              <a:t>2.7 seconds for </a:t>
            </a:r>
            <a:r>
              <a:rPr lang="en-US" sz="2400" dirty="0" err="1" smtClean="0"/>
              <a:t>onLoad</a:t>
            </a:r>
            <a:r>
              <a:rPr lang="en-US" sz="2400" dirty="0" smtClean="0"/>
              <a:t>()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707" b="15842"/>
          <a:stretch/>
        </p:blipFill>
        <p:spPr>
          <a:xfrm>
            <a:off x="197904" y="2715964"/>
            <a:ext cx="8264914" cy="704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768"/>
          <a:stretch/>
        </p:blipFill>
        <p:spPr>
          <a:xfrm>
            <a:off x="197904" y="5355984"/>
            <a:ext cx="7439966" cy="103487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91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Simple Parallelization (</a:t>
            </a:r>
            <a:r>
              <a:rPr lang="en-US" dirty="0" smtClean="0"/>
              <a:t>GPARS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364" y="838200"/>
            <a:ext cx="905163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class </a:t>
            </a:r>
            <a:r>
              <a:rPr lang="en-US" sz="1600" dirty="0" err="1"/>
              <a:t>HotelController</a:t>
            </a:r>
            <a:r>
              <a:rPr lang="en-US" sz="1600" dirty="0"/>
              <a:t> 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HotelService</a:t>
            </a:r>
            <a:r>
              <a:rPr lang="en-US" sz="1600" dirty="0"/>
              <a:t> </a:t>
            </a:r>
            <a:r>
              <a:rPr lang="en-US" sz="1600" dirty="0" err="1" smtClean="0"/>
              <a:t>hotelService</a:t>
            </a:r>
            <a:r>
              <a:rPr lang="en-US" sz="1600" dirty="0" smtClean="0"/>
              <a:t>   </a:t>
            </a:r>
            <a:r>
              <a:rPr lang="en-US" sz="1600" dirty="0" err="1" smtClean="0"/>
              <a:t>ExecutorService</a:t>
            </a:r>
            <a:r>
              <a:rPr lang="en-US" sz="1600" dirty="0" smtClean="0"/>
              <a:t> </a:t>
            </a:r>
            <a:r>
              <a:rPr lang="en-US" sz="1600" dirty="0" err="1"/>
              <a:t>executorService</a:t>
            </a:r>
            <a:r>
              <a:rPr lang="en-US" sz="1600" dirty="0"/>
              <a:t>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GeoHotels</a:t>
            </a:r>
            <a:r>
              <a:rPr lang="en-US" sz="1600" dirty="0"/>
              <a:t>=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HotelParameters</a:t>
            </a:r>
            <a:r>
              <a:rPr lang="en-US" sz="1600" dirty="0"/>
              <a:t> </a:t>
            </a:r>
            <a:r>
              <a:rPr lang="en-US" sz="1600" dirty="0" err="1"/>
              <a:t>hotelParams</a:t>
            </a:r>
            <a:r>
              <a:rPr lang="en-US" sz="1600" dirty="0"/>
              <a:t> = </a:t>
            </a:r>
            <a:r>
              <a:rPr lang="en-US" sz="1600" dirty="0" err="1"/>
              <a:t>hotelService.constructHotelParams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)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</a:t>
            </a:r>
            <a:r>
              <a:rPr lang="en-US" sz="1600" dirty="0" err="1"/>
              <a:t>GParsExecutorsPool.withExistingPool</a:t>
            </a:r>
            <a:r>
              <a:rPr lang="en-US" sz="1600" dirty="0"/>
              <a:t>(</a:t>
            </a:r>
            <a:r>
              <a:rPr lang="en-US" sz="1600" dirty="0" err="1"/>
              <a:t>executorService</a:t>
            </a:r>
            <a:r>
              <a:rPr lang="en-US" sz="1600" dirty="0"/>
              <a:t>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Future </a:t>
            </a:r>
            <a:r>
              <a:rPr lang="en-US" sz="1600" dirty="0" err="1"/>
              <a:t>callHeader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          </a:t>
            </a:r>
            <a:r>
              <a:rPr lang="en-US" sz="1600" dirty="0" err="1" smtClean="0"/>
              <a:t>pageElementServiceClient.fetchHeader</a:t>
            </a:r>
            <a:r>
              <a:rPr lang="en-US" sz="1600" dirty="0"/>
              <a:t>(true, </a:t>
            </a:r>
            <a:r>
              <a:rPr lang="en-US" sz="1600" dirty="0" err="1"/>
              <a:t>memberId</a:t>
            </a:r>
            <a:r>
              <a:rPr lang="en-US" sz="1600" dirty="0"/>
              <a:t>, </a:t>
            </a:r>
            <a:r>
              <a:rPr lang="en-US" sz="1600" dirty="0" err="1"/>
              <a:t>memberInfo.memberName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}.</a:t>
            </a:r>
            <a:r>
              <a:rPr lang="en-US" sz="1600" dirty="0" err="1"/>
              <a:t>callAsync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            Future </a:t>
            </a:r>
            <a:r>
              <a:rPr lang="en-US" sz="1600" dirty="0" err="1"/>
              <a:t>callFooter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          </a:t>
            </a:r>
            <a:r>
              <a:rPr lang="en-US" sz="1600" dirty="0" err="1" smtClean="0"/>
              <a:t>pageElementServiceClient.fetchFooter</a:t>
            </a:r>
            <a:r>
              <a:rPr lang="en-US" sz="1600" dirty="0"/>
              <a:t>(true, </a:t>
            </a:r>
            <a:r>
              <a:rPr lang="en-US" sz="1600" dirty="0" err="1"/>
              <a:t>memberId</a:t>
            </a:r>
            <a:r>
              <a:rPr lang="en-US" sz="1600" dirty="0"/>
              <a:t>, false, false)</a:t>
            </a:r>
          </a:p>
          <a:p>
            <a:r>
              <a:rPr lang="en-US" sz="1600" dirty="0"/>
              <a:t>            }.</a:t>
            </a:r>
            <a:r>
              <a:rPr lang="en-US" sz="1600" dirty="0" err="1"/>
              <a:t>callAsync</a:t>
            </a:r>
            <a:r>
              <a:rPr lang="en-US" sz="1600" dirty="0"/>
              <a:t>()</a:t>
            </a:r>
          </a:p>
          <a:p>
            <a:r>
              <a:rPr lang="en-US" sz="1600" dirty="0" smtClean="0"/>
              <a:t>            </a:t>
            </a:r>
            <a:r>
              <a:rPr lang="en-US" sz="1600" dirty="0"/>
              <a:t>Future </a:t>
            </a:r>
            <a:r>
              <a:rPr lang="en-US" sz="1600" dirty="0" err="1"/>
              <a:t>callRightNav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          </a:t>
            </a:r>
            <a:r>
              <a:rPr lang="en-US" sz="1600" dirty="0" err="1" smtClean="0"/>
              <a:t>pageElementServiceClient.fetchRightNav</a:t>
            </a:r>
            <a:r>
              <a:rPr lang="en-US" sz="1600" dirty="0"/>
              <a:t>(true, </a:t>
            </a:r>
            <a:r>
              <a:rPr lang="en-US" sz="1600" dirty="0" err="1"/>
              <a:t>commerceParams.vtLocation.id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commerceParams.vtLocation.name</a:t>
            </a:r>
            <a:r>
              <a:rPr lang="en-US" sz="1600" dirty="0"/>
              <a:t>, </a:t>
            </a:r>
            <a:r>
              <a:rPr lang="en-US" sz="1600" dirty="0" err="1"/>
              <a:t>commerceParams.pageType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}.</a:t>
            </a:r>
            <a:r>
              <a:rPr lang="en-US" sz="1600" dirty="0" err="1"/>
              <a:t>callAsync</a:t>
            </a:r>
            <a:r>
              <a:rPr lang="en-US" sz="1600" dirty="0"/>
              <a:t>()   </a:t>
            </a:r>
          </a:p>
          <a:p>
            <a:r>
              <a:rPr lang="en-US" sz="1600" dirty="0"/>
              <a:t>     header = </a:t>
            </a:r>
            <a:r>
              <a:rPr lang="en-US" sz="1600" dirty="0" err="1"/>
              <a:t>callHeader.get</a:t>
            </a:r>
            <a:r>
              <a:rPr lang="en-US" sz="1600" dirty="0"/>
              <a:t>(</a:t>
            </a:r>
            <a:r>
              <a:rPr lang="en-US" sz="1600" dirty="0" smtClean="0"/>
              <a:t>)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footer </a:t>
            </a:r>
            <a:r>
              <a:rPr lang="en-US" sz="1600" dirty="0"/>
              <a:t>= </a:t>
            </a:r>
            <a:r>
              <a:rPr lang="en-US" sz="1600" dirty="0" err="1"/>
              <a:t>callFooter.get</a:t>
            </a:r>
            <a:r>
              <a:rPr lang="en-US" sz="1600" dirty="0"/>
              <a:t>(</a:t>
            </a:r>
            <a:r>
              <a:rPr lang="en-US" sz="1600" dirty="0" smtClean="0"/>
              <a:t>)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rightNav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callRightNav.get</a:t>
            </a:r>
            <a:r>
              <a:rPr lang="en-US" sz="1600" dirty="0"/>
              <a:t>(</a:t>
            </a:r>
            <a:r>
              <a:rPr lang="en-US" sz="1600" dirty="0" smtClean="0"/>
              <a:t>);            }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/>
              <a:t>[</a:t>
            </a:r>
            <a:r>
              <a:rPr lang="en-US" sz="1600" dirty="0" err="1"/>
              <a:t>header:header</a:t>
            </a:r>
            <a:r>
              <a:rPr lang="en-US" sz="1600" dirty="0" smtClean="0"/>
              <a:t>, </a:t>
            </a:r>
            <a:r>
              <a:rPr lang="en-US" sz="1600" dirty="0" err="1" smtClean="0"/>
              <a:t>hotelParams:hotelParams</a:t>
            </a:r>
            <a:r>
              <a:rPr lang="en-US" sz="1600" dirty="0" smtClean="0"/>
              <a:t>, </a:t>
            </a:r>
            <a:r>
              <a:rPr lang="en-US" sz="1600" dirty="0" err="1" smtClean="0"/>
              <a:t>rightNav:rightNav</a:t>
            </a:r>
            <a:r>
              <a:rPr lang="en-US" sz="1600" dirty="0" smtClean="0"/>
              <a:t>, </a:t>
            </a:r>
            <a:r>
              <a:rPr lang="en-US" sz="1600" dirty="0" err="1" smtClean="0"/>
              <a:t>commerceParams:commerceParams</a:t>
            </a:r>
            <a:r>
              <a:rPr lang="en-US" sz="1600" dirty="0" smtClean="0"/>
              <a:t>, </a:t>
            </a:r>
            <a:r>
              <a:rPr lang="en-US" sz="1600" dirty="0" err="1" smtClean="0"/>
              <a:t>footer:footer</a:t>
            </a:r>
            <a:r>
              <a:rPr lang="en-US" sz="1600" dirty="0"/>
              <a:t>]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06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Limitations of GPARS approach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53836"/>
            <a:ext cx="8229600" cy="5029200"/>
          </a:xfrm>
        </p:spPr>
        <p:txBody>
          <a:bodyPr/>
          <a:lstStyle/>
          <a:p>
            <a:r>
              <a:rPr lang="en-US" dirty="0"/>
              <a:t>Great for a single page or two</a:t>
            </a:r>
          </a:p>
          <a:p>
            <a:r>
              <a:rPr lang="en-US" dirty="0"/>
              <a:t>LOTS of code in controller 1000+ lines</a:t>
            </a:r>
          </a:p>
          <a:p>
            <a:r>
              <a:rPr lang="en-US" dirty="0"/>
              <a:t>No shared data among Futures</a:t>
            </a:r>
          </a:p>
          <a:p>
            <a:r>
              <a:rPr lang="en-US" dirty="0" err="1"/>
              <a:t>GeoHotels.gsp</a:t>
            </a:r>
            <a:r>
              <a:rPr lang="en-US" dirty="0"/>
              <a:t> is COMPLICATED</a:t>
            </a:r>
          </a:p>
          <a:p>
            <a:pPr lvl="1"/>
            <a:r>
              <a:rPr lang="en-US" dirty="0"/>
              <a:t>No modularity or use of templates</a:t>
            </a:r>
          </a:p>
          <a:p>
            <a:pPr lvl="1"/>
            <a:r>
              <a:rPr lang="en-US" dirty="0"/>
              <a:t>Cut-N-paste for next Controller </a:t>
            </a:r>
            <a:r>
              <a:rPr lang="en-US" dirty="0">
                <a:sym typeface="Wingdings"/>
              </a:rPr>
              <a:t></a:t>
            </a:r>
          </a:p>
          <a:p>
            <a:r>
              <a:rPr lang="en-US" dirty="0">
                <a:sym typeface="Wingdings"/>
              </a:rPr>
              <a:t>No ability to measure “long pole”</a:t>
            </a:r>
          </a:p>
          <a:p>
            <a:r>
              <a:rPr lang="en-US" dirty="0"/>
              <a:t>No ability to identify module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28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7" y="0"/>
            <a:ext cx="759358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670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Framework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1"/>
            <a:ext cx="8051800" cy="4648200"/>
          </a:xfrm>
        </p:spPr>
        <p:txBody>
          <a:bodyPr/>
          <a:lstStyle/>
          <a:p>
            <a:r>
              <a:rPr lang="en-US" sz="2800" dirty="0"/>
              <a:t>Declarative </a:t>
            </a:r>
            <a:r>
              <a:rPr lang="en-US" sz="2800" dirty="0" smtClean="0"/>
              <a:t>Display (DRY)</a:t>
            </a:r>
            <a:endParaRPr lang="en-US" sz="2800" dirty="0"/>
          </a:p>
          <a:p>
            <a:r>
              <a:rPr lang="en-US" sz="2800" dirty="0"/>
              <a:t>Hide the parallelization details</a:t>
            </a:r>
          </a:p>
          <a:p>
            <a:r>
              <a:rPr lang="en-US" sz="2800" dirty="0"/>
              <a:t>Modularize display elements</a:t>
            </a:r>
          </a:p>
          <a:p>
            <a:r>
              <a:rPr lang="en-US" sz="2800" dirty="0"/>
              <a:t>Ability to measure “long pole”</a:t>
            </a:r>
          </a:p>
          <a:p>
            <a:r>
              <a:rPr lang="en-US" sz="2800" dirty="0"/>
              <a:t>Debugging Features (turn module on and off)</a:t>
            </a:r>
          </a:p>
          <a:p>
            <a:r>
              <a:rPr lang="en-US" sz="2800" dirty="0"/>
              <a:t>Reuse data fetched for another module</a:t>
            </a:r>
          </a:p>
          <a:p>
            <a:r>
              <a:rPr lang="en-US" sz="2800" dirty="0"/>
              <a:t>Ability to Test Declaratively</a:t>
            </a:r>
          </a:p>
          <a:p>
            <a:r>
              <a:rPr lang="en-US" sz="2800" dirty="0"/>
              <a:t>Graceful Degradation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962" y="5120198"/>
            <a:ext cx="831503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Travel Guides has 11 page types and serves more than 6 million unique pages. On average a given module is reused across 6 different page types.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672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VT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7049689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39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Phases of </a:t>
            </a:r>
            <a:r>
              <a:rPr lang="en-US" dirty="0" err="1"/>
              <a:t>PageMetaService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5545" y="1196109"/>
            <a:ext cx="8289637" cy="5038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Four Processing Phases to build a web </a:t>
            </a:r>
            <a:r>
              <a:rPr lang="en-US" b="1" u="sng" dirty="0" smtClean="0"/>
              <a:t>page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700" dirty="0"/>
              <a:t>PASS 1: collect Data Modules and View Modules for the Page</a:t>
            </a:r>
          </a:p>
          <a:p>
            <a:r>
              <a:rPr lang="en-US" sz="2700" dirty="0"/>
              <a:t>PASS 2: Module Prepare Futures &amp; Blocking</a:t>
            </a:r>
          </a:p>
          <a:p>
            <a:r>
              <a:rPr lang="en-US" sz="2700" dirty="0"/>
              <a:t>PASS 3: Fire off Futures</a:t>
            </a:r>
          </a:p>
          <a:p>
            <a:r>
              <a:rPr lang="en-US" sz="2700" dirty="0"/>
              <a:t>PASS 4: Make results available to </a:t>
            </a:r>
            <a:r>
              <a:rPr lang="en-US" sz="2700" dirty="0" smtClean="0"/>
              <a:t>view</a:t>
            </a:r>
          </a:p>
          <a:p>
            <a:pPr lvl="1"/>
            <a:r>
              <a:rPr lang="en-US" sz="2100" dirty="0" smtClean="0"/>
              <a:t>Note</a:t>
            </a:r>
            <a:r>
              <a:rPr lang="en-US" sz="2100" dirty="0"/>
              <a:t>: Rendering view from module only has access to module’s data. (No namespace collision issues</a:t>
            </a:r>
            <a:r>
              <a:rPr lang="en-US" sz="2100" dirty="0" smtClean="0"/>
              <a:t>)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1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PageMeta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914400"/>
            <a:ext cx="8610600" cy="590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List&lt;</a:t>
            </a:r>
            <a:r>
              <a:rPr lang="en-US" sz="1400" dirty="0" err="1"/>
              <a:t>PageMeta</a:t>
            </a:r>
            <a:r>
              <a:rPr lang="en-US" sz="1400" dirty="0"/>
              <a:t>&gt; </a:t>
            </a:r>
            <a:r>
              <a:rPr lang="en-US" sz="1400" dirty="0" err="1"/>
              <a:t>createPageGroupMeta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[</a:t>
            </a:r>
          </a:p>
          <a:p>
            <a:r>
              <a:rPr lang="en-US" sz="1400" dirty="0" smtClean="0"/>
              <a:t>            </a:t>
            </a:r>
            <a:r>
              <a:rPr lang="en-US" sz="1400" dirty="0"/>
              <a:t>new </a:t>
            </a:r>
            <a:r>
              <a:rPr lang="en-US" sz="1400" dirty="0" err="1"/>
              <a:t>PageMeta</a:t>
            </a:r>
            <a:r>
              <a:rPr lang="en-US" sz="1400" dirty="0" smtClean="0"/>
              <a:t>( </a:t>
            </a:r>
            <a:r>
              <a:rPr lang="en-US" sz="1400" dirty="0" err="1"/>
              <a:t>pageName</a:t>
            </a:r>
            <a:r>
              <a:rPr lang="en-US" sz="1400" dirty="0"/>
              <a:t>: 'ROOT_PROTOTYPE',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sectionsLayout</a:t>
            </a:r>
            <a:r>
              <a:rPr lang="en-US" sz="1400" dirty="0"/>
              <a:t>: [</a:t>
            </a:r>
          </a:p>
          <a:p>
            <a:r>
              <a:rPr lang="en-US" sz="1400" dirty="0"/>
              <a:t>                    new Snippet(html: '&lt;div id="</a:t>
            </a:r>
            <a:r>
              <a:rPr lang="en-US" sz="1400" dirty="0" err="1"/>
              <a:t>content_container</a:t>
            </a:r>
            <a:r>
              <a:rPr lang="en-US" sz="1400" dirty="0"/>
              <a:t>" class="content"&gt;'),</a:t>
            </a:r>
          </a:p>
          <a:p>
            <a:r>
              <a:rPr lang="en-US" sz="1400" dirty="0"/>
              <a:t>                    new Section(</a:t>
            </a:r>
            <a:r>
              <a:rPr lang="en-US" sz="1400" dirty="0" err="1"/>
              <a:t>layoutKey</a:t>
            </a:r>
            <a:r>
              <a:rPr lang="en-US" sz="1400" dirty="0"/>
              <a:t>: 'top', </a:t>
            </a:r>
            <a:r>
              <a:rPr lang="en-US" sz="1400" dirty="0" err="1"/>
              <a:t>domId</a:t>
            </a:r>
            <a:r>
              <a:rPr lang="en-US" sz="1400" dirty="0"/>
              <a:t>: '</a:t>
            </a:r>
            <a:r>
              <a:rPr lang="en-US" sz="1400" dirty="0" err="1"/>
              <a:t>topSpanContent</a:t>
            </a:r>
            <a:r>
              <a:rPr lang="en-US" sz="1400" dirty="0"/>
              <a:t>'),</a:t>
            </a:r>
          </a:p>
          <a:p>
            <a:r>
              <a:rPr lang="en-US" sz="1400" dirty="0"/>
              <a:t>                    new Section(</a:t>
            </a:r>
            <a:r>
              <a:rPr lang="en-US" sz="1400" dirty="0" err="1"/>
              <a:t>layoutKey</a:t>
            </a:r>
            <a:r>
              <a:rPr lang="en-US" sz="1400" dirty="0"/>
              <a:t>: 'center', </a:t>
            </a:r>
            <a:r>
              <a:rPr lang="en-US" sz="1400" dirty="0" err="1"/>
              <a:t>domId</a:t>
            </a:r>
            <a:r>
              <a:rPr lang="en-US" sz="1400" dirty="0"/>
              <a:t>: '</a:t>
            </a:r>
            <a:r>
              <a:rPr lang="en-US" sz="1400" dirty="0" err="1"/>
              <a:t>mainContent</a:t>
            </a:r>
            <a:r>
              <a:rPr lang="en-US" sz="1400" dirty="0"/>
              <a:t>'),</a:t>
            </a:r>
          </a:p>
          <a:p>
            <a:r>
              <a:rPr lang="en-US" sz="1400" dirty="0"/>
              <a:t>                    new Section(</a:t>
            </a:r>
            <a:r>
              <a:rPr lang="en-US" sz="1400" dirty="0" err="1"/>
              <a:t>layoutKey</a:t>
            </a:r>
            <a:r>
              <a:rPr lang="en-US" sz="1400" dirty="0"/>
              <a:t>: 'right', </a:t>
            </a:r>
            <a:r>
              <a:rPr lang="en-US" sz="1400" dirty="0" err="1"/>
              <a:t>domId</a:t>
            </a:r>
            <a:r>
              <a:rPr lang="en-US" sz="1400" dirty="0"/>
              <a:t>: '</a:t>
            </a:r>
            <a:r>
              <a:rPr lang="en-US" sz="1400" dirty="0" err="1"/>
              <a:t>rightSectionProfile</a:t>
            </a:r>
            <a:r>
              <a:rPr lang="en-US" sz="1400" dirty="0"/>
              <a:t>'),</a:t>
            </a:r>
          </a:p>
          <a:p>
            <a:r>
              <a:rPr lang="en-US" sz="1400" dirty="0"/>
              <a:t>                    new </a:t>
            </a:r>
            <a:r>
              <a:rPr lang="en-US" sz="1400" dirty="0">
                <a:solidFill>
                  <a:srgbClr val="FF0000"/>
                </a:solidFill>
              </a:rPr>
              <a:t>Snippet(html: '&lt;/div&gt;&lt;!--</a:t>
            </a:r>
            <a:r>
              <a:rPr lang="en-US" sz="1400" dirty="0" err="1">
                <a:solidFill>
                  <a:srgbClr val="FF0000"/>
                </a:solidFill>
              </a:rPr>
              <a:t>content_container</a:t>
            </a:r>
            <a:r>
              <a:rPr lang="en-US" sz="1400" dirty="0">
                <a:solidFill>
                  <a:srgbClr val="FF0000"/>
                </a:solidFill>
              </a:rPr>
              <a:t>--</a:t>
            </a:r>
            <a:r>
              <a:rPr lang="en-US" sz="1400" dirty="0" smtClean="0">
                <a:solidFill>
                  <a:srgbClr val="FF0000"/>
                </a:solidFill>
              </a:rPr>
              <a:t>&gt;’)</a:t>
            </a:r>
            <a:r>
              <a:rPr lang="en-US" sz="1400" dirty="0" smtClean="0"/>
              <a:t>  </a:t>
            </a:r>
            <a:r>
              <a:rPr lang="en-US" sz="1400" dirty="0"/>
              <a:t>]</a:t>
            </a:r>
            <a:r>
              <a:rPr lang="en-US" sz="1400" dirty="0" smtClean="0"/>
              <a:t>,            </a:t>
            </a:r>
            <a:r>
              <a:rPr lang="en-US" sz="1400" dirty="0"/>
              <a:t>),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new </a:t>
            </a:r>
            <a:r>
              <a:rPr lang="en-US" sz="1400" dirty="0" err="1"/>
              <a:t>PageMeta</a:t>
            </a:r>
            <a:r>
              <a:rPr lang="en-US" sz="1400" dirty="0" smtClean="0"/>
              <a:t>( </a:t>
            </a:r>
            <a:r>
              <a:rPr lang="en-US" sz="1400" dirty="0" err="1"/>
              <a:t>pageName</a:t>
            </a:r>
            <a:r>
              <a:rPr lang="en-US" sz="1400" dirty="0"/>
              <a:t>: 'Member Profile Page',</a:t>
            </a:r>
          </a:p>
          <a:p>
            <a:r>
              <a:rPr lang="en-US" sz="1400" dirty="0"/>
              <a:t>                layout: [</a:t>
            </a:r>
          </a:p>
          <a:p>
            <a:r>
              <a:rPr lang="en-US" sz="1400" dirty="0"/>
              <a:t>                    'center' : [</a:t>
            </a:r>
          </a:p>
          <a:p>
            <a:r>
              <a:rPr lang="en-US" sz="1400" dirty="0"/>
              <a:t>                            new Viewport(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MemberContentIntroModule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        new Viewport(</a:t>
            </a:r>
            <a:r>
              <a:rPr lang="en-US" sz="1400" dirty="0" err="1"/>
              <a:t>ajaxId</a:t>
            </a:r>
            <a:r>
              <a:rPr lang="en-US" sz="1400" dirty="0"/>
              <a:t>: 'travelogues', 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TraveloguesModule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    ],</a:t>
            </a:r>
          </a:p>
          <a:p>
            <a:r>
              <a:rPr lang="en-US" sz="1400" dirty="0"/>
              <a:t>                    'right' : [</a:t>
            </a:r>
          </a:p>
          <a:p>
            <a:r>
              <a:rPr lang="en-US" sz="1400" dirty="0"/>
              <a:t>                        new Viewport( 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MembersMeetingsModule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    new Viewport( 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MemberGroupsModule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    new Viewport( 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MemberVideosModule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],</a:t>
            </a:r>
          </a:p>
          <a:p>
            <a:r>
              <a:rPr lang="en-US" sz="1400" dirty="0"/>
              <a:t>                    'top' : [</a:t>
            </a:r>
          </a:p>
          <a:p>
            <a:r>
              <a:rPr lang="en-US" sz="1400" dirty="0"/>
              <a:t>                        new Viewport(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MemberProfilePageHeadingModule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]</a:t>
            </a:r>
          </a:p>
          <a:p>
            <a:r>
              <a:rPr lang="en-US" sz="1400" dirty="0"/>
              <a:t>                ],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testCases</a:t>
            </a:r>
            <a:r>
              <a:rPr lang="en-US" sz="1400" dirty="0"/>
              <a:t>: []</a:t>
            </a:r>
          </a:p>
          <a:p>
            <a:r>
              <a:rPr lang="en-US" sz="1400" dirty="0"/>
              <a:t>            ),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41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18691"/>
            <a:ext cx="7561183" cy="1325562"/>
          </a:xfrm>
        </p:spPr>
        <p:txBody>
          <a:bodyPr/>
          <a:lstStyle/>
          <a:p>
            <a:r>
              <a:rPr lang="en-US" u="sng" dirty="0"/>
              <a:t>Grails Grown Up: How do we get sub 500m/sec response?</a:t>
            </a:r>
            <a:endParaRPr lang="en-US" dirty="0"/>
          </a:p>
        </p:txBody>
      </p:sp>
      <p:pic>
        <p:nvPicPr>
          <p:cNvPr id="4" name="Picture 2" descr="Travel Guides, Hotel Reviews, Photos, Forums, De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567969" y="1735"/>
            <a:ext cx="1166037" cy="54580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8684" y="5063028"/>
            <a:ext cx="205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6/20/2012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8653" y="2482165"/>
            <a:ext cx="4345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Goal: Share our lessons learned</a:t>
            </a:r>
            <a:r>
              <a:rPr lang="en-US" sz="2400" dirty="0" smtClean="0"/>
              <a:t> in Groovy/Grails to </a:t>
            </a:r>
            <a:r>
              <a:rPr lang="en-US" sz="2400" dirty="0" smtClean="0"/>
              <a:t>do parallel service calls to reach sub 500m/sec response of HTML.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8" y="2482165"/>
            <a:ext cx="3271983" cy="3271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8" y="5975859"/>
            <a:ext cx="6479945" cy="41106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859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0" lang="en-US" sz="3000" b="0" kern="1200" cap="sm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@Parallel Annotation in a Module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@Parallel ONLY applies to methods of a Module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takes a list of strings advising of all member variables that will be updated during the fetch method's run. </a:t>
            </a:r>
          </a:p>
          <a:p>
            <a:r>
              <a:rPr lang="en-US" dirty="0" smtClean="0"/>
              <a:t>The </a:t>
            </a:r>
            <a:r>
              <a:rPr lang="en-US" dirty="0"/>
              <a:t>list of member variables advises the parallelization system which member variables must have a future blocked on prior to returning its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303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@Parallel Annotation in a Module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862" y="1417638"/>
            <a:ext cx="6782169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/>
              <a:t>MyModule</a:t>
            </a:r>
            <a:r>
              <a:rPr lang="en-US" sz="2400" dirty="0"/>
              <a:t> extends Module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memberDetails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pageViews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reviewCount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@Parallel("</a:t>
            </a:r>
            <a:r>
              <a:rPr lang="en-US" sz="2400" dirty="0" err="1"/>
              <a:t>memberDetails</a:t>
            </a:r>
            <a:r>
              <a:rPr lang="en-US" sz="2400" dirty="0"/>
              <a:t>")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fetchMemberDetails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memberDetails</a:t>
            </a:r>
            <a:r>
              <a:rPr lang="en-US" sz="2400" dirty="0"/>
              <a:t> = </a:t>
            </a:r>
            <a:r>
              <a:rPr lang="en-US" sz="2400" dirty="0" err="1" smtClean="0"/>
              <a:t>scl.fetchMemberDetails</a:t>
            </a:r>
            <a:r>
              <a:rPr lang="en-US" sz="2400" dirty="0"/>
              <a:t>()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@Parallel(["</a:t>
            </a:r>
            <a:r>
              <a:rPr lang="en-US" sz="2400" dirty="0" err="1"/>
              <a:t>pageViews</a:t>
            </a:r>
            <a:r>
              <a:rPr lang="en-US" sz="2400" dirty="0"/>
              <a:t>", "</a:t>
            </a:r>
            <a:r>
              <a:rPr lang="en-US" sz="2400" dirty="0" err="1"/>
              <a:t>reviewCount</a:t>
            </a:r>
            <a:r>
              <a:rPr lang="en-US" sz="2400" dirty="0"/>
              <a:t>"])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fetchStats</a:t>
            </a:r>
            <a:r>
              <a:rPr lang="en-US" sz="2400" dirty="0"/>
              <a:t>() {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pageViews</a:t>
            </a:r>
            <a:r>
              <a:rPr lang="en-US" sz="2400" dirty="0"/>
              <a:t> = </a:t>
            </a:r>
            <a:r>
              <a:rPr lang="en-US" sz="2400" dirty="0" err="1"/>
              <a:t>scl.fetchPageViews</a:t>
            </a:r>
            <a:r>
              <a:rPr lang="en-US" sz="2400" dirty="0"/>
              <a:t>()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reviewCount</a:t>
            </a:r>
            <a:r>
              <a:rPr lang="en-US" sz="2400" dirty="0"/>
              <a:t> = </a:t>
            </a:r>
            <a:r>
              <a:rPr lang="en-US" sz="2400" dirty="0" err="1"/>
              <a:t>scl.fetchReviewCount</a:t>
            </a:r>
            <a:r>
              <a:rPr lang="en-US" sz="2400" dirty="0"/>
              <a:t>()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}}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293980" y="1022997"/>
            <a:ext cx="3418102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Note: In </a:t>
            </a:r>
            <a:r>
              <a:rPr lang="en-US" sz="2000" dirty="0"/>
              <a:t>the </a:t>
            </a:r>
            <a:r>
              <a:rPr lang="en-US" sz="2000" dirty="0" smtClean="0"/>
              <a:t>block</a:t>
            </a:r>
            <a:r>
              <a:rPr lang="en-US" sz="2000" dirty="0"/>
              <a:t>, when </a:t>
            </a:r>
            <a:r>
              <a:rPr lang="en-US" sz="2000" dirty="0" err="1"/>
              <a:t>getPageViews</a:t>
            </a:r>
            <a:r>
              <a:rPr lang="en-US" sz="2000" dirty="0"/>
              <a:t>() or </a:t>
            </a:r>
            <a:r>
              <a:rPr lang="en-US" sz="2000" dirty="0" err="1"/>
              <a:t>getReviewCount</a:t>
            </a:r>
            <a:r>
              <a:rPr lang="en-US" sz="2000" dirty="0"/>
              <a:t>() is called </a:t>
            </a:r>
            <a:r>
              <a:rPr lang="en-US" sz="2000" dirty="0" err="1"/>
              <a:t>fetchStats</a:t>
            </a:r>
            <a:r>
              <a:rPr lang="en-US" sz="2000" dirty="0"/>
              <a:t>() will block. If </a:t>
            </a:r>
            <a:r>
              <a:rPr lang="en-US" sz="2000" dirty="0" err="1"/>
              <a:t>getMemberDetails</a:t>
            </a:r>
            <a:r>
              <a:rPr lang="en-US" sz="2000" dirty="0"/>
              <a:t>() is called, </a:t>
            </a:r>
            <a:r>
              <a:rPr lang="en-US" sz="2000" dirty="0" err="1"/>
              <a:t>fetchMemberDetails</a:t>
            </a:r>
            <a:r>
              <a:rPr lang="en-US" sz="2000" dirty="0"/>
              <a:t>() will block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07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Debugging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59563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219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Ability to turn on and off module indicators to show debugging info, html problems etc…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3340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 It is easy to find where to make a change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/>
              <a:t>?</a:t>
            </a:r>
            <a:r>
              <a:rPr lang="en-US" dirty="0" err="1" smtClean="0"/>
              <a:t>showModules</a:t>
            </a:r>
            <a:r>
              <a:rPr lang="en-US" dirty="0" smtClean="0"/>
              <a:t>=true</a:t>
            </a:r>
          </a:p>
          <a:p>
            <a:pPr marL="0" lvl="1">
              <a:buFont typeface="Arial"/>
              <a:buChar char="•"/>
            </a:pPr>
            <a:r>
              <a:rPr lang="en-US" dirty="0"/>
              <a:t> Environment specific code can’t be done in production without JNDI </a:t>
            </a:r>
            <a:r>
              <a:rPr lang="en-US" dirty="0" smtClean="0"/>
              <a:t>change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3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Page and Module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108364"/>
            <a:ext cx="8462818" cy="1420091"/>
          </a:xfrm>
        </p:spPr>
        <p:txBody>
          <a:bodyPr>
            <a:normAutofit/>
          </a:bodyPr>
          <a:lstStyle/>
          <a:p>
            <a:r>
              <a:rPr lang="en-US" dirty="0"/>
              <a:t>Able to raise a Logging </a:t>
            </a:r>
            <a:r>
              <a:rPr lang="en-US" dirty="0" smtClean="0"/>
              <a:t>WARN or ERROR </a:t>
            </a:r>
            <a:r>
              <a:rPr lang="en-US" dirty="0"/>
              <a:t>when page or module time exceeds a threshold e.g. </a:t>
            </a:r>
            <a:r>
              <a:rPr lang="en-US" dirty="0" smtClean="0"/>
              <a:t>&gt;1 seconds to WARN and 5 seconds to ERROR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818" y="3128619"/>
            <a:ext cx="846281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[2011-05-10 14:27:04,976] ERROR  </a:t>
            </a:r>
            <a:r>
              <a:rPr lang="en-US" dirty="0" err="1"/>
              <a:t>VTTimer</a:t>
            </a:r>
            <a:r>
              <a:rPr lang="en-US" dirty="0"/>
              <a:t> - </a:t>
            </a:r>
            <a:r>
              <a:rPr lang="en-US" dirty="0" err="1"/>
              <a:t>VtFooterModuleService</a:t>
            </a:r>
            <a:r>
              <a:rPr lang="en-US" dirty="0"/>
              <a:t>: For method </a:t>
            </a:r>
            <a:r>
              <a:rPr lang="en-US" dirty="0" err="1"/>
              <a:t>getFooter</a:t>
            </a:r>
            <a:r>
              <a:rPr lang="en-US" dirty="0"/>
              <a:t>(): took 21045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[2012-06-03 14:01:36,692] WARN  </a:t>
            </a:r>
            <a:r>
              <a:rPr lang="en-US" dirty="0" err="1"/>
              <a:t>VTTimer</a:t>
            </a:r>
            <a:r>
              <a:rPr lang="en-US" dirty="0"/>
              <a:t> - </a:t>
            </a:r>
            <a:r>
              <a:rPr lang="en-US" dirty="0" err="1"/>
              <a:t>TopicsCityCategoryModuleService</a:t>
            </a:r>
            <a:r>
              <a:rPr lang="en-US" dirty="0"/>
              <a:t>: For future call 0: took 3007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/>
              <a:t>[2012-06-03 00:26:08,532] ERROR  </a:t>
            </a:r>
            <a:r>
              <a:rPr lang="en-US" dirty="0" err="1"/>
              <a:t>VTTimer</a:t>
            </a:r>
            <a:r>
              <a:rPr lang="en-US" dirty="0"/>
              <a:t> - </a:t>
            </a:r>
            <a:r>
              <a:rPr lang="en-US" dirty="0" smtClean="0"/>
              <a:t>com.vtourist.app.modularization.modules.ExploreTheWorldModule.fetch: </a:t>
            </a:r>
            <a:r>
              <a:rPr lang="en-US" dirty="0"/>
              <a:t>took 10187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714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/>
          <a:p>
            <a:r>
              <a:rPr lang="en-US" dirty="0"/>
              <a:t>Future Parallelization Improvements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Parallelize HTML rendering inside the threads? (muck with grails render engine)</a:t>
            </a:r>
          </a:p>
          <a:p>
            <a:r>
              <a:rPr lang="en-US" dirty="0"/>
              <a:t>Cyclical Module dependency checking </a:t>
            </a:r>
          </a:p>
          <a:p>
            <a:pPr lvl="1"/>
            <a:r>
              <a:rPr lang="en-US" sz="2400" dirty="0"/>
              <a:t>A-&gt;B-&gt;C-&gt;A  == Deadlock!</a:t>
            </a:r>
          </a:p>
          <a:p>
            <a:r>
              <a:rPr lang="en-US" dirty="0"/>
              <a:t>Modules as </a:t>
            </a:r>
            <a:r>
              <a:rPr lang="en-US" dirty="0" smtClean="0"/>
              <a:t>Special Grails </a:t>
            </a:r>
            <a:r>
              <a:rPr lang="en-US" dirty="0"/>
              <a:t>Services?</a:t>
            </a:r>
          </a:p>
          <a:p>
            <a:r>
              <a:rPr lang="en-US" dirty="0"/>
              <a:t>Extract into Grails plug-in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Look at Grails 2.0 and Servlet 3 for any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23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Parallelization Results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dirty="0"/>
              <a:t>Google Analytics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000" dirty="0"/>
              <a:t>Generally </a:t>
            </a:r>
            <a:r>
              <a:rPr lang="en-US" sz="2000" dirty="0" err="1"/>
              <a:t>Subsecond</a:t>
            </a:r>
            <a:r>
              <a:rPr lang="en-US" sz="2000" dirty="0"/>
              <a:t> for html responses</a:t>
            </a:r>
          </a:p>
          <a:p>
            <a:r>
              <a:rPr lang="en-US" sz="2000" dirty="0"/>
              <a:t>Running at 3.7 seconds according to Google Webmasters Labs </a:t>
            </a:r>
            <a:r>
              <a:rPr lang="en-US" sz="2000" dirty="0" err="1"/>
              <a:t>Siteperformance</a:t>
            </a:r>
            <a:endParaRPr lang="en-US" sz="2000" dirty="0"/>
          </a:p>
          <a:p>
            <a:r>
              <a:rPr lang="en-US" sz="2000" dirty="0"/>
              <a:t>In some cases we dropped a full </a:t>
            </a:r>
            <a:r>
              <a:rPr lang="en-US" sz="2000" dirty="0" smtClean="0"/>
              <a:t>second or two </a:t>
            </a:r>
            <a:r>
              <a:rPr lang="en-US" sz="2000" dirty="0"/>
              <a:t>from the HTML download portion of a page. </a:t>
            </a:r>
            <a:r>
              <a:rPr lang="en-US" sz="2000" dirty="0" smtClean="0"/>
              <a:t>Of course </a:t>
            </a:r>
            <a:r>
              <a:rPr lang="en-US" sz="2000" dirty="0"/>
              <a:t>business unit added a ton of functionality, images and JS.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534400" cy="194098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371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accelerate the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85273"/>
            <a:ext cx="7751618" cy="5388679"/>
          </a:xfrm>
        </p:spPr>
        <p:txBody>
          <a:bodyPr>
            <a:noAutofit/>
          </a:bodyPr>
          <a:lstStyle/>
          <a:p>
            <a:r>
              <a:rPr lang="en-US" b="1" dirty="0" smtClean="0"/>
              <a:t>5 types of service calls: Which one?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External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services (e.g. Google Ads)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Structural Data up 24hrs/old</a:t>
            </a:r>
          </a:p>
          <a:p>
            <a:pPr marL="1097280" lvl="2" indent="-457200"/>
            <a:r>
              <a:rPr lang="en-US" sz="2400" dirty="0" smtClean="0"/>
              <a:t>e.g. Travel Guide Location &lt;&lt; SOLR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Grails Services that are Reads and Dirty is OK </a:t>
            </a:r>
          </a:p>
          <a:p>
            <a:pPr marL="1097280" lvl="2" indent="-457200"/>
            <a:r>
              <a:rPr lang="en-US" sz="2400" dirty="0" smtClean="0"/>
              <a:t>e.g. header, left </a:t>
            </a:r>
            <a:r>
              <a:rPr lang="en-US" sz="2400" dirty="0" err="1" smtClean="0"/>
              <a:t>nav</a:t>
            </a:r>
            <a:r>
              <a:rPr lang="en-US" sz="2400" dirty="0" smtClean="0"/>
              <a:t>, footer  &lt;&lt; SQUID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Grails Services: Reads and up to date NOW!  </a:t>
            </a:r>
          </a:p>
          <a:p>
            <a:pPr marL="1097280" lvl="2" indent="-457200"/>
            <a:r>
              <a:rPr lang="en-US" sz="2400" dirty="0" smtClean="0"/>
              <a:t>e.g. Notices &lt;&lt; Master </a:t>
            </a:r>
            <a:r>
              <a:rPr lang="en-US" sz="2400" dirty="0" err="1" smtClean="0"/>
              <a:t>Db</a:t>
            </a:r>
            <a:r>
              <a:rPr lang="en-US" sz="2400" dirty="0" smtClean="0"/>
              <a:t> Only Solution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Calls to Grails Services that are Reads and can’t be Dirty, but don’t have to be instant </a:t>
            </a:r>
          </a:p>
          <a:p>
            <a:pPr marL="1097280" lvl="2" indent="-457200"/>
            <a:r>
              <a:rPr lang="en-US" sz="2400" dirty="0" smtClean="0"/>
              <a:t>e.g. member viewing own content.  &lt;&lt; Slave </a:t>
            </a:r>
            <a:r>
              <a:rPr lang="en-US" sz="2400" dirty="0" err="1" smtClean="0"/>
              <a:t>Db</a:t>
            </a:r>
            <a:r>
              <a:rPr lang="en-US" sz="2400" dirty="0" smtClean="0"/>
              <a:t> is great.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1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aseline="0" dirty="0" smtClean="0"/>
              <a:t>Database Master/Slave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5364"/>
            <a:ext cx="7467600" cy="5238588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Call is a problem in Grails. </a:t>
            </a:r>
          </a:p>
          <a:p>
            <a:pPr lvl="1"/>
            <a:r>
              <a:rPr lang="en-US" dirty="0" smtClean="0"/>
              <a:t>1 Domain object 1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Still a problem in Grails 2.0</a:t>
            </a:r>
          </a:p>
          <a:p>
            <a:r>
              <a:rPr lang="en-US" dirty="0" smtClean="0"/>
              <a:t>In a “</a:t>
            </a:r>
            <a:r>
              <a:rPr lang="en-US" dirty="0" err="1" smtClean="0"/>
              <a:t>Uber</a:t>
            </a:r>
            <a:r>
              <a:rPr lang="en-US" dirty="0" smtClean="0"/>
              <a:t> App” hibernate caching might be enough, but not when </a:t>
            </a:r>
          </a:p>
          <a:p>
            <a:pPr lvl="1"/>
            <a:r>
              <a:rPr lang="en-US" dirty="0" smtClean="0"/>
              <a:t>Legacy tables won’t work with GORM</a:t>
            </a:r>
          </a:p>
          <a:p>
            <a:pPr lvl="1"/>
            <a:r>
              <a:rPr lang="en-US" dirty="0" smtClean="0"/>
              <a:t>Cross schema joins</a:t>
            </a:r>
          </a:p>
          <a:p>
            <a:pPr lvl="1"/>
            <a:r>
              <a:rPr lang="en-US" dirty="0" smtClean="0"/>
              <a:t>SOA servers Load balanced </a:t>
            </a:r>
          </a:p>
          <a:p>
            <a:r>
              <a:rPr lang="en-US" dirty="0" smtClean="0"/>
              <a:t>Distributed Cache (</a:t>
            </a:r>
            <a:r>
              <a:rPr lang="en-US" dirty="0" err="1" smtClean="0"/>
              <a:t>ehCache</a:t>
            </a:r>
            <a:r>
              <a:rPr lang="en-US" dirty="0" smtClean="0"/>
              <a:t> in Java) is bulky</a:t>
            </a:r>
          </a:p>
          <a:p>
            <a:r>
              <a:rPr lang="en-US" dirty="0" err="1" smtClean="0"/>
              <a:t>Reddis</a:t>
            </a:r>
            <a:r>
              <a:rPr lang="en-US" dirty="0" smtClean="0"/>
              <a:t> maybe? (more technology)</a:t>
            </a:r>
          </a:p>
          <a:p>
            <a:r>
              <a:rPr lang="en-US" dirty="0" smtClean="0"/>
              <a:t>What I really want is a traffic cop to direct my read traffic to slave database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394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Datasource</a:t>
            </a:r>
            <a:r>
              <a:rPr lang="en-US" u="sng" dirty="0" err="1" smtClean="0"/>
              <a:t>s</a:t>
            </a:r>
            <a:r>
              <a:rPr lang="en-US" dirty="0" smtClean="0"/>
              <a:t> Plug-in 2010 Slide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7827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Datasource</a:t>
            </a:r>
            <a:r>
              <a:rPr lang="en-US" sz="2400" b="1" u="sng" dirty="0" err="1"/>
              <a:t>s</a:t>
            </a:r>
            <a:endParaRPr lang="en-US" sz="2400" b="1" dirty="0"/>
          </a:p>
          <a:p>
            <a:r>
              <a:rPr lang="en-US" sz="2400" dirty="0"/>
              <a:t>How do I bind GORM objects to 2 or more </a:t>
            </a:r>
            <a:r>
              <a:rPr lang="en-US" sz="2400" dirty="0" err="1"/>
              <a:t>datasources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Note the binding of domain objects to different domain.</a:t>
            </a:r>
          </a:p>
          <a:p>
            <a:r>
              <a:rPr lang="en-US" sz="2400" dirty="0"/>
              <a:t>Not shown. The damn tables have to also exist in our original VT schema!</a:t>
            </a:r>
          </a:p>
          <a:p>
            <a:endParaRPr lang="en-US" sz="2400" dirty="0"/>
          </a:p>
          <a:p>
            <a:r>
              <a:rPr lang="en-US" sz="2400" dirty="0"/>
              <a:t>Note the lack of bound domains for 3</a:t>
            </a:r>
            <a:r>
              <a:rPr lang="en-US" sz="2400" baseline="30000" dirty="0"/>
              <a:t>rd</a:t>
            </a:r>
            <a:r>
              <a:rPr lang="en-US" sz="2400" dirty="0"/>
              <a:t> </a:t>
            </a:r>
            <a:r>
              <a:rPr lang="en-US" sz="2400" dirty="0" err="1"/>
              <a:t>datasource</a:t>
            </a:r>
            <a:r>
              <a:rPr lang="en-US" sz="2400" dirty="0"/>
              <a:t>, now we can use that for “GSQL”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9158" y="5498782"/>
            <a:ext cx="7645642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Future</a:t>
            </a:r>
            <a:r>
              <a:rPr lang="en-US" sz="2400" dirty="0"/>
              <a:t>: How do I have some objects bound Read/Write and some bound Read Only to a slave?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550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Datasource</a:t>
            </a:r>
            <a:r>
              <a:rPr lang="en-US" u="sng" dirty="0" err="1" smtClean="0"/>
              <a:t>s</a:t>
            </a:r>
            <a:r>
              <a:rPr lang="en-US" dirty="0" smtClean="0"/>
              <a:t> Plug-in 2010 Slide</a:t>
            </a:r>
            <a:endParaRPr lang="en-US" dirty="0"/>
          </a:p>
        </p:txBody>
      </p:sp>
      <p:pic>
        <p:nvPicPr>
          <p:cNvPr id="4" name="Content Placeholder 3" descr="Picture 5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-5430" r="-3243"/>
          <a:stretch/>
        </p:blipFill>
        <p:spPr>
          <a:xfrm>
            <a:off x="457200" y="990600"/>
            <a:ext cx="5958512" cy="5638800"/>
          </a:xfrm>
        </p:spPr>
      </p:pic>
      <p:sp>
        <p:nvSpPr>
          <p:cNvPr id="3" name="TextBox 2"/>
          <p:cNvSpPr txBox="1"/>
          <p:nvPr/>
        </p:nvSpPr>
        <p:spPr>
          <a:xfrm>
            <a:off x="5287817" y="2689696"/>
            <a:ext cx="3238403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Now in Grails 2.0!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268" y="5576456"/>
            <a:ext cx="6272549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Still have Master/Slave problem!</a:t>
            </a:r>
            <a:endParaRPr lang="en-US" sz="2400" b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106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Introduction Todd Ellermann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9092"/>
            <a:ext cx="7467600" cy="54539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B.S</a:t>
            </a:r>
            <a:r>
              <a:rPr lang="en-US" dirty="0" smtClean="0"/>
              <a:t>. Computer Engineering University of Arizona</a:t>
            </a:r>
          </a:p>
          <a:p>
            <a:r>
              <a:rPr lang="en-US" dirty="0" smtClean="0"/>
              <a:t>MBA Arizona State University (Certificate in Software Engineering Management)</a:t>
            </a:r>
          </a:p>
          <a:p>
            <a:r>
              <a:rPr lang="en-US" dirty="0" smtClean="0"/>
              <a:t>V.P. of Engineering for </a:t>
            </a:r>
            <a:r>
              <a:rPr lang="en-US" dirty="0" err="1" smtClean="0"/>
              <a:t>VirtualTourist.com</a:t>
            </a:r>
            <a:r>
              <a:rPr lang="en-US" dirty="0" smtClean="0"/>
              <a:t> Subsidiary of </a:t>
            </a:r>
            <a:r>
              <a:rPr lang="en-US" dirty="0" err="1" smtClean="0"/>
              <a:t>TripAdvisor.com</a:t>
            </a:r>
            <a:r>
              <a:rPr lang="en-US" dirty="0" smtClean="0"/>
              <a:t> LLC</a:t>
            </a:r>
            <a:r>
              <a:rPr lang="en-US" dirty="0" smtClean="0"/>
              <a:t> (NASDAQ:TRIP)</a:t>
            </a:r>
          </a:p>
          <a:p>
            <a:r>
              <a:rPr lang="en-US" dirty="0" smtClean="0"/>
              <a:t>Java Certified </a:t>
            </a:r>
            <a:r>
              <a:rPr lang="en-US" dirty="0" smtClean="0"/>
              <a:t>1998</a:t>
            </a:r>
          </a:p>
          <a:p>
            <a:r>
              <a:rPr lang="en-US" dirty="0" smtClean="0"/>
              <a:t>Taught SOA/</a:t>
            </a:r>
            <a:r>
              <a:rPr lang="en-US" dirty="0" err="1" smtClean="0"/>
              <a:t>e</a:t>
            </a:r>
            <a:r>
              <a:rPr lang="en-US" dirty="0" smtClean="0"/>
              <a:t>-Commerce in 30+ countries for IBM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http://www.betterwebapp.com</a:t>
            </a:r>
            <a:endParaRPr lang="en-US" dirty="0" smtClean="0"/>
          </a:p>
          <a:p>
            <a:pPr lvl="1"/>
            <a:r>
              <a:rPr lang="en-US" dirty="0" smtClean="0"/>
              <a:t>Wrote the same web application in 8 languages (screencast, source code, measured silly things like screen cast time and lines of code etc…)</a:t>
            </a:r>
          </a:p>
          <a:p>
            <a:r>
              <a:rPr lang="en-US" dirty="0" err="1" smtClean="0"/>
              <a:t>toddecus</a:t>
            </a:r>
            <a:r>
              <a:rPr lang="en-US" dirty="0" smtClean="0"/>
              <a:t> (aim, twitter, yahoo, </a:t>
            </a:r>
            <a:r>
              <a:rPr lang="en-US" dirty="0" err="1" smtClean="0"/>
              <a:t>skype</a:t>
            </a:r>
            <a:r>
              <a:rPr lang="en-US" dirty="0" smtClean="0"/>
              <a:t> etc…)</a:t>
            </a:r>
          </a:p>
          <a:p>
            <a:pPr lvl="0"/>
            <a:r>
              <a:rPr lang="en-US" dirty="0" smtClean="0">
                <a:hlinkClick r:id="rId3"/>
              </a:rPr>
              <a:t>todd@</a:t>
            </a:r>
            <a:r>
              <a:rPr lang="en-US" dirty="0" smtClean="0">
                <a:hlinkClick r:id="rId3"/>
              </a:rPr>
              <a:t>virtualtourist.com</a:t>
            </a:r>
            <a:endParaRPr lang="en-US" dirty="0" smtClean="0"/>
          </a:p>
          <a:p>
            <a:pPr lvl="0"/>
            <a:r>
              <a:rPr lang="en-US" dirty="0" smtClean="0"/>
              <a:t>Experienced game developer: </a:t>
            </a:r>
            <a:r>
              <a:rPr lang="en-US" dirty="0" smtClean="0">
                <a:hlinkClick r:id="rId4"/>
              </a:rPr>
              <a:t>http://www.ellermann.net/~todd/java/index.html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Speaker at SpringOne2GX and </a:t>
            </a:r>
            <a:r>
              <a:rPr lang="en-US" dirty="0" err="1" smtClean="0"/>
              <a:t>UberConf</a:t>
            </a: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361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Spring </a:t>
            </a:r>
            <a:r>
              <a:rPr lang="en-US" dirty="0" smtClean="0"/>
              <a:t>the answer to Master/Slave!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GORM + Spring</a:t>
            </a:r>
          </a:p>
          <a:p>
            <a:pPr lvl="1"/>
            <a:r>
              <a:rPr lang="en-US" dirty="0" err="1" smtClean="0"/>
              <a:t>org.springframework.jdbc.datasource.lookup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9708" y="3103418"/>
            <a:ext cx="5848928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com.vtourist.db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public 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DatabaseType</a:t>
            </a:r>
            <a:r>
              <a:rPr lang="en-US" sz="2400" dirty="0"/>
              <a:t> {</a:t>
            </a:r>
          </a:p>
          <a:p>
            <a:r>
              <a:rPr lang="en-US" sz="2400" dirty="0"/>
              <a:t>    MASTER,</a:t>
            </a:r>
          </a:p>
          <a:p>
            <a:r>
              <a:rPr lang="en-US" sz="2400" dirty="0"/>
              <a:t>    SLAVE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480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Spring </a:t>
            </a:r>
            <a:r>
              <a:rPr lang="en-US" dirty="0" smtClean="0"/>
              <a:t>the answer to Master/Slave!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018" y="1027546"/>
            <a:ext cx="9240981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com.virtualtourist.db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org.springframework.jdbc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datasource.lookup.AbstractRoutingDataSource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public class </a:t>
            </a:r>
            <a:r>
              <a:rPr lang="en-US" sz="2400" dirty="0" err="1"/>
              <a:t>MasterSlaveRoutingDataSource</a:t>
            </a:r>
            <a:r>
              <a:rPr lang="en-US" sz="2400" dirty="0"/>
              <a:t> extends </a:t>
            </a:r>
            <a:r>
              <a:rPr lang="en-US" sz="2400" dirty="0" err="1"/>
              <a:t>AbstractRoutingDataSource</a:t>
            </a:r>
            <a:r>
              <a:rPr lang="en-US" sz="2400" dirty="0"/>
              <a:t> {</a:t>
            </a:r>
          </a:p>
          <a:p>
            <a:r>
              <a:rPr lang="en-US" sz="2400" dirty="0"/>
              <a:t>   @Override</a:t>
            </a:r>
          </a:p>
          <a:p>
            <a:r>
              <a:rPr lang="en-US" sz="2400" dirty="0"/>
              <a:t>   protected Object </a:t>
            </a:r>
            <a:r>
              <a:rPr lang="en-US" sz="2400" dirty="0" err="1"/>
              <a:t>determineCurrentLookupKey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return </a:t>
            </a:r>
            <a:r>
              <a:rPr lang="en-US" sz="2400" dirty="0" err="1"/>
              <a:t>MasterSlaveContextHolder.getDatabaseType</a:t>
            </a:r>
            <a:r>
              <a:rPr lang="en-US" sz="2400" dirty="0"/>
              <a:t>();</a:t>
            </a:r>
          </a:p>
          <a:p>
            <a:r>
              <a:rPr lang="en-US" sz="2400" dirty="0"/>
              <a:t>   }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154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AbstractRoutingDataSource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091" y="1066800"/>
            <a:ext cx="8601364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com.vtourist.db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import </a:t>
            </a:r>
            <a:r>
              <a:rPr lang="en-US" sz="2400" dirty="0" err="1"/>
              <a:t>org.springframework.util.Assert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public class </a:t>
            </a:r>
            <a:r>
              <a:rPr lang="en-US" sz="2400" dirty="0" err="1"/>
              <a:t>MasterSlaveContextHolder</a:t>
            </a:r>
            <a:r>
              <a:rPr lang="en-US" sz="2400" dirty="0"/>
              <a:t> {</a:t>
            </a:r>
          </a:p>
          <a:p>
            <a:r>
              <a:rPr lang="en-US" sz="2400" dirty="0"/>
              <a:t>   private static final </a:t>
            </a:r>
            <a:r>
              <a:rPr lang="en-US" sz="2400" dirty="0" err="1"/>
              <a:t>ThreadLocal</a:t>
            </a:r>
            <a:r>
              <a:rPr lang="en-US" sz="2400" dirty="0"/>
              <a:t>&lt;</a:t>
            </a:r>
            <a:r>
              <a:rPr lang="en-US" sz="2400" dirty="0" err="1"/>
              <a:t>DatabaseType</a:t>
            </a:r>
            <a:r>
              <a:rPr lang="en-US" sz="2400" dirty="0"/>
              <a:t>&gt; </a:t>
            </a:r>
            <a:r>
              <a:rPr lang="en-US" sz="2400" dirty="0" err="1"/>
              <a:t>contextHolder</a:t>
            </a:r>
            <a:r>
              <a:rPr lang="en-US" sz="2400" dirty="0"/>
              <a:t> = </a:t>
            </a:r>
            <a:r>
              <a:rPr lang="en-US" sz="2400" dirty="0" smtClean="0"/>
              <a:t>   new </a:t>
            </a:r>
            <a:r>
              <a:rPr lang="en-US" sz="2400" dirty="0" err="1"/>
              <a:t>ThreadLocal</a:t>
            </a:r>
            <a:r>
              <a:rPr lang="en-US" sz="2400" dirty="0"/>
              <a:t>&lt;</a:t>
            </a:r>
            <a:r>
              <a:rPr lang="en-US" sz="2400" dirty="0" err="1"/>
              <a:t>DatabaseType</a:t>
            </a:r>
            <a:r>
              <a:rPr lang="en-US" sz="2400" dirty="0"/>
              <a:t>&gt;();</a:t>
            </a:r>
          </a:p>
          <a:p>
            <a:r>
              <a:rPr lang="en-US" sz="2400" dirty="0"/>
              <a:t>   public static void </a:t>
            </a:r>
            <a:r>
              <a:rPr lang="en-US" sz="2400" dirty="0" err="1"/>
              <a:t>setDatabaseType</a:t>
            </a:r>
            <a:r>
              <a:rPr lang="en-US" sz="2400" dirty="0"/>
              <a:t>(</a:t>
            </a:r>
            <a:r>
              <a:rPr lang="en-US" sz="2400" dirty="0" err="1"/>
              <a:t>DatabaseType</a:t>
            </a:r>
            <a:r>
              <a:rPr lang="en-US" sz="2400" dirty="0"/>
              <a:t> </a:t>
            </a:r>
            <a:r>
              <a:rPr lang="en-US" sz="2400" dirty="0" err="1"/>
              <a:t>DatabaseType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Assert.notNull</a:t>
            </a:r>
            <a:r>
              <a:rPr lang="en-US" sz="2400" dirty="0"/>
              <a:t>(</a:t>
            </a:r>
            <a:r>
              <a:rPr lang="en-US" sz="2400" dirty="0" err="1"/>
              <a:t>DatabaseType</a:t>
            </a:r>
            <a:r>
              <a:rPr lang="en-US" sz="2400" dirty="0"/>
              <a:t>, "</a:t>
            </a:r>
            <a:r>
              <a:rPr lang="en-US" sz="2400" dirty="0" err="1"/>
              <a:t>DatabaseType</a:t>
            </a:r>
            <a:r>
              <a:rPr lang="en-US" sz="2400" dirty="0"/>
              <a:t> cannot be null");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contextHolder.set</a:t>
            </a:r>
            <a:r>
              <a:rPr lang="en-US" sz="2400" dirty="0"/>
              <a:t>(</a:t>
            </a:r>
            <a:r>
              <a:rPr lang="en-US" sz="2400" dirty="0" err="1"/>
              <a:t>DatabaseType</a:t>
            </a:r>
            <a:r>
              <a:rPr lang="en-US" sz="2400" dirty="0"/>
              <a:t>)</a:t>
            </a:r>
            <a:r>
              <a:rPr lang="en-US" sz="2400" dirty="0" smtClean="0"/>
              <a:t>;   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public static </a:t>
            </a:r>
            <a:r>
              <a:rPr lang="en-US" sz="2400" dirty="0" err="1"/>
              <a:t>DatabaseType</a:t>
            </a:r>
            <a:r>
              <a:rPr lang="en-US" sz="2400" dirty="0"/>
              <a:t> </a:t>
            </a:r>
            <a:r>
              <a:rPr lang="en-US" sz="2400" dirty="0" err="1"/>
              <a:t>getDatabaseType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return (</a:t>
            </a:r>
            <a:r>
              <a:rPr lang="en-US" sz="2400" dirty="0" err="1"/>
              <a:t>DatabaseType</a:t>
            </a:r>
            <a:r>
              <a:rPr lang="en-US" sz="2400" dirty="0"/>
              <a:t>) </a:t>
            </a:r>
            <a:r>
              <a:rPr lang="en-US" sz="2400" dirty="0" err="1"/>
              <a:t>contextHolder.get</a:t>
            </a:r>
            <a:r>
              <a:rPr lang="en-US" sz="2400" dirty="0"/>
              <a:t>()</a:t>
            </a:r>
            <a:r>
              <a:rPr lang="en-US" sz="2400" dirty="0" smtClean="0"/>
              <a:t>;   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public static void </a:t>
            </a:r>
            <a:r>
              <a:rPr lang="en-US" sz="2400" dirty="0" err="1"/>
              <a:t>clearDatabaseType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contextHolder.remove</a:t>
            </a:r>
            <a:r>
              <a:rPr lang="en-US" sz="2400" dirty="0"/>
              <a:t>()</a:t>
            </a:r>
            <a:r>
              <a:rPr lang="en-US" sz="2400" dirty="0" smtClean="0"/>
              <a:t>;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975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AbstractRoutingDataSource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56" y="1129145"/>
            <a:ext cx="88761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/</a:t>
            </a:r>
            <a:r>
              <a:rPr lang="en-US" sz="2400" b="1" dirty="0" err="1"/>
              <a:t>conf</a:t>
            </a:r>
            <a:r>
              <a:rPr lang="en-US" sz="2400" b="1" dirty="0"/>
              <a:t>/</a:t>
            </a:r>
            <a:r>
              <a:rPr lang="en-US" sz="2400" b="1" dirty="0" err="1"/>
              <a:t>spring.groovy</a:t>
            </a:r>
            <a:r>
              <a:rPr lang="en-US" sz="2400" b="1" dirty="0"/>
              <a:t>   &lt;&lt; Spring DSL can be environment specific</a:t>
            </a:r>
          </a:p>
          <a:p>
            <a:endParaRPr lang="en-US" sz="2400" dirty="0"/>
          </a:p>
          <a:p>
            <a:r>
              <a:rPr lang="en-US" sz="2400" dirty="0" err="1"/>
              <a:t>dataSource</a:t>
            </a:r>
            <a:r>
              <a:rPr lang="en-US" sz="2400" dirty="0"/>
              <a:t>(</a:t>
            </a:r>
            <a:r>
              <a:rPr lang="en-US" sz="2400" dirty="0" err="1"/>
              <a:t>com.vtourist.db.MasterSlaveRoutingDataSource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targetDataSources</a:t>
            </a:r>
            <a:r>
              <a:rPr lang="en-US" sz="2400" dirty="0"/>
              <a:t> = [</a:t>
            </a:r>
          </a:p>
          <a:p>
            <a:r>
              <a:rPr lang="en-US" sz="2400" dirty="0"/>
              <a:t>	(</a:t>
            </a:r>
            <a:r>
              <a:rPr lang="en-US" sz="2400" dirty="0" err="1"/>
              <a:t>com.vtourist.db.DatabaseType.MASTER</a:t>
            </a:r>
            <a:r>
              <a:rPr lang="en-US" sz="2400" dirty="0"/>
              <a:t>): ref('</a:t>
            </a:r>
            <a:r>
              <a:rPr lang="en-US" sz="2400" dirty="0" err="1"/>
              <a:t>vtReadWriteDataSource</a:t>
            </a:r>
            <a:r>
              <a:rPr lang="en-US" sz="2400" dirty="0"/>
              <a:t>'), 	(</a:t>
            </a:r>
            <a:r>
              <a:rPr lang="en-US" sz="2400" dirty="0" err="1"/>
              <a:t>com.vtourist.db.DatabaseType.SLAVE</a:t>
            </a:r>
            <a:r>
              <a:rPr lang="en-US" sz="2400" dirty="0"/>
              <a:t>): ref('</a:t>
            </a:r>
            <a:r>
              <a:rPr lang="en-US" sz="2400" dirty="0" err="1"/>
              <a:t>vtReadOnlyDataSource</a:t>
            </a:r>
            <a:r>
              <a:rPr lang="en-US" sz="2400" dirty="0"/>
              <a:t>')]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defaultTargetDataSource</a:t>
            </a:r>
            <a:r>
              <a:rPr lang="en-US" sz="2400" dirty="0"/>
              <a:t> = ref('</a:t>
            </a:r>
            <a:r>
              <a:rPr lang="en-US" sz="2400" dirty="0" err="1"/>
              <a:t>vtReadWriteDataSource</a:t>
            </a:r>
            <a:r>
              <a:rPr lang="en-US" sz="2400" dirty="0"/>
              <a:t>')</a:t>
            </a:r>
          </a:p>
          <a:p>
            <a:r>
              <a:rPr lang="en-US" sz="2400" dirty="0"/>
              <a:t>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617220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Suddenly GORM is wired to support either Master or slave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229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Filter to 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691" y="914400"/>
            <a:ext cx="871450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com.vtourist.common.service.ServiceRequestHelper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com.vtourist.db.DatabaseType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com.vtourist.db.MasterSlaveContextHolder</a:t>
            </a:r>
            <a:endParaRPr lang="en-US" sz="2000" dirty="0"/>
          </a:p>
          <a:p>
            <a:r>
              <a:rPr lang="en-US" sz="2000" dirty="0" smtClean="0"/>
              <a:t>class </a:t>
            </a:r>
            <a:r>
              <a:rPr lang="en-US" sz="2000" dirty="0"/>
              <a:t>Filters {</a:t>
            </a:r>
          </a:p>
          <a:p>
            <a:r>
              <a:rPr lang="en-US" sz="2000" dirty="0" smtClean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filters = {</a:t>
            </a:r>
          </a:p>
          <a:p>
            <a:r>
              <a:rPr lang="en-US" sz="2000" dirty="0"/>
              <a:t>        all(controller:'*', action:'*') {</a:t>
            </a:r>
          </a:p>
          <a:p>
            <a:r>
              <a:rPr lang="en-US" sz="2000" dirty="0"/>
              <a:t>            before = {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useMasterDb</a:t>
            </a:r>
            <a:r>
              <a:rPr lang="en-US" sz="2000" dirty="0"/>
              <a:t> = </a:t>
            </a:r>
            <a:r>
              <a:rPr lang="en-US" sz="2000" dirty="0" err="1"/>
              <a:t>Boolean.parseBoolean</a:t>
            </a:r>
            <a:r>
              <a:rPr lang="en-US" sz="2000" dirty="0"/>
              <a:t>(</a:t>
            </a:r>
            <a:r>
              <a:rPr lang="en-US" sz="2000" dirty="0" err="1"/>
              <a:t>params</a:t>
            </a:r>
            <a:r>
              <a:rPr lang="en-US" sz="2000" dirty="0"/>
              <a:t>.(</a:t>
            </a:r>
            <a:r>
              <a:rPr lang="en-US" sz="2000" dirty="0" err="1"/>
              <a:t>ServiceRequestHelper.USE_MASTER_DB_PARAM</a:t>
            </a:r>
            <a:r>
              <a:rPr lang="en-US" sz="2000" dirty="0"/>
              <a:t>))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MasterSlaveContextHolder.setDatabaseType</a:t>
            </a:r>
            <a:r>
              <a:rPr lang="en-US" sz="2000" dirty="0"/>
              <a:t> (</a:t>
            </a:r>
            <a:r>
              <a:rPr lang="en-US" sz="2000" dirty="0" err="1"/>
              <a:t>useMasterDb</a:t>
            </a:r>
            <a:r>
              <a:rPr lang="en-US" sz="2000" dirty="0"/>
              <a:t> ? </a:t>
            </a:r>
            <a:r>
              <a:rPr lang="en-US" sz="2000" dirty="0" err="1"/>
              <a:t>DatabaseType.MASTER</a:t>
            </a:r>
            <a:r>
              <a:rPr lang="en-US" sz="2000" dirty="0"/>
              <a:t> : </a:t>
            </a:r>
            <a:r>
              <a:rPr lang="en-US" sz="2000" dirty="0" err="1"/>
              <a:t>DatabaseType.SLAVE</a:t>
            </a:r>
            <a:r>
              <a:rPr lang="en-US" sz="2000" dirty="0"/>
              <a:t>)</a:t>
            </a:r>
            <a:r>
              <a:rPr lang="en-US" sz="2000" dirty="0" smtClean="0"/>
              <a:t>;            </a:t>
            </a:r>
            <a:r>
              <a:rPr lang="en-US" sz="2000" dirty="0"/>
              <a:t>}</a:t>
            </a:r>
          </a:p>
          <a:p>
            <a:r>
              <a:rPr lang="en-US" sz="2000" dirty="0"/>
              <a:t>            after = {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MasterSlaveContextHolder.clearDatabaseType</a:t>
            </a:r>
            <a:r>
              <a:rPr lang="en-US" sz="2000" dirty="0"/>
              <a:t>(</a:t>
            </a:r>
            <a:r>
              <a:rPr lang="en-US" sz="2000" dirty="0" smtClean="0"/>
              <a:t>)            </a:t>
            </a:r>
            <a:r>
              <a:rPr lang="en-US" sz="2000" dirty="0"/>
              <a:t>}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afterView</a:t>
            </a:r>
            <a:r>
              <a:rPr lang="en-US" sz="2000" dirty="0"/>
              <a:t> = </a:t>
            </a:r>
            <a:r>
              <a:rPr lang="en-US" sz="2000" dirty="0" smtClean="0"/>
              <a:t>{}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4691" y="6238935"/>
            <a:ext cx="886690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lms</a:t>
            </a:r>
            <a:r>
              <a:rPr lang="en-US" sz="2000" dirty="0" smtClean="0"/>
              <a:t>/Head/10547</a:t>
            </a:r>
            <a:r>
              <a:rPr lang="en-US" sz="2000" dirty="0"/>
              <a:t>?update</a:t>
            </a:r>
            <a:r>
              <a:rPr lang="en-US" sz="2000" dirty="0" smtClean="0"/>
              <a:t>=</a:t>
            </a:r>
            <a:r>
              <a:rPr lang="en-US" sz="2000" dirty="0" err="1" smtClean="0"/>
              <a:t>Notice,Email,Friends&amp;</a:t>
            </a:r>
            <a:r>
              <a:rPr lang="en-US" sz="2000" dirty="0" err="1"/>
              <a:t>useMasterDb</a:t>
            </a:r>
            <a:r>
              <a:rPr lang="en-US" sz="2000" dirty="0"/>
              <a:t>=</a:t>
            </a:r>
            <a:r>
              <a:rPr lang="en-US" sz="2000" dirty="0" smtClean="0"/>
              <a:t>true</a:t>
            </a:r>
            <a:endParaRPr lang="en-US" sz="2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185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Filter to 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67509"/>
            <a:ext cx="8382000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This is a service server remember so we let the front end decide which type of connectivity it wants.  Out front we might show non-logged-in people “Researcher” (80%+ of the traffic) the read only and our logged-in “Members” hot off the grill content.</a:t>
            </a:r>
          </a:p>
          <a:p>
            <a:pPr>
              <a:buFont typeface="Arial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Could easily map any not get/list/fetch method to use the Master</a:t>
            </a:r>
          </a:p>
          <a:p>
            <a:pPr>
              <a:buFont typeface="Arial"/>
              <a:buChar char="•"/>
            </a:pPr>
            <a:r>
              <a:rPr lang="en-US" sz="2400" dirty="0"/>
              <a:t> Standard MySQL Master/Slave lag can be an issue under heavy database load</a:t>
            </a:r>
          </a:p>
          <a:p>
            <a:pPr>
              <a:buFont typeface="Arial"/>
              <a:buChar char="•"/>
            </a:pPr>
            <a:r>
              <a:rPr lang="en-US" sz="2400" dirty="0"/>
              <a:t> Could be SLA driven rather than Master Slave</a:t>
            </a:r>
          </a:p>
          <a:p>
            <a:pPr>
              <a:buFont typeface="Arial"/>
              <a:buChar char="•"/>
            </a:pPr>
            <a:r>
              <a:rPr lang="en-US" sz="2400" dirty="0"/>
              <a:t> Clever person could combine with Multi-tenant grails plugin</a:t>
            </a:r>
          </a:p>
          <a:p>
            <a:pPr>
              <a:buFont typeface="Arial"/>
              <a:buChar char="•"/>
            </a:pPr>
            <a:r>
              <a:rPr lang="en-US" sz="2400" dirty="0"/>
              <a:t> Client side application might use security filter et al… to choose which service to call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45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</a:t>
            </a:r>
            <a:r>
              <a:rPr lang="en-US" dirty="0" err="1" smtClean="0"/>
              <a:t>Datpoint</a:t>
            </a:r>
            <a:endParaRPr lang="en-US" dirty="0"/>
          </a:p>
        </p:txBody>
      </p:sp>
      <p:pic>
        <p:nvPicPr>
          <p:cNvPr id="4" name="Content Placeholder 3" descr="DOSAttack5_2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8687" r="-868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237427" y="2575830"/>
            <a:ext cx="378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650 requests per second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Q &amp; A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toddecus</a:t>
            </a:r>
            <a:endParaRPr lang="en-US" dirty="0" smtClean="0"/>
          </a:p>
          <a:p>
            <a:r>
              <a:rPr lang="en-US" dirty="0">
                <a:hlinkClick r:id="rId2"/>
              </a:rPr>
              <a:t>todd@</a:t>
            </a:r>
            <a:r>
              <a:rPr lang="en-US" dirty="0" smtClean="0">
                <a:hlinkClick r:id="rId2"/>
              </a:rPr>
              <a:t>virtualtourist.com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http://www.linkedin.com/in/toddecus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http://www.virtualtourist.com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http://sbjug.org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9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Who is VT</a:t>
            </a:r>
          </a:p>
          <a:p>
            <a:r>
              <a:rPr lang="en-US" dirty="0" smtClean="0"/>
              <a:t>Service </a:t>
            </a:r>
            <a:r>
              <a:rPr lang="en-US" dirty="0" smtClean="0"/>
              <a:t>Architecture</a:t>
            </a:r>
            <a:endParaRPr lang="en-US" dirty="0" smtClean="0"/>
          </a:p>
          <a:p>
            <a:pPr lvl="0"/>
            <a:r>
              <a:rPr lang="en-US" dirty="0" smtClean="0"/>
              <a:t>VT Today 2011</a:t>
            </a:r>
          </a:p>
          <a:p>
            <a:r>
              <a:rPr lang="en-US" dirty="0" smtClean="0"/>
              <a:t>Server sizing</a:t>
            </a:r>
          </a:p>
          <a:p>
            <a:r>
              <a:rPr lang="en-US" dirty="0" smtClean="0"/>
              <a:t>Groovy – VS – Java</a:t>
            </a:r>
          </a:p>
          <a:p>
            <a:r>
              <a:rPr lang="en-US" dirty="0" smtClean="0"/>
              <a:t>Compile Static &amp; Invoke Dynamic </a:t>
            </a:r>
            <a:endParaRPr lang="en-US" dirty="0" smtClean="0"/>
          </a:p>
          <a:p>
            <a:pPr lvl="0"/>
            <a:r>
              <a:rPr lang="en-US" dirty="0" err="1" smtClean="0"/>
              <a:t>Pagespeed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Simple Parallelization</a:t>
            </a:r>
          </a:p>
          <a:p>
            <a:pPr lvl="0"/>
            <a:r>
              <a:rPr lang="en-US" dirty="0" smtClean="0"/>
              <a:t>GPARS Limitations</a:t>
            </a:r>
          </a:p>
          <a:p>
            <a:pPr lvl="0"/>
            <a:r>
              <a:rPr lang="en-US" baseline="0" dirty="0" smtClean="0"/>
              <a:t>Goals</a:t>
            </a:r>
            <a:r>
              <a:rPr lang="en-US" dirty="0" smtClean="0"/>
              <a:t> of VT Framework</a:t>
            </a:r>
          </a:p>
          <a:p>
            <a:pPr lvl="0"/>
            <a:r>
              <a:rPr lang="en-US" baseline="0" dirty="0" smtClean="0"/>
              <a:t>VT Solution</a:t>
            </a:r>
          </a:p>
          <a:p>
            <a:pPr lvl="0"/>
            <a:r>
              <a:rPr lang="en-US" dirty="0" smtClean="0"/>
              <a:t>Modules</a:t>
            </a:r>
          </a:p>
          <a:p>
            <a:pPr lvl="0"/>
            <a:r>
              <a:rPr lang="en-US" baseline="0" dirty="0" smtClean="0"/>
              <a:t>Results</a:t>
            </a:r>
          </a:p>
          <a:p>
            <a:r>
              <a:rPr lang="en-US" baseline="0" dirty="0" smtClean="0"/>
              <a:t>Multiple-data sources</a:t>
            </a:r>
          </a:p>
          <a:p>
            <a:pPr lvl="0"/>
            <a:r>
              <a:rPr lang="en-US" dirty="0" smtClean="0"/>
              <a:t>GORM and Master Slave</a:t>
            </a:r>
            <a:endParaRPr lang="en-US" baseline="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91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VT?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8183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5999" y="2613392"/>
            <a:ext cx="5393595" cy="1815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VirtualTourist.com</a:t>
            </a:r>
            <a:r>
              <a:rPr lang="en-US" sz="2800" dirty="0" smtClean="0"/>
              <a:t> </a:t>
            </a:r>
            <a:r>
              <a:rPr lang="en-US" sz="2800" dirty="0" smtClean="0"/>
              <a:t>Stats 2012: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8.4 </a:t>
            </a:r>
            <a:r>
              <a:rPr lang="en-US" sz="2800" dirty="0" smtClean="0"/>
              <a:t>Million Unique Visitors 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30 </a:t>
            </a:r>
            <a:r>
              <a:rPr lang="en-US" sz="2800" dirty="0" smtClean="0"/>
              <a:t>Million PV / Month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All </a:t>
            </a:r>
            <a:r>
              <a:rPr lang="en-US" sz="2800" dirty="0" smtClean="0"/>
              <a:t>Free traffic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62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Service Architecture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8200"/>
            <a:ext cx="6769100" cy="582939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211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VT Architecture Today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25" y="838200"/>
            <a:ext cx="7840625" cy="58039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37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Server Sizing: A Bit Orthogonal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5181600" cy="5791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Currently Serving 100 Page Requests/Second at Peak Load</a:t>
            </a:r>
          </a:p>
          <a:p>
            <a:r>
              <a:rPr lang="en-US" sz="2400" dirty="0"/>
              <a:t>Pool of Web-Apps 6 new </a:t>
            </a:r>
            <a:r>
              <a:rPr lang="en-US" sz="2400" dirty="0" smtClean="0">
                <a:sym typeface="Wingdings"/>
              </a:rPr>
              <a:t></a:t>
            </a:r>
            <a:endParaRPr lang="en-US" sz="2400" dirty="0"/>
          </a:p>
          <a:p>
            <a:pPr lvl="1"/>
            <a:r>
              <a:rPr lang="en-US" sz="2000" dirty="0"/>
              <a:t>+ 6 old( 2 dual core 6 gig of RAM)</a:t>
            </a:r>
          </a:p>
          <a:p>
            <a:r>
              <a:rPr lang="en-US" sz="2400" dirty="0"/>
              <a:t>Pool of Service Servers</a:t>
            </a:r>
          </a:p>
          <a:p>
            <a:pPr lvl="1"/>
            <a:r>
              <a:rPr lang="en-US" sz="2000" dirty="0"/>
              <a:t>3 front facing (SOLR Slaves)</a:t>
            </a:r>
          </a:p>
          <a:p>
            <a:pPr lvl="1"/>
            <a:r>
              <a:rPr lang="en-US" sz="2000" dirty="0"/>
              <a:t>1 support batch (SOLR Master)</a:t>
            </a:r>
          </a:p>
          <a:p>
            <a:r>
              <a:rPr lang="en-US" sz="2400" dirty="0"/>
              <a:t>3 Database pairs (legacy, </a:t>
            </a:r>
            <a:r>
              <a:rPr lang="en-US" sz="2400" dirty="0" err="1"/>
              <a:t>newDBs,Batch</a:t>
            </a:r>
            <a:r>
              <a:rPr lang="en-US" sz="2400" dirty="0"/>
              <a:t>/Reporting)</a:t>
            </a:r>
          </a:p>
          <a:p>
            <a:r>
              <a:rPr lang="en-US" sz="2400" dirty="0" smtClean="0"/>
              <a:t>Recent Improvements:</a:t>
            </a:r>
            <a:endParaRPr lang="en-US" sz="2400" dirty="0"/>
          </a:p>
          <a:p>
            <a:pPr lvl="1"/>
            <a:r>
              <a:rPr lang="en-US" sz="2000" dirty="0"/>
              <a:t>SSD Impact on SOLR/SQUID</a:t>
            </a:r>
          </a:p>
          <a:p>
            <a:pPr lvl="1"/>
            <a:r>
              <a:rPr lang="en-US" sz="2000" dirty="0"/>
              <a:t>New Image Processing Impact on Front End </a:t>
            </a:r>
            <a:r>
              <a:rPr lang="en-US" sz="2000" dirty="0" smtClean="0"/>
              <a:t>Servers</a:t>
            </a:r>
          </a:p>
          <a:p>
            <a:r>
              <a:rPr lang="en-US" sz="2300" dirty="0" smtClean="0"/>
              <a:t>Future Improvements</a:t>
            </a:r>
            <a:endParaRPr lang="en-US" sz="2300" dirty="0"/>
          </a:p>
          <a:p>
            <a:pPr lvl="1"/>
            <a:r>
              <a:rPr lang="en-US" sz="2000" dirty="0"/>
              <a:t>Federate SQUID </a:t>
            </a:r>
            <a:r>
              <a:rPr lang="en-US" sz="2000" dirty="0" smtClean="0"/>
              <a:t>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066800"/>
            <a:ext cx="2874953" cy="516255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53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– VS – Java </a:t>
            </a:r>
            <a:endParaRPr lang="en-US" dirty="0"/>
          </a:p>
        </p:txBody>
      </p:sp>
      <p:pic>
        <p:nvPicPr>
          <p:cNvPr id="4" name="Content Placeholder 3" descr="GroovyPerformanc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3863" b="-13863"/>
          <a:stretch>
            <a:fillRect/>
          </a:stretch>
        </p:blipFill>
        <p:spPr>
          <a:xfrm>
            <a:off x="457199" y="1310925"/>
            <a:ext cx="7910829" cy="5163027"/>
          </a:xfrm>
        </p:spPr>
      </p:pic>
      <p:sp>
        <p:nvSpPr>
          <p:cNvPr id="5" name="TextBox 4"/>
          <p:cNvSpPr txBox="1"/>
          <p:nvPr/>
        </p:nvSpPr>
        <p:spPr>
          <a:xfrm>
            <a:off x="771520" y="6473952"/>
            <a:ext cx="715328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Guillame</a:t>
            </a:r>
            <a:r>
              <a:rPr lang="en-US" dirty="0" smtClean="0"/>
              <a:t> </a:t>
            </a:r>
            <a:r>
              <a:rPr lang="en-US" dirty="0" err="1" smtClean="0"/>
              <a:t>Laforge</a:t>
            </a:r>
            <a:r>
              <a:rPr lang="en-US" dirty="0" smtClean="0"/>
              <a:t> SpringOne2GX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011KICKOFF">
  <a:themeElements>
    <a:clrScheme name="VirtualTourist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00CDFF"/>
      </a:accent1>
      <a:accent2>
        <a:srgbClr val="0083C2"/>
      </a:accent2>
      <a:accent3>
        <a:srgbClr val="6CB2CD"/>
      </a:accent3>
      <a:accent4>
        <a:srgbClr val="81B338"/>
      </a:accent4>
      <a:accent5>
        <a:srgbClr val="E85817"/>
      </a:accent5>
      <a:accent6>
        <a:srgbClr val="535252"/>
      </a:accent6>
      <a:hlink>
        <a:srgbClr val="0077A5"/>
      </a:hlink>
      <a:folHlink>
        <a:srgbClr val="BABAB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 May MOR Preso">
  <a:themeElements>
    <a:clrScheme name="VirtualTourist 2">
      <a:dk1>
        <a:sysClr val="windowText" lastClr="000000"/>
      </a:dk1>
      <a:lt1>
        <a:sysClr val="window" lastClr="FFFFFF"/>
      </a:lt1>
      <a:dk2>
        <a:srgbClr val="32363B"/>
      </a:dk2>
      <a:lt2>
        <a:srgbClr val="F3F1F1"/>
      </a:lt2>
      <a:accent1>
        <a:srgbClr val="007BB5"/>
      </a:accent1>
      <a:accent2>
        <a:srgbClr val="00CDFF"/>
      </a:accent2>
      <a:accent3>
        <a:srgbClr val="4F4E4E"/>
      </a:accent3>
      <a:accent4>
        <a:srgbClr val="81B338"/>
      </a:accent4>
      <a:accent5>
        <a:srgbClr val="E85817"/>
      </a:accent5>
      <a:accent6>
        <a:srgbClr val="6CB2CE"/>
      </a:accent6>
      <a:hlink>
        <a:srgbClr val="0077A5"/>
      </a:hlink>
      <a:folHlink>
        <a:srgbClr val="BABAB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2011KICKOFF.thmx</Template>
  <TotalTime>8934</TotalTime>
  <Words>2336</Words>
  <Application>Microsoft Macintosh PowerPoint</Application>
  <PresentationFormat>On-screen Show (4:3)</PresentationFormat>
  <Paragraphs>339</Paragraphs>
  <Slides>37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2011KICKOFF</vt:lpstr>
      <vt:lpstr>PR May MOR Preso</vt:lpstr>
      <vt:lpstr>Slide 1</vt:lpstr>
      <vt:lpstr>Grails Grown Up: How do we get sub 500m/sec response?</vt:lpstr>
      <vt:lpstr>Introduction Todd Ellermann</vt:lpstr>
      <vt:lpstr>What we are going to cover</vt:lpstr>
      <vt:lpstr>Who is VT?</vt:lpstr>
      <vt:lpstr>Service Architecture Overview</vt:lpstr>
      <vt:lpstr>VT Architecture Today 2011</vt:lpstr>
      <vt:lpstr>Server Sizing: A Bit Orthogonal</vt:lpstr>
      <vt:lpstr>Groovy – VS – Java </vt:lpstr>
      <vt:lpstr>Compile Static Annotation is here!</vt:lpstr>
      <vt:lpstr>Waitomo Caves New Zealand</vt:lpstr>
      <vt:lpstr>Pagespeed</vt:lpstr>
      <vt:lpstr>Simple Parallelization (GPARS Code)</vt:lpstr>
      <vt:lpstr>Limitations of GPARS approach </vt:lpstr>
      <vt:lpstr>Slide 15</vt:lpstr>
      <vt:lpstr>Framework Requirements</vt:lpstr>
      <vt:lpstr>VT Solution</vt:lpstr>
      <vt:lpstr>Phases of PageMetaService</vt:lpstr>
      <vt:lpstr>PageMeta</vt:lpstr>
      <vt:lpstr>@Parallel Annotation in a Module </vt:lpstr>
      <vt:lpstr>@Parallel Annotation in a Module </vt:lpstr>
      <vt:lpstr>Debugging Feature</vt:lpstr>
      <vt:lpstr>Page and Module Timing</vt:lpstr>
      <vt:lpstr>Future Parallelization Improvements </vt:lpstr>
      <vt:lpstr>Parallelization Results </vt:lpstr>
      <vt:lpstr>How do we accelerate the services?</vt:lpstr>
      <vt:lpstr>Database Master/Slave</vt:lpstr>
      <vt:lpstr>Datasources Plug-in 2010 Slide</vt:lpstr>
      <vt:lpstr>Datasources Plug-in 2010 Slide</vt:lpstr>
      <vt:lpstr>Spring the answer to Master/Slave!</vt:lpstr>
      <vt:lpstr>Spring the answer to Master/Slave!</vt:lpstr>
      <vt:lpstr>AbstractRoutingDataSource</vt:lpstr>
      <vt:lpstr>AbstractRoutingDataSource</vt:lpstr>
      <vt:lpstr>Filter to set Context</vt:lpstr>
      <vt:lpstr>Filter to set Context</vt:lpstr>
      <vt:lpstr>One Last Datpoint</vt:lpstr>
      <vt:lpstr>Q &amp; A 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Ellermann</dc:creator>
  <cp:lastModifiedBy>Todd R. Ellermann</cp:lastModifiedBy>
  <cp:revision>75</cp:revision>
  <dcterms:created xsi:type="dcterms:W3CDTF">2013-05-20T17:58:18Z</dcterms:created>
  <dcterms:modified xsi:type="dcterms:W3CDTF">2013-05-22T03:36:20Z</dcterms:modified>
</cp:coreProperties>
</file>