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6" autoAdjust="0"/>
    <p:restoredTop sz="94660"/>
  </p:normalViewPr>
  <p:slideViewPr>
    <p:cSldViewPr snapToGrid="0">
      <p:cViewPr varScale="1">
        <p:scale>
          <a:sx n="59" d="100"/>
          <a:sy n="59" d="100"/>
        </p:scale>
        <p:origin x="12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FE56B-D409-E1D2-1E3A-685B4618BE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76F56A-368B-3B40-C53C-486FB3663B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2D7697-8BB0-C054-E1C2-61884EEB9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3090C-4604-461A-9D6E-7765E0B1F879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94C2FA-77A8-F135-286E-E9587A2C0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A61025-662E-6D66-9E6D-F94E89983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B1FA5-047A-4274-90E6-62DEA04B6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240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0E7C2-9766-D3B0-9C94-117D1486E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04EFD4-AB69-4928-4717-7FA686512E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E3ACE3-4597-C9E7-ADAE-D6F1729F1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3090C-4604-461A-9D6E-7765E0B1F879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F24D2D-00FE-0EF8-7637-1DA8A5FBD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6CCDBF-3D6C-35D8-EBA3-5345F0513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B1FA5-047A-4274-90E6-62DEA04B6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224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209B95-EE0E-8144-5888-C74BE6CCA9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59DE03-E5C1-A67D-76CB-29316E5CD1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2279D-1716-8211-6295-443D2FBE6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3090C-4604-461A-9D6E-7765E0B1F879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4766C6-94F2-B06C-C2B4-6FF66C5F0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286775-68A7-81CF-3030-70ECC9DA4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B1FA5-047A-4274-90E6-62DEA04B6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561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88CB9-9397-6D7A-2AEB-B5D4241C3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1EA54-89AF-F840-6370-4E0EDD2345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094207-EFB8-C3E1-8BC4-4D5175AD0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3090C-4604-461A-9D6E-7765E0B1F879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B2A19-BE5C-3DC3-2289-28A63CE2E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3F769F-2EC3-64B4-2E98-44798936D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B1FA5-047A-4274-90E6-62DEA04B6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671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8B790-CE35-A6C0-DCFD-0460E1A49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2566D0-4AD3-A27D-6543-8635ABA75F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999A28-BDE5-2C8D-F52F-371CF07C6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3090C-4604-461A-9D6E-7765E0B1F879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4F64DE-FCD6-3DA6-570F-E50B4F238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7555EC-A27B-06E3-16E7-9749C8A09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B1FA5-047A-4274-90E6-62DEA04B6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834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C05FD-ADB1-449D-48BF-2D3AABCC7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C76CB0-4663-6193-DE76-7FA817F986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7D9B3F-0387-82DA-E5E1-31D3509450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2F8B3A-2C7D-1F1B-5B5B-B869C4E60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3090C-4604-461A-9D6E-7765E0B1F879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B7C8D6-B206-D990-C11F-D489813AA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DC7C71-7DD6-21A6-A174-34281BF53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B1FA5-047A-4274-90E6-62DEA04B6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346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84CD0-A1FC-1247-DA25-E82BABB53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FDD5F5-D9E5-96CC-D41B-FF0F75CE3F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85531E-A3E2-A625-7505-0CB67E8A94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368755-8516-A01B-D0D7-3517AA2F41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6B2E0A-C89C-AE3A-2471-9146E284DA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80EE83-D7FF-C8C1-8263-556B4C4BB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3090C-4604-461A-9D6E-7765E0B1F879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B37BF3-8EF9-E3B6-10FF-2290C6CB3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EFD3E1-B1D2-A1CC-5E12-D75C37ADC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B1FA5-047A-4274-90E6-62DEA04B6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593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3E0E6-F6D0-B9A3-DE47-84A1255F6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6CD09E-D336-A2F8-1D63-51208393A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3090C-4604-461A-9D6E-7765E0B1F879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5341C8-09AA-D23B-D461-FD6194739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BDAFBF-A895-E14E-6BF2-93DE76B6A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B1FA5-047A-4274-90E6-62DEA04B6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474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A99E2C-5E12-9E0B-CF5E-9332E6092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3090C-4604-461A-9D6E-7765E0B1F879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58E828-4061-2175-E5C3-BB5CF6F1A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BBE079-1EF9-8958-E915-D8E5C8246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B1FA5-047A-4274-90E6-62DEA04B6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169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24410-C935-E253-CA46-C2A7117E1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BBB300-3519-F155-097B-F0E0CA307A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02AE30-38E6-3A6D-192D-6827666AE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9C9CD9-44DF-CC3E-6A4E-9D8ED90CE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3090C-4604-461A-9D6E-7765E0B1F879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443108-3DEF-295D-BC5F-BFC2D9758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DF7AE7-6AD4-A41E-8677-2FC325602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B1FA5-047A-4274-90E6-62DEA04B6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717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DE6B8-D61C-00C1-0512-F246525A4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CB2E79-32E3-0892-79ED-34379E9963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BC422F-F1E1-582C-6751-2050FC5A7A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0EAE1B-51D1-0B2B-E0BC-3AAC1FE74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3090C-4604-461A-9D6E-7765E0B1F879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0317BE-EF4D-8531-4D52-CA53DF00C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C80B34-707C-CCFE-AB0F-B7371B5D4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B1FA5-047A-4274-90E6-62DEA04B6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336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A3E83E-04D9-8FF4-8615-7549F67D7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43DE55-B6D0-457A-A9E8-30F249FBE3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FE8AD7-7C0C-7AB5-BD9E-EEC9781E4B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A3090C-4604-461A-9D6E-7765E0B1F879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0F0173-8D68-3D69-96BA-7CCD42B17C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715877-C7D2-1EEA-D113-3DA6C1BB38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9B1FA5-047A-4274-90E6-62DEA04B6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783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CCE6A-22C5-44DA-9E7C-BC80F8841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005" y="-99326"/>
            <a:ext cx="10515600" cy="1325563"/>
          </a:xfrm>
        </p:spPr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FDEDB3-8B26-47F7-855C-6476421AB2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280" y="1099913"/>
            <a:ext cx="4377447" cy="5634716"/>
          </a:xfrm>
        </p:spPr>
        <p:txBody>
          <a:bodyPr>
            <a:normAutofit/>
          </a:bodyPr>
          <a:lstStyle/>
          <a:p>
            <a:r>
              <a:rPr lang="en-US" sz="2000" dirty="0" err="1"/>
              <a:t>Clauset</a:t>
            </a:r>
            <a:r>
              <a:rPr lang="en-US" sz="2000" dirty="0"/>
              <a:t> et. al. [1] demonstrated statistical inference and hypothesis testing of power law distributions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Inference:</a:t>
            </a:r>
          </a:p>
          <a:p>
            <a:pPr lvl="1"/>
            <a:r>
              <a:rPr lang="en-US" sz="1800" dirty="0"/>
              <a:t>Fit α (via maximum likelihood) and </a:t>
            </a:r>
            <a:r>
              <a:rPr lang="en-US" sz="1800" dirty="0" err="1"/>
              <a:t>x</a:t>
            </a:r>
            <a:r>
              <a:rPr lang="en-US" sz="1800" baseline="-25000" dirty="0" err="1"/>
              <a:t>min</a:t>
            </a:r>
            <a:r>
              <a:rPr lang="en-US" sz="1800" baseline="-25000" dirty="0"/>
              <a:t>  </a:t>
            </a:r>
            <a:r>
              <a:rPr lang="en-US" sz="1800" dirty="0"/>
              <a:t>(using </a:t>
            </a:r>
            <a:r>
              <a:rPr lang="en-US" sz="1800" dirty="0" err="1"/>
              <a:t>Kolmogrov</a:t>
            </a:r>
            <a:r>
              <a:rPr lang="en-US" sz="1800" dirty="0"/>
              <a:t>-Smirnov test)  </a:t>
            </a:r>
          </a:p>
          <a:p>
            <a:pPr lvl="1"/>
            <a:r>
              <a:rPr lang="en-US" sz="1800" dirty="0"/>
              <a:t>(Box 1 step 1)</a:t>
            </a:r>
          </a:p>
          <a:p>
            <a:endParaRPr lang="en-US" sz="2000" dirty="0"/>
          </a:p>
          <a:p>
            <a:r>
              <a:rPr lang="en-US" sz="2000" dirty="0"/>
              <a:t>Hypothesis testing:</a:t>
            </a:r>
          </a:p>
          <a:p>
            <a:pPr lvl="1"/>
            <a:r>
              <a:rPr lang="en-US" sz="1800" dirty="0"/>
              <a:t>Test whether fitted model follows power law distribution. </a:t>
            </a:r>
          </a:p>
          <a:p>
            <a:pPr lvl="1"/>
            <a:r>
              <a:rPr lang="en-US" sz="1800" dirty="0"/>
              <a:t>(Box 1 step 2)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41B7A4-7268-44A5-BC9E-F891DA81CB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2687" y="541577"/>
            <a:ext cx="5898228" cy="703566"/>
          </a:xfrm>
          <a:prstGeom prst="rect">
            <a:avLst/>
          </a:prstGeom>
          <a:effectLst>
            <a:glow rad="927100">
              <a:schemeClr val="accent6">
                <a:lumMod val="75000"/>
                <a:alpha val="40000"/>
              </a:schemeClr>
            </a:glow>
            <a:softEdge rad="609600"/>
          </a:effectLst>
          <a:scene3d>
            <a:camera prst="orthographicFront"/>
            <a:lightRig rig="threePt" dir="t"/>
          </a:scene3d>
          <a:sp3d extrusionH="12700" contourW="19050">
            <a:bevelT/>
            <a:extrusionClr>
              <a:srgbClr val="92D050"/>
            </a:extrusionClr>
          </a:sp3d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C7A88FD-5077-46BC-87A1-CAE5C650F1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7617" y="1847007"/>
            <a:ext cx="7201781" cy="4351338"/>
          </a:xfrm>
          <a:prstGeom prst="rect">
            <a:avLst/>
          </a:prstGeom>
          <a:effectLst>
            <a:glow rad="927100">
              <a:schemeClr val="accent6">
                <a:lumMod val="75000"/>
                <a:alpha val="40000"/>
              </a:schemeClr>
            </a:glow>
            <a:softEdge rad="609600"/>
          </a:effectLst>
          <a:scene3d>
            <a:camera prst="orthographicFront"/>
            <a:lightRig rig="threePt" dir="t"/>
          </a:scene3d>
          <a:sp3d extrusionH="12700" contourW="19050">
            <a:bevelT/>
            <a:extrusionClr>
              <a:srgbClr val="92D050"/>
            </a:extrusionClr>
          </a:sp3d>
        </p:spPr>
      </p:pic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25881157-8E4A-4652-9FDD-1BBFA167356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17148" y="2235201"/>
          <a:ext cx="2877865" cy="1325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095200" imgH="965160" progId="Equation.DSMT4">
                  <p:embed/>
                </p:oleObj>
              </mc:Choice>
              <mc:Fallback>
                <p:oleObj name="Equation" r:id="rId4" imgW="2095200" imgH="965160" progId="Equation.DSMT4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25881157-8E4A-4652-9FDD-1BBFA167356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17148" y="2235201"/>
                        <a:ext cx="2877865" cy="13255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5EE5796-B8AB-456B-9E46-2D45C6C3B080}"/>
              </a:ext>
            </a:extLst>
          </p:cNvPr>
          <p:cNvSpPr txBox="1"/>
          <p:nvPr/>
        </p:nvSpPr>
        <p:spPr>
          <a:xfrm>
            <a:off x="4737617" y="362857"/>
            <a:ext cx="545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[1]</a:t>
            </a:r>
          </a:p>
        </p:txBody>
      </p:sp>
    </p:spTree>
    <p:extLst>
      <p:ext uri="{BB962C8B-B14F-4D97-AF65-F5344CB8AC3E}">
        <p14:creationId xmlns:p14="http://schemas.microsoft.com/office/powerpoint/2010/main" val="24811103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Equation</vt:lpstr>
      <vt:lpstr>Background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Background</dc:title>
  <dc:creator>Todd Hricik</dc:creator>
  <cp:lastModifiedBy>Todd Hricik</cp:lastModifiedBy>
  <cp:revision>1</cp:revision>
  <dcterms:created xsi:type="dcterms:W3CDTF">2023-11-08T23:47:27Z</dcterms:created>
  <dcterms:modified xsi:type="dcterms:W3CDTF">2023-11-08T23:48:16Z</dcterms:modified>
</cp:coreProperties>
</file>