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76" r:id="rId6"/>
    <p:sldId id="260" r:id="rId7"/>
    <p:sldId id="261" r:id="rId8"/>
    <p:sldId id="262" r:id="rId9"/>
    <p:sldId id="277" r:id="rId10"/>
    <p:sldId id="278" r:id="rId11"/>
    <p:sldId id="263" r:id="rId12"/>
    <p:sldId id="269" r:id="rId13"/>
    <p:sldId id="270" r:id="rId14"/>
    <p:sldId id="264" r:id="rId15"/>
    <p:sldId id="265" r:id="rId16"/>
    <p:sldId id="266" r:id="rId17"/>
    <p:sldId id="267" r:id="rId18"/>
    <p:sldId id="268" r:id="rId19"/>
    <p:sldId id="271" r:id="rId20"/>
    <p:sldId id="272" r:id="rId21"/>
    <p:sldId id="273" r:id="rId22"/>
    <p:sldId id="274" r:id="rId23"/>
    <p:sldId id="275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1" autoAdjust="0"/>
    <p:restoredTop sz="86416" autoAdjust="0"/>
  </p:normalViewPr>
  <p:slideViewPr>
    <p:cSldViewPr>
      <p:cViewPr varScale="1">
        <p:scale>
          <a:sx n="81" d="100"/>
          <a:sy n="81" d="100"/>
        </p:scale>
        <p:origin x="-1118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C3E7D-055A-43EB-8E59-945B5D09BDAC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C1490B-CCFD-4FE5-98F9-32C7692A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16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Particularly</a:t>
            </a:r>
            <a:r>
              <a:rPr lang="en-US" baseline="0" dirty="0" smtClean="0"/>
              <a:t>, Tech for those with visual impairments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1490B-CCFD-4FE5-98F9-32C7692AAD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16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Reads back mobile</a:t>
            </a:r>
            <a:r>
              <a:rPr lang="en-US" baseline="0" dirty="0" smtClean="0"/>
              <a:t> screen display.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Multi-gestural.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1490B-CCFD-4FE5-98F9-32C7692AAD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58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</a:t>
            </a:r>
            <a:r>
              <a:rPr lang="en-US" baseline="0" dirty="0" smtClean="0"/>
              <a:t> contrast highlighting.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Special Gestures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1490B-CCFD-4FE5-98F9-32C7692AAD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18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Still being researched.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cost under $1000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Puff air to create dots thousands of dots with the ability to even represent pictures or graphs.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Still experimental, and won’t be ready for release until many years from 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1490B-CCFD-4FE5-98F9-32C7692AAD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97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1490B-CCFD-4FE5-98F9-32C7692AAD7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50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5E70-811B-4F6D-8BE7-1FA80EBF6E6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C607-F291-4232-B241-47C4E83A6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35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5E70-811B-4F6D-8BE7-1FA80EBF6E6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C607-F291-4232-B241-47C4E83A6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1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5E70-811B-4F6D-8BE7-1FA80EBF6E6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C607-F291-4232-B241-47C4E83A6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5E70-811B-4F6D-8BE7-1FA80EBF6E6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C607-F291-4232-B241-47C4E83A6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24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5E70-811B-4F6D-8BE7-1FA80EBF6E6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C607-F291-4232-B241-47C4E83A6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5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5E70-811B-4F6D-8BE7-1FA80EBF6E6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C607-F291-4232-B241-47C4E83A6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36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5E70-811B-4F6D-8BE7-1FA80EBF6E6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C607-F291-4232-B241-47C4E83A6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33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5E70-811B-4F6D-8BE7-1FA80EBF6E6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C607-F291-4232-B241-47C4E83A6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30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5E70-811B-4F6D-8BE7-1FA80EBF6E6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C607-F291-4232-B241-47C4E83A6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0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5E70-811B-4F6D-8BE7-1FA80EBF6E6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C607-F291-4232-B241-47C4E83A6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1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5E70-811B-4F6D-8BE7-1FA80EBF6E6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C607-F291-4232-B241-47C4E83A6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6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D5E70-811B-4F6D-8BE7-1FA80EBF6E6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FC607-F291-4232-B241-47C4E83A6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Accessibility </a:t>
            </a:r>
            <a:r>
              <a:rPr lang="en-US" dirty="0" smtClean="0"/>
              <a:t>&amp; </a:t>
            </a:r>
            <a:r>
              <a:rPr lang="en-US" dirty="0" smtClean="0"/>
              <a:t>Tech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3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Braille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53" y="3001962"/>
            <a:ext cx="4110094" cy="1722438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269" y="2544762"/>
            <a:ext cx="3962462" cy="2636838"/>
          </a:xfrm>
        </p:spPr>
      </p:pic>
    </p:spTree>
    <p:extLst>
      <p:ext uri="{BB962C8B-B14F-4D97-AF65-F5344CB8AC3E}">
        <p14:creationId xmlns:p14="http://schemas.microsoft.com/office/powerpoint/2010/main" val="3043135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8229600" cy="1143000"/>
          </a:xfrm>
        </p:spPr>
        <p:txBody>
          <a:bodyPr/>
          <a:lstStyle/>
          <a:p>
            <a:r>
              <a:rPr lang="en-US" dirty="0" smtClean="0"/>
              <a:t>Refreshable Braille Displays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5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Braille Reader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491581"/>
            <a:ext cx="7315200" cy="2743200"/>
          </a:xfrm>
        </p:spPr>
      </p:pic>
    </p:spTree>
    <p:extLst>
      <p:ext uri="{BB962C8B-B14F-4D97-AF65-F5344CB8AC3E}">
        <p14:creationId xmlns:p14="http://schemas.microsoft.com/office/powerpoint/2010/main" val="612214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Braille Tablet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48" y="1600200"/>
            <a:ext cx="8037704" cy="4525963"/>
          </a:xfrm>
        </p:spPr>
      </p:pic>
    </p:spTree>
    <p:extLst>
      <p:ext uri="{BB962C8B-B14F-4D97-AF65-F5344CB8AC3E}">
        <p14:creationId xmlns:p14="http://schemas.microsoft.com/office/powerpoint/2010/main" val="1367341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Accessible Rich Internet Applications </a:t>
            </a:r>
            <a:r>
              <a:rPr lang="en-US" b="1" dirty="0"/>
              <a:t>(ARIA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Aria Roles</a:t>
            </a:r>
            <a:endParaRPr lang="en-US" dirty="0"/>
          </a:p>
          <a:p>
            <a:r>
              <a:rPr lang="en-US" dirty="0" smtClean="0"/>
              <a:t>Aria State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539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ARIA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&lt;!-- This is a tabs widget. How would you know, looking only at the markup? --&gt;</a:t>
            </a:r>
          </a:p>
          <a:p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r>
              <a:rPr lang="en-US" dirty="0"/>
              <a:t>  &lt;li id="ch1Tab"&gt;</a:t>
            </a:r>
          </a:p>
          <a:p>
            <a:r>
              <a:rPr lang="en-US" dirty="0"/>
              <a:t>    &lt;a </a:t>
            </a:r>
            <a:r>
              <a:rPr lang="en-US" dirty="0" err="1"/>
              <a:t>href</a:t>
            </a:r>
            <a:r>
              <a:rPr lang="en-US" dirty="0"/>
              <a:t>="#ch1Panel"&gt;Chapter 1&lt;/a&gt;</a:t>
            </a:r>
          </a:p>
          <a:p>
            <a:r>
              <a:rPr lang="en-US" dirty="0"/>
              <a:t>  &lt;/li&gt;</a:t>
            </a:r>
          </a:p>
          <a:p>
            <a:r>
              <a:rPr lang="en-US" dirty="0"/>
              <a:t>  &lt;li id="ch2Tab"&gt;</a:t>
            </a:r>
          </a:p>
          <a:p>
            <a:r>
              <a:rPr lang="en-US" dirty="0"/>
              <a:t>    &lt;a </a:t>
            </a:r>
            <a:r>
              <a:rPr lang="en-US" dirty="0" err="1"/>
              <a:t>href</a:t>
            </a:r>
            <a:r>
              <a:rPr lang="en-US" dirty="0"/>
              <a:t>="#ch2Panel"&gt;Chapter 2&lt;/a&gt;</a:t>
            </a:r>
          </a:p>
          <a:p>
            <a:r>
              <a:rPr lang="en-US" dirty="0"/>
              <a:t>  &lt;/li&gt;</a:t>
            </a:r>
          </a:p>
          <a:p>
            <a:r>
              <a:rPr lang="en-US" dirty="0"/>
              <a:t>  &lt;li id="</a:t>
            </a:r>
            <a:r>
              <a:rPr lang="en-US" dirty="0" err="1"/>
              <a:t>quizTab</a:t>
            </a:r>
            <a:r>
              <a:rPr lang="en-US" dirty="0"/>
              <a:t>"&gt;</a:t>
            </a:r>
          </a:p>
          <a:p>
            <a:r>
              <a:rPr lang="en-US" dirty="0"/>
              <a:t>    &lt;a </a:t>
            </a:r>
            <a:r>
              <a:rPr lang="en-US" dirty="0" err="1"/>
              <a:t>href</a:t>
            </a:r>
            <a:r>
              <a:rPr lang="en-US" dirty="0"/>
              <a:t>="#</a:t>
            </a:r>
            <a:r>
              <a:rPr lang="en-US" dirty="0" err="1"/>
              <a:t>quizPanel</a:t>
            </a:r>
            <a:r>
              <a:rPr lang="en-US" dirty="0"/>
              <a:t>"&gt;Quiz&lt;/a&gt;</a:t>
            </a:r>
          </a:p>
          <a:p>
            <a:r>
              <a:rPr lang="en-US" dirty="0"/>
              <a:t>  &lt;/li&gt;</a:t>
            </a:r>
          </a:p>
          <a:p>
            <a:r>
              <a:rPr lang="en-US" dirty="0"/>
              <a:t>&lt;/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35491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ARIA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&lt;!-- We've added role attributes to describe the tab list and each tab. --&gt;</a:t>
            </a:r>
          </a:p>
          <a:p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 role="</a:t>
            </a:r>
            <a:r>
              <a:rPr lang="en-US" dirty="0" err="1"/>
              <a:t>tablist</a:t>
            </a:r>
            <a:r>
              <a:rPr lang="en-US" dirty="0"/>
              <a:t>"&gt;</a:t>
            </a:r>
          </a:p>
          <a:p>
            <a:r>
              <a:rPr lang="en-US" dirty="0"/>
              <a:t>  &lt;li id="ch1Tab" role="tab"&gt;</a:t>
            </a:r>
          </a:p>
          <a:p>
            <a:r>
              <a:rPr lang="en-US" dirty="0"/>
              <a:t>    &lt;a </a:t>
            </a:r>
            <a:r>
              <a:rPr lang="en-US" dirty="0" err="1"/>
              <a:t>href</a:t>
            </a:r>
            <a:r>
              <a:rPr lang="en-US" dirty="0"/>
              <a:t>="#ch1Panel"&gt;Chapter 1&lt;/a&gt;</a:t>
            </a:r>
          </a:p>
          <a:p>
            <a:r>
              <a:rPr lang="en-US" dirty="0"/>
              <a:t>  &lt;/li&gt;</a:t>
            </a:r>
          </a:p>
          <a:p>
            <a:r>
              <a:rPr lang="en-US" dirty="0"/>
              <a:t>  &lt;li id="ch2Tab" role="tab"&gt;</a:t>
            </a:r>
          </a:p>
          <a:p>
            <a:r>
              <a:rPr lang="en-US" dirty="0"/>
              <a:t>    &lt;a </a:t>
            </a:r>
            <a:r>
              <a:rPr lang="en-US" dirty="0" err="1"/>
              <a:t>href</a:t>
            </a:r>
            <a:r>
              <a:rPr lang="en-US" dirty="0"/>
              <a:t>="#ch2Panel"&gt;Chapter 2&lt;/a&gt;</a:t>
            </a:r>
          </a:p>
          <a:p>
            <a:r>
              <a:rPr lang="en-US" dirty="0"/>
              <a:t>  &lt;/li&gt;</a:t>
            </a:r>
          </a:p>
          <a:p>
            <a:r>
              <a:rPr lang="en-US" dirty="0"/>
              <a:t>  &lt;li id="</a:t>
            </a:r>
            <a:r>
              <a:rPr lang="en-US" dirty="0" err="1"/>
              <a:t>quizTab</a:t>
            </a:r>
            <a:r>
              <a:rPr lang="en-US" dirty="0"/>
              <a:t>" role="tab"&gt;</a:t>
            </a:r>
          </a:p>
          <a:p>
            <a:r>
              <a:rPr lang="en-US" dirty="0"/>
              <a:t>    &lt;a </a:t>
            </a:r>
            <a:r>
              <a:rPr lang="en-US" dirty="0" err="1"/>
              <a:t>href</a:t>
            </a:r>
            <a:r>
              <a:rPr lang="en-US" dirty="0"/>
              <a:t>="#</a:t>
            </a:r>
            <a:r>
              <a:rPr lang="en-US" dirty="0" err="1"/>
              <a:t>quizPanel</a:t>
            </a:r>
            <a:r>
              <a:rPr lang="en-US" dirty="0"/>
              <a:t>"&gt;Quiz&lt;/a&gt;</a:t>
            </a:r>
          </a:p>
          <a:p>
            <a:r>
              <a:rPr lang="en-US" dirty="0"/>
              <a:t>  &lt;/li&gt;</a:t>
            </a:r>
          </a:p>
          <a:p>
            <a:r>
              <a:rPr lang="en-US" dirty="0"/>
              <a:t>&lt;/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16553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ARIA State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ARIA </a:t>
            </a:r>
            <a:r>
              <a:rPr lang="en-US" dirty="0"/>
              <a:t>provides attributes for declaring the current state of a UI widget. Examples include (but are certainly not limited to):</a:t>
            </a:r>
          </a:p>
          <a:p>
            <a:endParaRPr lang="en-US" dirty="0"/>
          </a:p>
          <a:p>
            <a:r>
              <a:rPr lang="en-US" dirty="0"/>
              <a:t>aria-checked: indicates the state of a checkbox or radio button</a:t>
            </a:r>
          </a:p>
          <a:p>
            <a:r>
              <a:rPr lang="en-US" dirty="0"/>
              <a:t>aria-disabled: indicates that an element is visible, but not editable or otherwise operable</a:t>
            </a:r>
          </a:p>
          <a:p>
            <a:r>
              <a:rPr lang="en-US" dirty="0"/>
              <a:t>aria-grabbed: indicates the 'grabbed' state of an object in a drag-and-drop operation</a:t>
            </a:r>
          </a:p>
        </p:txBody>
      </p:sp>
    </p:spTree>
    <p:extLst>
      <p:ext uri="{BB962C8B-B14F-4D97-AF65-F5344CB8AC3E}">
        <p14:creationId xmlns:p14="http://schemas.microsoft.com/office/powerpoint/2010/main" val="638564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Roles</a:t>
            </a:r>
          </a:p>
          <a:p>
            <a:pPr lvl="1"/>
            <a:r>
              <a:rPr lang="en-US" dirty="0" smtClean="0"/>
              <a:t>Widget roles</a:t>
            </a:r>
            <a:endParaRPr lang="en-US" dirty="0"/>
          </a:p>
          <a:p>
            <a:pPr lvl="1"/>
            <a:r>
              <a:rPr lang="en-US" dirty="0"/>
              <a:t>Composite </a:t>
            </a:r>
            <a:r>
              <a:rPr lang="en-US" dirty="0" smtClean="0"/>
              <a:t>roles</a:t>
            </a:r>
          </a:p>
          <a:p>
            <a:pPr lvl="1"/>
            <a:r>
              <a:rPr lang="en-US" dirty="0"/>
              <a:t>Document </a:t>
            </a:r>
            <a:r>
              <a:rPr lang="en-US" dirty="0" smtClean="0"/>
              <a:t>structure roles</a:t>
            </a:r>
          </a:p>
          <a:p>
            <a:pPr lvl="1"/>
            <a:r>
              <a:rPr lang="en-US" dirty="0"/>
              <a:t>Landmark </a:t>
            </a:r>
            <a:r>
              <a:rPr lang="en-US" dirty="0" smtClean="0"/>
              <a:t>roles</a:t>
            </a:r>
          </a:p>
          <a:p>
            <a:r>
              <a:rPr lang="en-US" dirty="0"/>
              <a:t>States and </a:t>
            </a:r>
            <a:r>
              <a:rPr lang="en-US" dirty="0" smtClean="0"/>
              <a:t>properties</a:t>
            </a:r>
          </a:p>
          <a:p>
            <a:pPr lvl="1"/>
            <a:r>
              <a:rPr lang="en-US" dirty="0"/>
              <a:t>Widget attributes</a:t>
            </a:r>
          </a:p>
          <a:p>
            <a:pPr lvl="1"/>
            <a:r>
              <a:rPr lang="en-US" dirty="0"/>
              <a:t>Live region attributes</a:t>
            </a:r>
          </a:p>
          <a:p>
            <a:pPr lvl="1"/>
            <a:r>
              <a:rPr lang="en-US" dirty="0"/>
              <a:t>Drag &amp; drop attributes</a:t>
            </a:r>
          </a:p>
          <a:p>
            <a:pPr lvl="1"/>
            <a:r>
              <a:rPr lang="en-US" dirty="0"/>
              <a:t>Relationship </a:t>
            </a:r>
            <a:r>
              <a:rPr lang="en-US" dirty="0" smtClean="0"/>
              <a:t>attributes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https://developer.mozilla.org/en-US/docs/Web/Accessibility/ARIA/ARIA_Techniques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95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Good Web Design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solid HTML page structure</a:t>
            </a:r>
          </a:p>
          <a:p>
            <a:r>
              <a:rPr lang="en-US" dirty="0" smtClean="0"/>
              <a:t>Execute the fundamentals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987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many people face visual impairments?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Total (all ages): 7,358,400 (2.3%)</a:t>
            </a:r>
          </a:p>
          <a:p>
            <a:pPr lvl="1"/>
            <a:r>
              <a:rPr lang="en-US" dirty="0" smtClean="0"/>
              <a:t>Total (16 to 75+): 6,906,500 (8.6%)</a:t>
            </a:r>
          </a:p>
          <a:p>
            <a:pPr lvl="2"/>
            <a:r>
              <a:rPr lang="en-US" dirty="0" smtClean="0"/>
              <a:t>Women: 3,810,600 (9.0%)</a:t>
            </a:r>
          </a:p>
          <a:p>
            <a:pPr lvl="2"/>
            <a:r>
              <a:rPr lang="en-US" dirty="0" smtClean="0"/>
              <a:t>Men: 3,095,900 (8.0%)</a:t>
            </a:r>
          </a:p>
          <a:p>
            <a:pPr lvl="1"/>
            <a:r>
              <a:rPr lang="en-US" dirty="0" smtClean="0"/>
              <a:t>Age 18 to 64: 3,831,700 (1.9%)</a:t>
            </a:r>
          </a:p>
          <a:p>
            <a:pPr lvl="1"/>
            <a:r>
              <a:rPr lang="en-US" dirty="0" smtClean="0"/>
              <a:t>Age 65 and older: 3,000,400 (6.7%)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https://nfb.org/blindness-statistics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195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Good Web Design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</a:t>
            </a:r>
            <a:r>
              <a:rPr lang="en-US" dirty="0"/>
              <a:t>keyboard navigation for web design</a:t>
            </a:r>
          </a:p>
          <a:p>
            <a:pPr lvl="1"/>
            <a:r>
              <a:rPr lang="en-US" dirty="0"/>
              <a:t>Obvious Keyboard Focus</a:t>
            </a:r>
          </a:p>
          <a:p>
            <a:pPr lvl="1"/>
            <a:r>
              <a:rPr lang="en-US" dirty="0"/>
              <a:t>All Interactive Elements Are </a:t>
            </a:r>
            <a:r>
              <a:rPr lang="en-US" dirty="0" smtClean="0"/>
              <a:t>Accessible</a:t>
            </a:r>
            <a:endParaRPr lang="en-US" dirty="0"/>
          </a:p>
          <a:p>
            <a:pPr lvl="1"/>
            <a:r>
              <a:rPr lang="en-US" dirty="0"/>
              <a:t>Consider a Skip Navigation Link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715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Enable keyboard navigation for web design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99707"/>
            <a:ext cx="4038600" cy="2326949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887093"/>
            <a:ext cx="4038600" cy="1952176"/>
          </a:xfrm>
        </p:spPr>
      </p:pic>
    </p:spTree>
    <p:extLst>
      <p:ext uri="{BB962C8B-B14F-4D97-AF65-F5344CB8AC3E}">
        <p14:creationId xmlns:p14="http://schemas.microsoft.com/office/powerpoint/2010/main" val="4282190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Enable keyboard navigation for web design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40344"/>
            <a:ext cx="4038600" cy="344567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766830"/>
            <a:ext cx="4038600" cy="2192702"/>
          </a:xfrm>
        </p:spPr>
      </p:pic>
    </p:spTree>
    <p:extLst>
      <p:ext uri="{BB962C8B-B14F-4D97-AF65-F5344CB8AC3E}">
        <p14:creationId xmlns:p14="http://schemas.microsoft.com/office/powerpoint/2010/main" val="3110329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Prioritize Text Clarity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22" y="2087562"/>
            <a:ext cx="8711156" cy="3551238"/>
          </a:xfrm>
        </p:spPr>
      </p:pic>
    </p:spTree>
    <p:extLst>
      <p:ext uri="{BB962C8B-B14F-4D97-AF65-F5344CB8AC3E}">
        <p14:creationId xmlns:p14="http://schemas.microsoft.com/office/powerpoint/2010/main" val="3705024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Accessible web  design not only allows you to reach a larger audience, but it’s also the right thing to 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85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blindness?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statutory definition of “legally blind” is that central visual acuity must be 20/200 or less in the better eye with the best possible correction or that the visual field must be 20 degrees or less.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9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Readers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JAWS (Freedom Scientific)</a:t>
            </a:r>
            <a:endParaRPr lang="en-US" dirty="0"/>
          </a:p>
          <a:p>
            <a:r>
              <a:rPr lang="en-US" dirty="0" smtClean="0"/>
              <a:t>NVDA (NV Access)</a:t>
            </a:r>
            <a:endParaRPr lang="en-US" dirty="0"/>
          </a:p>
          <a:p>
            <a:r>
              <a:rPr lang="en-US" dirty="0" err="1"/>
              <a:t>ChromeVox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07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Readers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JAWS (Freedom Scientific)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" y="2174875"/>
            <a:ext cx="3951288" cy="395128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NVDA (NV Access)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952" y="2725579"/>
            <a:ext cx="3931920" cy="2849880"/>
          </a:xfrm>
        </p:spPr>
      </p:pic>
    </p:spTree>
    <p:extLst>
      <p:ext uri="{BB962C8B-B14F-4D97-AF65-F5344CB8AC3E}">
        <p14:creationId xmlns:p14="http://schemas.microsoft.com/office/powerpoint/2010/main" val="53233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Readers (mobile)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VoiceOver</a:t>
            </a:r>
            <a:r>
              <a:rPr lang="en-US" dirty="0"/>
              <a:t> (iOS)</a:t>
            </a:r>
          </a:p>
          <a:p>
            <a:r>
              <a:rPr lang="en-US" dirty="0"/>
              <a:t>Talk Back (Android)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505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Readers (mobile)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VoiceOver</a:t>
            </a:r>
            <a:r>
              <a:rPr lang="en-US" dirty="0" smtClean="0"/>
              <a:t> (iOS)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2357438"/>
            <a:ext cx="3586162" cy="358616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258" y="2281238"/>
            <a:ext cx="4567308" cy="3738562"/>
          </a:xfrm>
        </p:spPr>
      </p:pic>
    </p:spTree>
    <p:extLst>
      <p:ext uri="{BB962C8B-B14F-4D97-AF65-F5344CB8AC3E}">
        <p14:creationId xmlns:p14="http://schemas.microsoft.com/office/powerpoint/2010/main" val="158021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Readers (mobile)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TalkBack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278" y="2245757"/>
            <a:ext cx="2146032" cy="3809524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224" y="1908491"/>
            <a:ext cx="2365376" cy="4484056"/>
          </a:xfrm>
        </p:spPr>
      </p:pic>
    </p:spTree>
    <p:extLst>
      <p:ext uri="{BB962C8B-B14F-4D97-AF65-F5344CB8AC3E}">
        <p14:creationId xmlns:p14="http://schemas.microsoft.com/office/powerpoint/2010/main" val="3022259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Magnifiers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ZoomText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38747"/>
            <a:ext cx="4040188" cy="3623543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3013770"/>
            <a:ext cx="4041775" cy="2273498"/>
          </a:xfrm>
        </p:spPr>
      </p:pic>
    </p:spTree>
    <p:extLst>
      <p:ext uri="{BB962C8B-B14F-4D97-AF65-F5344CB8AC3E}">
        <p14:creationId xmlns:p14="http://schemas.microsoft.com/office/powerpoint/2010/main" val="1974101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620</Words>
  <Application>Microsoft Office PowerPoint</Application>
  <PresentationFormat>On-screen Show (4:3)</PresentationFormat>
  <Paragraphs>111</Paragraphs>
  <Slides>24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Accessibility &amp; Tech</vt:lpstr>
      <vt:lpstr>How many people face visual impairments?</vt:lpstr>
      <vt:lpstr>What is blindness?</vt:lpstr>
      <vt:lpstr>Screen Readers</vt:lpstr>
      <vt:lpstr>Screen Readers</vt:lpstr>
      <vt:lpstr>Screen Readers (mobile)</vt:lpstr>
      <vt:lpstr>Screen Readers (mobile)</vt:lpstr>
      <vt:lpstr>Screen Readers (mobile)</vt:lpstr>
      <vt:lpstr>Magnifiers</vt:lpstr>
      <vt:lpstr>Braille</vt:lpstr>
      <vt:lpstr>Refreshable Braille Displays</vt:lpstr>
      <vt:lpstr>Braille Reader</vt:lpstr>
      <vt:lpstr>Braille Tablet</vt:lpstr>
      <vt:lpstr>Accessible Rich Internet Applications (ARIA)</vt:lpstr>
      <vt:lpstr>ARIA Roles</vt:lpstr>
      <vt:lpstr>ARIA Roles</vt:lpstr>
      <vt:lpstr>ARIA State Changes</vt:lpstr>
      <vt:lpstr>Using ARIA</vt:lpstr>
      <vt:lpstr>Other Good Web Design Practices</vt:lpstr>
      <vt:lpstr>Other Good Web Design Practices</vt:lpstr>
      <vt:lpstr>Enable keyboard navigation for web design </vt:lpstr>
      <vt:lpstr>Enable keyboard navigation for web design </vt:lpstr>
      <vt:lpstr>Prioritize Text Clarity</vt:lpstr>
      <vt:lpstr>Accessible web  design not only allows you to reach a larger audience, but it’s also the right thing to do.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TMac</dc:creator>
  <cp:lastModifiedBy>TMac</cp:lastModifiedBy>
  <cp:revision>16</cp:revision>
  <dcterms:created xsi:type="dcterms:W3CDTF">2017-02-06T02:28:19Z</dcterms:created>
  <dcterms:modified xsi:type="dcterms:W3CDTF">2017-02-13T02:27:43Z</dcterms:modified>
</cp:coreProperties>
</file>