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pecflow.org/" TargetMode="External"/><Relationship Id="rId3" Type="http://schemas.openxmlformats.org/officeDocument/2006/relationships/hyperlink" Target="https://github.com/patrickherrmann/Bumblebee" TargetMode="External"/><Relationship Id="rId4" Type="http://schemas.openxmlformats.org/officeDocument/2006/relationships/hyperlink" Target="http://www.seleniumhq.org/" TargetMode="External"/><Relationship Id="rId5" Type="http://schemas.openxmlformats.org/officeDocument/2006/relationships/hyperlink" Target="https://github.com/toddmeinershagen/James.Testing/wiki/James.Testing.Rest" TargetMode="External"/><Relationship Id="rId6" Type="http://schemas.openxmlformats.org/officeDocument/2006/relationships/hyperlink" Target="https://github.com/toddmeinershagen/James.Testing/wiki/James.Testing.Wcf" TargetMode="External"/><Relationship Id="rId7" Type="http://schemas.openxmlformats.org/officeDocument/2006/relationships/hyperlink" Target="https://github.com/toddmeinershagen/James.Testing/wiki/James.Testing.Pdf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798354" y="1638300"/>
            <a:ext cx="11408093" cy="3302000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40">
                <a:solidFill>
                  <a:srgbClr val="FFFFFF"/>
                </a:solidFill>
              </a:rPr>
              <a:t>Specification by Example for Web UI Automation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Innovation Day 2014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Todd Meinershagen, Senior Software Architect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3622" y="1079337"/>
            <a:ext cx="9117556" cy="759492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9"/>
          <p:cNvGrpSpPr/>
          <p:nvPr/>
        </p:nvGrpSpPr>
        <p:grpSpPr>
          <a:xfrm>
            <a:off x="1232310" y="2282510"/>
            <a:ext cx="5645738" cy="1270001"/>
            <a:chOff x="0" y="0"/>
            <a:chExt cx="5645736" cy="1270000"/>
          </a:xfrm>
        </p:grpSpPr>
        <p:sp>
          <p:nvSpPr>
            <p:cNvPr id="37" name="Shape 37"/>
            <p:cNvSpPr/>
            <p:nvPr/>
          </p:nvSpPr>
          <p:spPr>
            <a:xfrm>
              <a:off x="1513812" y="0"/>
              <a:ext cx="4131925" cy="1270000"/>
            </a:xfrm>
            <a:prstGeom prst="roundRect">
              <a:avLst>
                <a:gd name="adj" fmla="val 15000"/>
              </a:avLst>
            </a:prstGeom>
            <a:solidFill>
              <a:srgbClr val="1497FC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rPr>
                <a:t>Acceptance Criteria</a:t>
              </a:r>
              <a:endPara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rPr>
                <a:t> (.feature file)</a:t>
              </a:r>
            </a:p>
          </p:txBody>
        </p:sp>
        <p:pic>
          <p:nvPicPr>
            <p:cNvPr id="38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4075"/>
              <a:ext cx="763318" cy="110185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44" name="Group 44"/>
          <p:cNvGrpSpPr/>
          <p:nvPr/>
        </p:nvGrpSpPr>
        <p:grpSpPr>
          <a:xfrm>
            <a:off x="1048442" y="4894896"/>
            <a:ext cx="10188996" cy="2576194"/>
            <a:chOff x="0" y="0"/>
            <a:chExt cx="10188995" cy="2576193"/>
          </a:xfrm>
        </p:grpSpPr>
        <p:sp>
          <p:nvSpPr>
            <p:cNvPr id="40" name="Shape 40"/>
            <p:cNvSpPr/>
            <p:nvPr/>
          </p:nvSpPr>
          <p:spPr>
            <a:xfrm>
              <a:off x="1700428" y="0"/>
              <a:ext cx="8472172" cy="1270000"/>
            </a:xfrm>
            <a:prstGeom prst="roundRect">
              <a:avLst>
                <a:gd name="adj" fmla="val 15000"/>
              </a:avLst>
            </a:prstGeom>
            <a:solidFill>
              <a:srgbClr val="00397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rPr>
                <a:t>Page/Block Abstractions (Bumblebee)</a:t>
              </a:r>
            </a:p>
          </p:txBody>
        </p:sp>
        <p:grpSp>
          <p:nvGrpSpPr>
            <p:cNvPr id="43" name="Group 43"/>
            <p:cNvGrpSpPr/>
            <p:nvPr/>
          </p:nvGrpSpPr>
          <p:grpSpPr>
            <a:xfrm>
              <a:off x="0" y="1306193"/>
              <a:ext cx="10188995" cy="1270001"/>
              <a:chOff x="0" y="0"/>
              <a:chExt cx="10188994" cy="1270000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1678536" y="0"/>
                <a:ext cx="8510459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00245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effectLst/>
                  </a:defRPr>
                </a:pPr>
                <a:r>
                  <a:rPr sz="24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rPr>
                  <a:t>Web Automation (Selenium)</a:t>
                </a:r>
              </a:p>
            </p:txBody>
          </p:sp>
          <p:pic>
            <p:nvPicPr>
              <p:cNvPr id="42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035337" cy="1035337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>
                <a:outerShdw sx="100000" sy="100000" kx="0" ky="0" algn="b" rotWithShape="0" blurRad="254000" dist="127000" dir="5400000">
                  <a:srgbClr val="000000">
                    <a:alpha val="70000"/>
                  </a:srgbClr>
                </a:outerShdw>
              </a:effectLst>
            </p:spPr>
          </p:pic>
        </p:grpSp>
      </p:grpSp>
      <p:grpSp>
        <p:nvGrpSpPr>
          <p:cNvPr id="49" name="Group 49"/>
          <p:cNvGrpSpPr/>
          <p:nvPr/>
        </p:nvGrpSpPr>
        <p:grpSpPr>
          <a:xfrm>
            <a:off x="6982207" y="3588703"/>
            <a:ext cx="5470479" cy="1270001"/>
            <a:chOff x="0" y="0"/>
            <a:chExt cx="5470477" cy="1270000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4225910" cy="1270000"/>
            </a:xfrm>
            <a:prstGeom prst="roundRect">
              <a:avLst>
                <a:gd name="adj" fmla="val 15000"/>
              </a:avLst>
            </a:prstGeom>
            <a:solidFill>
              <a:srgbClr val="0065C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76200" dist="0" dir="18900000">
                <a:srgbClr val="000000">
                  <a:alpha val="8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400">
                  <a:solidFill>
                    <a:srgbClr val="FFFFFF"/>
                  </a:solidFill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rPr>
                <a:t>Load Tests (Visual Studio)</a:t>
              </a: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532716" y="189563"/>
              <a:ext cx="937762" cy="890874"/>
              <a:chOff x="0" y="0"/>
              <a:chExt cx="937760" cy="890872"/>
            </a:xfrm>
          </p:grpSpPr>
          <p:pic>
            <p:nvPicPr>
              <p:cNvPr id="46" name="pasted-image.png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937761" cy="890873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>
                <a:outerShdw sx="100000" sy="100000" kx="0" ky="0" algn="b" rotWithShape="0" blurRad="254000" dist="127000" dir="540000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47" name="pasted-image.png"/>
              <p:cNvPicPr/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01994" y="109613"/>
                <a:ext cx="333753" cy="33375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57" name="Group 57"/>
          <p:cNvGrpSpPr/>
          <p:nvPr/>
        </p:nvGrpSpPr>
        <p:grpSpPr>
          <a:xfrm>
            <a:off x="1122315" y="3246173"/>
            <a:ext cx="5762494" cy="1932237"/>
            <a:chOff x="0" y="0"/>
            <a:chExt cx="5762492" cy="1932236"/>
          </a:xfrm>
        </p:grpSpPr>
        <p:grpSp>
          <p:nvGrpSpPr>
            <p:cNvPr id="54" name="Group 54"/>
            <p:cNvGrpSpPr/>
            <p:nvPr/>
          </p:nvGrpSpPr>
          <p:grpSpPr>
            <a:xfrm>
              <a:off x="0" y="342530"/>
              <a:ext cx="5762493" cy="1270001"/>
              <a:chOff x="0" y="0"/>
              <a:chExt cx="5762492" cy="1270000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1617045" y="0"/>
                <a:ext cx="4145448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0065C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76200" dist="0" dir="18900000">
                  <a:srgbClr val="000000">
                    <a:alpha val="8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  <a:effectLst/>
                  </a:defRPr>
                </a:pPr>
                <a:r>
                  <a:rPr sz="2400">
                    <a:solidFill>
                      <a:srgbClr val="FFFFFF"/>
                    </a:solidFill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rPr>
                  <a:t>Step Bindings (SpecFlow)</a:t>
                </a:r>
              </a:p>
            </p:txBody>
          </p:sp>
          <p:grpSp>
            <p:nvGrpSpPr>
              <p:cNvPr id="53" name="Group 53"/>
              <p:cNvGrpSpPr/>
              <p:nvPr/>
            </p:nvGrpSpPr>
            <p:grpSpPr>
              <a:xfrm>
                <a:off x="0" y="143346"/>
                <a:ext cx="983307" cy="983308"/>
                <a:chOff x="0" y="0"/>
                <a:chExt cx="983306" cy="983306"/>
              </a:xfrm>
            </p:grpSpPr>
            <p:pic>
              <p:nvPicPr>
                <p:cNvPr id="51" name="pasted-image.png"/>
                <p:cNvPicPr/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983307" cy="983307"/>
                </a:xfrm>
                <a:prstGeom prst="rect">
                  <a:avLst/>
                </a:prstGeom>
                <a:ln w="25400" cap="flat">
                  <a:noFill/>
                  <a:miter lim="400000"/>
                </a:ln>
                <a:effectLst>
                  <a:outerShdw sx="100000" sy="100000" kx="0" ky="0" algn="b" rotWithShape="0" blurRad="254000" dist="127000" dir="5400000">
                    <a:srgbClr val="000000">
                      <a:alpha val="70000"/>
                    </a:srgbClr>
                  </a:outerShdw>
                </a:effectLst>
              </p:spPr>
            </p:pic>
            <p:pic>
              <p:nvPicPr>
                <p:cNvPr id="52" name="pasted-image.png"/>
                <p:cNvPicPr/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327660" y="136051"/>
                  <a:ext cx="333754" cy="33375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sp>
          <p:nvSpPr>
            <p:cNvPr id="55" name="Shape 55"/>
            <p:cNvSpPr/>
            <p:nvPr/>
          </p:nvSpPr>
          <p:spPr>
            <a:xfrm flipV="1">
              <a:off x="3547221" y="-1"/>
              <a:ext cx="1" cy="54892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6" name="Shape 56"/>
            <p:cNvSpPr/>
            <p:nvPr/>
          </p:nvSpPr>
          <p:spPr>
            <a:xfrm>
              <a:off x="3547221" y="1329017"/>
              <a:ext cx="1" cy="603220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1027443" y="4731709"/>
            <a:ext cx="1062534" cy="1485424"/>
            <a:chOff x="0" y="0"/>
            <a:chExt cx="1062532" cy="1485423"/>
          </a:xfrm>
        </p:grpSpPr>
        <p:sp>
          <p:nvSpPr>
            <p:cNvPr id="58" name="Shape 58"/>
            <p:cNvSpPr/>
            <p:nvPr/>
          </p:nvSpPr>
          <p:spPr>
            <a:xfrm flipV="1">
              <a:off x="531266" y="-1"/>
              <a:ext cx="1" cy="456417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531266" y="1029007"/>
              <a:ext cx="1" cy="456416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502903"/>
              <a:ext cx="106253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Pairing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" grpId="2"/>
      <p:bldP build="whole" bldLvl="1" animBg="1" rev="0" advAuto="0" spid="44" grpId="1"/>
      <p:bldP build="whole" bldLvl="1" animBg="1" rev="0" advAuto="0" spid="61" grpId="3"/>
      <p:bldP build="whole" bldLvl="1" animBg="1" rev="0" advAuto="0" spid="49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7798" y="1974057"/>
            <a:ext cx="5849204" cy="5524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Reference Links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19455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b="1" sz="1824">
                <a:solidFill>
                  <a:srgbClr val="FFFFFF"/>
                </a:solidFill>
              </a:rPr>
              <a:t>SpecFlow</a:t>
            </a:r>
            <a:r>
              <a:rPr sz="1824">
                <a:solidFill>
                  <a:srgbClr val="FFFFFF"/>
                </a:solidFill>
              </a:rPr>
              <a:t> - Acceptance Criteria Automation</a:t>
            </a:r>
            <a:endParaRPr sz="1824">
              <a:solidFill>
                <a:srgbClr val="FFFFFF"/>
              </a:solidFill>
            </a:endParaRPr>
          </a:p>
          <a:p>
            <a:pPr lvl="1" marL="43891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http://www.specflow.org/</a:t>
            </a:r>
            <a:endParaRPr sz="1824">
              <a:solidFill>
                <a:srgbClr val="FFFFFF"/>
              </a:solidFill>
            </a:endParaRPr>
          </a:p>
          <a:p>
            <a:pPr lvl="0" marL="219455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b="1" sz="1824">
                <a:solidFill>
                  <a:srgbClr val="FFFFFF"/>
                </a:solidFill>
              </a:rPr>
              <a:t>Bumblebee</a:t>
            </a:r>
            <a:r>
              <a:rPr sz="1824">
                <a:solidFill>
                  <a:srgbClr val="FFFFFF"/>
                </a:solidFill>
              </a:rPr>
              <a:t> - UI Automation</a:t>
            </a:r>
            <a:endParaRPr sz="1824">
              <a:solidFill>
                <a:srgbClr val="FFFFFF"/>
              </a:solidFill>
            </a:endParaRPr>
          </a:p>
          <a:p>
            <a:pPr lvl="1" marL="43891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https://github.com/patrickherrmann/Bumblebee</a:t>
            </a:r>
            <a:endParaRPr sz="1824">
              <a:solidFill>
                <a:srgbClr val="FFFFFF"/>
              </a:solidFill>
            </a:endParaRPr>
          </a:p>
          <a:p>
            <a:pPr lvl="0" marL="219455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b="1" sz="1824">
                <a:solidFill>
                  <a:srgbClr val="FFFFFF"/>
                </a:solidFill>
              </a:rPr>
              <a:t>Selenium</a:t>
            </a:r>
            <a:r>
              <a:rPr b="1" sz="1824">
                <a:solidFill>
                  <a:srgbClr val="FFFFFF"/>
                </a:solidFill>
              </a:rPr>
              <a:t> </a:t>
            </a:r>
            <a:r>
              <a:rPr sz="1824">
                <a:solidFill>
                  <a:srgbClr val="FFFFFF"/>
                </a:solidFill>
              </a:rPr>
              <a:t>- UI Automation</a:t>
            </a:r>
            <a:endParaRPr sz="1824">
              <a:solidFill>
                <a:srgbClr val="FFFFFF"/>
              </a:solidFill>
            </a:endParaRPr>
          </a:p>
          <a:p>
            <a:pPr lvl="1" marL="43891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 u="sng">
                <a:solidFill>
                  <a:srgbClr val="FFFFFF"/>
                </a:solidFill>
                <a:hlinkClick r:id="rId4" invalidUrl="" action="" tgtFrame="" tooltip="" history="1" highlightClick="0" endSnd="0"/>
              </a:rPr>
              <a:t>http://www.seleniumhq.org/</a:t>
            </a:r>
            <a:endParaRPr sz="1824">
              <a:solidFill>
                <a:srgbClr val="FFFFFF"/>
              </a:solidFill>
            </a:endParaRPr>
          </a:p>
          <a:p>
            <a:pPr lvl="0" marL="219455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b="1" sz="1824">
                <a:solidFill>
                  <a:srgbClr val="FFFFFF"/>
                </a:solidFill>
              </a:rPr>
              <a:t>James.Testing.Rest</a:t>
            </a:r>
            <a:r>
              <a:rPr sz="1824">
                <a:solidFill>
                  <a:srgbClr val="FFFFFF"/>
                </a:solidFill>
              </a:rPr>
              <a:t> - Service Automation (REST)</a:t>
            </a:r>
            <a:endParaRPr sz="1824">
              <a:solidFill>
                <a:srgbClr val="FFFFFF"/>
              </a:solidFill>
            </a:endParaRPr>
          </a:p>
          <a:p>
            <a:pPr lvl="1" marL="43891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 u="sng">
                <a:solidFill>
                  <a:srgbClr val="FFFFFF"/>
                </a:solidFill>
                <a:hlinkClick r:id="rId5" invalidUrl="" action="" tgtFrame="" tooltip="" history="1" highlightClick="0" endSnd="0"/>
              </a:rPr>
              <a:t>https://github.com/toddmeinershagen/James.Testing/wiki/James.Testing.Rest</a:t>
            </a:r>
            <a:endParaRPr sz="1824">
              <a:solidFill>
                <a:srgbClr val="FFFFFF"/>
              </a:solidFill>
            </a:endParaRPr>
          </a:p>
          <a:p>
            <a:pPr lvl="0" marL="219455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b="1" sz="1824">
                <a:solidFill>
                  <a:srgbClr val="FFFFFF"/>
                </a:solidFill>
              </a:rPr>
              <a:t>James.Testing.Wcf</a:t>
            </a:r>
            <a:r>
              <a:rPr sz="1824">
                <a:solidFill>
                  <a:srgbClr val="FFFFFF"/>
                </a:solidFill>
              </a:rPr>
              <a:t> - Service Automation (SOAP)</a:t>
            </a:r>
            <a:endParaRPr sz="1824">
              <a:solidFill>
                <a:srgbClr val="FFFFFF"/>
              </a:solidFill>
            </a:endParaRPr>
          </a:p>
          <a:p>
            <a:pPr lvl="1" marL="43891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 u="sng">
                <a:solidFill>
                  <a:srgbClr val="FFFFFF"/>
                </a:solidFill>
                <a:hlinkClick r:id="rId6" invalidUrl="" action="" tgtFrame="" tooltip="" history="1" highlightClick="0" endSnd="0"/>
              </a:rPr>
              <a:t>https://github.com/toddmeinershagen/James.Testing/wiki/James.Testing.Wcf</a:t>
            </a:r>
            <a:endParaRPr sz="1824">
              <a:solidFill>
                <a:srgbClr val="FFFFFF"/>
              </a:solidFill>
            </a:endParaRPr>
          </a:p>
          <a:p>
            <a:pPr lvl="0" marL="219455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b="1" sz="1824">
                <a:solidFill>
                  <a:srgbClr val="FFFFFF"/>
                </a:solidFill>
              </a:rPr>
              <a:t>James.Testing.Pdf</a:t>
            </a:r>
            <a:r>
              <a:rPr sz="1824">
                <a:solidFill>
                  <a:srgbClr val="FFFFFF"/>
                </a:solidFill>
              </a:rPr>
              <a:t> - PDF Interrogation</a:t>
            </a:r>
            <a:endParaRPr sz="1824">
              <a:solidFill>
                <a:srgbClr val="FFFFFF"/>
              </a:solidFill>
            </a:endParaRPr>
          </a:p>
          <a:p>
            <a:pPr lvl="1" marL="438911" indent="-219455" defTabSz="280415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1824" u="sng">
                <a:solidFill>
                  <a:srgbClr val="FFFFFF"/>
                </a:solidFill>
                <a:hlinkClick r:id="rId7" invalidUrl="" action="" tgtFrame="" tooltip="" history="1" highlightClick="0" endSnd="0"/>
              </a:rPr>
              <a:t>https://github.com/toddmeinershagen/James.Testing/wiki/James.Testing.Pdf</a:t>
            </a:r>
          </a:p>
        </p:txBody>
      </p:sp>
    </p:spTree>
  </p:cSld>
  <p:clrMapOvr>
    <a:masterClrMapping/>
  </p:clrMapOvr>
  <p:transition spd="slow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