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50C4-F9DE-4579-A940-E890F130168A}" type="datetimeFigureOut">
              <a:rPr lang="en-US" smtClean="0"/>
              <a:t>2021-04-11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5121-5241-4121-AE04-A9B27B13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CB6-4DF2-454E-ABC9-30A60A3AEB68}" type="datetime1">
              <a:rPr lang="en-US" smtClean="0"/>
              <a:t>2021-04-11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1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70C2-1023-44A4-98A6-B757A90D4AF8}" type="datetime1">
              <a:rPr lang="en-US" smtClean="0"/>
              <a:t>2021-04-11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F150-8679-4517-AF8C-D19735337D02}" type="datetime1">
              <a:rPr lang="en-US" smtClean="0"/>
              <a:t>2021-04-11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CF1B-8655-4AED-9A9E-306C7276293F}" type="datetime1">
              <a:rPr lang="en-US" smtClean="0"/>
              <a:t>2021-04-11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115-32C9-4638-A572-3EE4E4F1B302}" type="datetime1">
              <a:rPr lang="en-US" smtClean="0"/>
              <a:t>2021-04-11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06C0-E6F2-424E-9E17-3394F2CAC167}" type="datetime1">
              <a:rPr lang="en-US" smtClean="0"/>
              <a:t>2021-04-11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ED4-DFAE-422E-B2A9-D466B675187E}" type="datetime1">
              <a:rPr lang="en-US" smtClean="0"/>
              <a:t>2021-04-11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99AC-4EA5-42F4-809E-7553FBFDD84D}" type="datetime1">
              <a:rPr lang="en-US" smtClean="0"/>
              <a:t>2021-04-11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050E-B635-4DAD-B4DD-5746EBF6F110}" type="datetime1">
              <a:rPr lang="en-US" smtClean="0"/>
              <a:t>2021-04-11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E2A2-3C8D-460E-B818-CD0BD729B839}" type="datetime1">
              <a:rPr lang="en-US" smtClean="0"/>
              <a:t>2021-04-11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E75C-07AE-40D4-9DF6-12B41D67C972}" type="datetime1">
              <a:rPr lang="en-US" smtClean="0"/>
              <a:t>2021-04-11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FE7F-F1B9-4A31-B8B0-55D1B638EE13}" type="datetime1">
              <a:rPr lang="en-US" smtClean="0"/>
              <a:t>2021-04-11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337539"/>
          </a:xfrm>
        </p:spPr>
        <p:txBody>
          <a:bodyPr>
            <a:normAutofit/>
          </a:bodyPr>
          <a:lstStyle/>
          <a:p>
            <a:r>
              <a:rPr lang="en-US" dirty="0" smtClean="0"/>
              <a:t>If I had one thing to ask the professor out of the Week 1 – 6, it's a question: what's a common way that RTOS handles </a:t>
            </a:r>
            <a:r>
              <a:rPr lang="en-US" dirty="0" err="1" smtClean="0"/>
              <a:t>Mutex</a:t>
            </a:r>
            <a:r>
              <a:rPr lang="en-US" dirty="0" smtClean="0"/>
              <a:t> variables, being that </a:t>
            </a:r>
            <a:r>
              <a:rPr lang="en-US" dirty="0" err="1" smtClean="0"/>
              <a:t>Mutex</a:t>
            </a:r>
            <a:r>
              <a:rPr lang="en-US" dirty="0" smtClean="0"/>
              <a:t> variables are global variables themselves and thus subject to race conditions?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7 </a:t>
            </a:r>
            <a:r>
              <a:rPr lang="en-US" dirty="0"/>
              <a:t>–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need to be written in a precise, testable language</a:t>
            </a:r>
          </a:p>
          <a:p>
            <a:r>
              <a:rPr lang="en-US" dirty="0" smtClean="0"/>
              <a:t>Requirements are supported within the context of the system</a:t>
            </a:r>
          </a:p>
          <a:p>
            <a:pPr lvl="1"/>
            <a:r>
              <a:rPr lang="en-US" dirty="0" smtClean="0"/>
              <a:t>any conflicting requirements need to be resolved or prioritized</a:t>
            </a:r>
          </a:p>
          <a:p>
            <a:r>
              <a:rPr lang="en-US" dirty="0" smtClean="0"/>
              <a:t>Requirements need to have a measurable tolerance</a:t>
            </a:r>
          </a:p>
          <a:p>
            <a:r>
              <a:rPr lang="en-US" dirty="0" smtClean="0"/>
              <a:t>Requirements do NOT describe implementation; rather, requirements need to describe what the product does</a:t>
            </a:r>
          </a:p>
          <a:p>
            <a:r>
              <a:rPr lang="en-US" dirty="0" smtClean="0"/>
              <a:t>Requirements must follow design constraints</a:t>
            </a:r>
          </a:p>
          <a:p>
            <a:r>
              <a:rPr lang="en-US" dirty="0" smtClean="0"/>
              <a:t>Try to follow EARS: Easy Approach to Requirements Syntax</a:t>
            </a:r>
          </a:p>
          <a:p>
            <a:pPr lvl="1"/>
            <a:r>
              <a:rPr lang="en-US" dirty="0" smtClean="0"/>
              <a:t>[While/Where &lt;precondition] [when/if &lt;trigger&gt; then] &lt;system&gt; shall &lt;response&gt;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8 –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are evil! Only have a few read/write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globals</a:t>
            </a:r>
            <a:r>
              <a:rPr lang="en-US" dirty="0" smtClean="0"/>
              <a:t> indicate poor modularity</a:t>
            </a:r>
          </a:p>
          <a:p>
            <a:r>
              <a:rPr lang="en-US" dirty="0" err="1" smtClean="0"/>
              <a:t>Globals</a:t>
            </a:r>
            <a:r>
              <a:rPr lang="en-US" dirty="0" smtClean="0"/>
              <a:t> increase complexity</a:t>
            </a:r>
          </a:p>
          <a:p>
            <a:r>
              <a:rPr lang="en-US" dirty="0" smtClean="0"/>
              <a:t>File static can only be seen inside .c file; similar to "private"</a:t>
            </a:r>
          </a:p>
          <a:p>
            <a:r>
              <a:rPr lang="en-US" dirty="0" smtClean="0"/>
              <a:t>Arrange .c files based on access to data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accessor</a:t>
            </a:r>
            <a:r>
              <a:rPr lang="en-US" dirty="0" smtClean="0"/>
              <a:t> functions (getters / functions that increments the variable) instead of allowing access to variables directly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9 </a:t>
            </a:r>
            <a:r>
              <a:rPr lang="en-US" dirty="0"/>
              <a:t>– </a:t>
            </a:r>
            <a:r>
              <a:rPr lang="en-US" dirty="0" smtClean="0"/>
              <a:t>Spaghetti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Unstructured code leads to bugs, as unstructured code is generally hard to understand, test, and review</a:t>
            </a:r>
          </a:p>
          <a:p>
            <a:pPr lvl="1"/>
            <a:r>
              <a:rPr lang="en-US" dirty="0" smtClean="0"/>
              <a:t>We need to limit complexity within each unit / subroutine / method</a:t>
            </a:r>
          </a:p>
          <a:p>
            <a:r>
              <a:rPr lang="en-US" dirty="0" smtClean="0"/>
              <a:t>McCabe </a:t>
            </a:r>
            <a:r>
              <a:rPr lang="en-US" dirty="0" err="1" smtClean="0"/>
              <a:t>Cyclomatic</a:t>
            </a:r>
            <a:r>
              <a:rPr lang="en-US" dirty="0" smtClean="0"/>
              <a:t> Complexity (MCC) can measure each module</a:t>
            </a:r>
          </a:p>
          <a:p>
            <a:pPr lvl="1"/>
            <a:r>
              <a:rPr lang="en-US" dirty="0" smtClean="0"/>
              <a:t>Maximum MCC should be in the range of 10 - 15</a:t>
            </a:r>
          </a:p>
          <a:p>
            <a:r>
              <a:rPr lang="en-US" dirty="0" smtClean="0"/>
              <a:t>Strict </a:t>
            </a:r>
            <a:r>
              <a:rPr lang="en-US" dirty="0" err="1" smtClean="0"/>
              <a:t>Cyclomatic</a:t>
            </a:r>
            <a:r>
              <a:rPr lang="en-US" dirty="0" smtClean="0"/>
              <a:t> Complexity (SCC) counts </a:t>
            </a:r>
            <a:r>
              <a:rPr lang="en-US" dirty="0"/>
              <a:t>complexity using their control flow (if </a:t>
            </a:r>
            <a:r>
              <a:rPr lang="en-US" dirty="0" smtClean="0"/>
              <a:t>statements </a:t>
            </a:r>
            <a:r>
              <a:rPr lang="en-US" dirty="0"/>
              <a:t>/ </a:t>
            </a:r>
            <a:r>
              <a:rPr lang="en-US" dirty="0" smtClean="0"/>
              <a:t>conditionals</a:t>
            </a:r>
          </a:p>
          <a:p>
            <a:r>
              <a:rPr lang="en-US" dirty="0" smtClean="0"/>
              <a:t>Spaghetti Factor: SF = SCC + (</a:t>
            </a:r>
            <a:r>
              <a:rPr lang="en-US" dirty="0" err="1" smtClean="0"/>
              <a:t>Globals</a:t>
            </a:r>
            <a:r>
              <a:rPr lang="en-US" dirty="0" smtClean="0"/>
              <a:t> * 5) + (SLOC / 20)</a:t>
            </a:r>
          </a:p>
          <a:p>
            <a:pPr lvl="1"/>
            <a:r>
              <a:rPr lang="en-US" dirty="0" smtClean="0"/>
              <a:t>want to be between 5-10, and don't go above 15</a:t>
            </a:r>
          </a:p>
          <a:p>
            <a:r>
              <a:rPr lang="en-US" dirty="0"/>
              <a:t>The purpose of the complexity measurements is to split up complex code into smaller </a:t>
            </a:r>
            <a:r>
              <a:rPr lang="en-US" dirty="0" smtClean="0"/>
              <a:t>pieces</a:t>
            </a:r>
          </a:p>
          <a:p>
            <a:pPr lvl="1"/>
            <a:r>
              <a:rPr lang="en-US" dirty="0" smtClean="0"/>
              <a:t>Don't have nested if statements / don't excessively use `break`, `continue`, or multiple `returns`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351"/>
            <a:ext cx="8974015" cy="50585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guest speakers were not recorded, so I could not watch them online. Thus, I have no questions for the non-existent guest speakers.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1 – Course Topics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a core competency</a:t>
            </a:r>
          </a:p>
          <a:p>
            <a:r>
              <a:rPr lang="en-US" dirty="0" smtClean="0"/>
              <a:t>Product-level testing is not a fix; rather, we need good practices, development process, development skills</a:t>
            </a:r>
          </a:p>
          <a:p>
            <a:r>
              <a:rPr lang="en-US" dirty="0" smtClean="0"/>
              <a:t>It only takes one bad line of code</a:t>
            </a:r>
          </a:p>
          <a:p>
            <a:r>
              <a:rPr lang="en-US" dirty="0" smtClean="0"/>
              <a:t>Customers will regularly experience bugs that you will not see during testing</a:t>
            </a:r>
          </a:p>
          <a:p>
            <a:r>
              <a:rPr lang="en-US" dirty="0" smtClean="0"/>
              <a:t>Good process enables good software</a:t>
            </a:r>
          </a:p>
          <a:p>
            <a:pPr lvl="1"/>
            <a:r>
              <a:rPr lang="en-US" dirty="0" smtClean="0"/>
              <a:t>Good process can be the "V" system or Agile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is essentially 0% of creating software</a:t>
            </a:r>
          </a:p>
          <a:p>
            <a:r>
              <a:rPr lang="en-US" dirty="0" smtClean="0"/>
              <a:t>Requirements change! Iterated approach is suggested</a:t>
            </a:r>
          </a:p>
          <a:p>
            <a:r>
              <a:rPr lang="en-US" dirty="0" smtClean="0"/>
              <a:t>Dividing into subsystems is important</a:t>
            </a:r>
          </a:p>
          <a:p>
            <a:r>
              <a:rPr lang="en-US" dirty="0" smtClean="0"/>
              <a:t>V Development Cycle</a:t>
            </a:r>
          </a:p>
          <a:p>
            <a:r>
              <a:rPr lang="en-US" dirty="0" smtClean="0"/>
              <a:t>Put things on paper as you go through the </a:t>
            </a:r>
            <a:r>
              <a:rPr lang="en-US" dirty="0" err="1" smtClean="0"/>
              <a:t>Vee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42" y="1825625"/>
            <a:ext cx="777171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4 – Code Style for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people MUST understand your code. Code for readability!</a:t>
            </a:r>
          </a:p>
          <a:p>
            <a:r>
              <a:rPr lang="en-US" dirty="0" smtClean="0"/>
              <a:t>If it's not obviously correct, then it's wrong</a:t>
            </a:r>
          </a:p>
          <a:p>
            <a:r>
              <a:rPr lang="en-US" dirty="0" smtClean="0"/>
              <a:t>Make code easy to read with consistent formatting, descriptive names, avoid magic numbers, etc.</a:t>
            </a:r>
          </a:p>
          <a:p>
            <a:r>
              <a:rPr lang="en-US" dirty="0" smtClean="0"/>
              <a:t>Modularity is good! </a:t>
            </a:r>
          </a:p>
          <a:p>
            <a:r>
              <a:rPr lang="en-US" dirty="0" smtClean="0"/>
              <a:t>Do not optimize unless you have performance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5 – Code Style for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warning might mean you're doing something that's likely a bug</a:t>
            </a:r>
          </a:p>
          <a:p>
            <a:r>
              <a:rPr lang="en-US" dirty="0" smtClean="0"/>
              <a:t>Do not override features designed for safe language use</a:t>
            </a:r>
          </a:p>
          <a:p>
            <a:pPr lvl="1"/>
            <a:r>
              <a:rPr lang="en-US" dirty="0" smtClean="0"/>
              <a:t>Let the language help you!</a:t>
            </a:r>
          </a:p>
          <a:p>
            <a:r>
              <a:rPr lang="en-US" dirty="0" smtClean="0"/>
              <a:t>Undefined or unspecified language is dangerous!</a:t>
            </a:r>
          </a:p>
          <a:p>
            <a:r>
              <a:rPr lang="en-US" dirty="0" smtClean="0"/>
              <a:t>Use guidelines and tools to write secure code. Examples of guidelines and tools are MISRA, CERT Secure, static analysis tools, and dynamic analysis tools</a:t>
            </a:r>
          </a:p>
          <a:p>
            <a:r>
              <a:rPr lang="en-US" dirty="0" smtClean="0"/>
              <a:t>Deviate from the language rules with CARE!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peer reviews find &lt; 50% of all bugs, then it is an anti-pattern!</a:t>
            </a:r>
          </a:p>
          <a:p>
            <a:r>
              <a:rPr lang="en-US" dirty="0" smtClean="0"/>
              <a:t>FORMAL peer reviews find more bugs than testing</a:t>
            </a:r>
          </a:p>
          <a:p>
            <a:r>
              <a:rPr lang="en-US" dirty="0" smtClean="0"/>
              <a:t>Fagan Style Inspections are the gold standard</a:t>
            </a:r>
          </a:p>
          <a:p>
            <a:pPr lvl="1"/>
            <a:r>
              <a:rPr lang="en-US" dirty="0" smtClean="0"/>
              <a:t>methodical, in-person review meetings</a:t>
            </a:r>
          </a:p>
          <a:p>
            <a:r>
              <a:rPr lang="en-US" smtClean="0"/>
              <a:t>Do </a:t>
            </a:r>
            <a:r>
              <a:rPr lang="en-US" dirty="0" smtClean="0"/>
              <a:t>not get defensive over your code. Nobody writes perfect code.</a:t>
            </a:r>
          </a:p>
          <a:p>
            <a:r>
              <a:rPr lang="en-US" dirty="0" smtClean="0"/>
              <a:t>Limit meetings to two hours</a:t>
            </a:r>
          </a:p>
          <a:p>
            <a:r>
              <a:rPr lang="en-US" dirty="0" smtClean="0"/>
              <a:t>Perspective-based review are more effective!</a:t>
            </a:r>
          </a:p>
          <a:p>
            <a:pPr lvl="1"/>
            <a:r>
              <a:rPr lang="en-US" dirty="0" smtClean="0"/>
              <a:t>each participant focuses on one section</a:t>
            </a:r>
          </a:p>
          <a:p>
            <a:r>
              <a:rPr lang="en-US" dirty="0" smtClean="0"/>
              <a:t>Review requirements / design as well, not just the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9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760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21-1</vt:lpstr>
      <vt:lpstr>21-1</vt:lpstr>
      <vt:lpstr>21-2</vt:lpstr>
      <vt:lpstr>21-3. Lect. 1 – Course Topics Overview</vt:lpstr>
      <vt:lpstr>21-3. Lect. 3 – SW Process</vt:lpstr>
      <vt:lpstr>21-3. Lect. 3 – SW Process</vt:lpstr>
      <vt:lpstr>21-3. Lect. 4 – Code Style for Humans</vt:lpstr>
      <vt:lpstr>21-3. Lect. 5 – Code Style for Compilers</vt:lpstr>
      <vt:lpstr>21-3. Lect. 6 – Peer Reviews</vt:lpstr>
      <vt:lpstr>21-3. Lect. 7 – Requirements</vt:lpstr>
      <vt:lpstr>21-3. Lect. 8 – Global Variables</vt:lpstr>
      <vt:lpstr>21-3. Lect. 9 – Spaghetti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196</cp:revision>
  <dcterms:created xsi:type="dcterms:W3CDTF">2021-03-15T02:50:55Z</dcterms:created>
  <dcterms:modified xsi:type="dcterms:W3CDTF">2021-04-12T03:01:14Z</dcterms:modified>
</cp:coreProperties>
</file>