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1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47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fld id="{1313FE7F-F1B9-4A31-B8B0-55D1B638EE13}" type="datetime1">
              <a:rPr lang="en-US" smtClean="0"/>
              <a:pPr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If I had one thing to ask the professor out of the Week 1 – 6, it's a question: what's a common way that RTOS handles </a:t>
            </a:r>
            <a:r>
              <a:rPr lang="en-US" dirty="0" err="1" smtClean="0"/>
              <a:t>Mutex</a:t>
            </a:r>
            <a:r>
              <a:rPr lang="en-US" dirty="0" smtClean="0"/>
              <a:t> variables, being that </a:t>
            </a:r>
            <a:r>
              <a:rPr lang="en-US" dirty="0" err="1" smtClean="0"/>
              <a:t>Mutex</a:t>
            </a:r>
            <a:r>
              <a:rPr lang="en-US" dirty="0" smtClean="0"/>
              <a:t> variables are global variables themselves and thus subject to race conditions?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7 </a:t>
            </a:r>
            <a:r>
              <a:rPr lang="en-US" dirty="0"/>
              <a:t>–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need to be written in a precise, testable language</a:t>
            </a:r>
          </a:p>
          <a:p>
            <a:r>
              <a:rPr lang="en-US" dirty="0" smtClean="0"/>
              <a:t>Requirements are supported within the context of the system</a:t>
            </a:r>
          </a:p>
          <a:p>
            <a:pPr lvl="1"/>
            <a:r>
              <a:rPr lang="en-US" dirty="0" smtClean="0"/>
              <a:t>any conflicting requirements need to be resolved or prioritized</a:t>
            </a:r>
          </a:p>
          <a:p>
            <a:r>
              <a:rPr lang="en-US" dirty="0" smtClean="0"/>
              <a:t>Requirements need to have a measurable tolerance</a:t>
            </a:r>
          </a:p>
          <a:p>
            <a:r>
              <a:rPr lang="en-US" dirty="0" smtClean="0"/>
              <a:t>Requirements do NOT describe implementation; rather, requirements need to describe what the product does</a:t>
            </a:r>
          </a:p>
          <a:p>
            <a:r>
              <a:rPr lang="en-US" dirty="0" smtClean="0"/>
              <a:t>Requirements must follow design constraints</a:t>
            </a:r>
          </a:p>
          <a:p>
            <a:r>
              <a:rPr lang="en-US" dirty="0" smtClean="0"/>
              <a:t>Try to follow EARS: Easy Approach to Requirements Syntax</a:t>
            </a:r>
          </a:p>
          <a:p>
            <a:pPr lvl="1"/>
            <a:r>
              <a:rPr lang="en-US" dirty="0" smtClean="0"/>
              <a:t>[While/Where &lt;precondition] [when/if &lt;trigger&gt; then] &lt;system&gt; shall &lt;response&gt;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8 –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are evil! Only have a few read/write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globals</a:t>
            </a:r>
            <a:r>
              <a:rPr lang="en-US" dirty="0" smtClean="0"/>
              <a:t> indicate poor modularity</a:t>
            </a:r>
          </a:p>
          <a:p>
            <a:r>
              <a:rPr lang="en-US" dirty="0" err="1" smtClean="0"/>
              <a:t>Globals</a:t>
            </a:r>
            <a:r>
              <a:rPr lang="en-US" dirty="0" smtClean="0"/>
              <a:t> increase complexity</a:t>
            </a:r>
          </a:p>
          <a:p>
            <a:r>
              <a:rPr lang="en-US" dirty="0" smtClean="0"/>
              <a:t>File static can only be seen inside .c file; similar to "private"</a:t>
            </a:r>
          </a:p>
          <a:p>
            <a:r>
              <a:rPr lang="en-US" dirty="0" smtClean="0"/>
              <a:t>Arrange .c files based on access to data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accessor</a:t>
            </a:r>
            <a:r>
              <a:rPr lang="en-US" dirty="0" smtClean="0"/>
              <a:t> functions (getters / functions that increments the variable) instead of allowing access to variables directly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Spaghetti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Unstructured code leads to bugs, as unstructured code is generally hard to understand, test, and review</a:t>
            </a:r>
          </a:p>
          <a:p>
            <a:pPr lvl="1"/>
            <a:r>
              <a:rPr lang="en-US" dirty="0" smtClean="0"/>
              <a:t>We need to limit complexity within each unit / subroutine / method</a:t>
            </a:r>
          </a:p>
          <a:p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 (MCC) can measure each module</a:t>
            </a:r>
          </a:p>
          <a:p>
            <a:pPr lvl="1"/>
            <a:r>
              <a:rPr lang="en-US" dirty="0" smtClean="0"/>
              <a:t>Maximum MCC should be in the range of 10 - 15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Cyclomatic</a:t>
            </a:r>
            <a:r>
              <a:rPr lang="en-US" dirty="0" smtClean="0"/>
              <a:t> Complexity (SCC) counts </a:t>
            </a:r>
            <a:r>
              <a:rPr lang="en-US" dirty="0"/>
              <a:t>complexity using their control flow (if </a:t>
            </a:r>
            <a:r>
              <a:rPr lang="en-US" dirty="0" smtClean="0"/>
              <a:t>statements </a:t>
            </a:r>
            <a:r>
              <a:rPr lang="en-US" dirty="0"/>
              <a:t>/ </a:t>
            </a:r>
            <a:r>
              <a:rPr lang="en-US" dirty="0" smtClean="0"/>
              <a:t>conditionals</a:t>
            </a:r>
          </a:p>
          <a:p>
            <a:r>
              <a:rPr lang="en-US" dirty="0" smtClean="0"/>
              <a:t>Spaghetti Factor: SF = SCC + (</a:t>
            </a:r>
            <a:r>
              <a:rPr lang="en-US" dirty="0" err="1" smtClean="0"/>
              <a:t>Globals</a:t>
            </a:r>
            <a:r>
              <a:rPr lang="en-US" dirty="0" smtClean="0"/>
              <a:t> * 5) + (SLOC / 20)</a:t>
            </a:r>
          </a:p>
          <a:p>
            <a:pPr lvl="1"/>
            <a:r>
              <a:rPr lang="en-US" dirty="0" smtClean="0"/>
              <a:t>want to be between 5-10, and don't go above 15</a:t>
            </a:r>
          </a:p>
          <a:p>
            <a:r>
              <a:rPr lang="en-US" dirty="0"/>
              <a:t>The purpose of the complexity measurements is to split up complex code into smaller </a:t>
            </a:r>
            <a:r>
              <a:rPr lang="en-US" dirty="0" smtClean="0"/>
              <a:t>pieces</a:t>
            </a:r>
          </a:p>
          <a:p>
            <a:pPr lvl="1"/>
            <a:r>
              <a:rPr lang="en-US" dirty="0" smtClean="0"/>
              <a:t>Don't have nested if statements / don't excessively use `break`, `continue`, or multiple `returns`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10 </a:t>
            </a:r>
            <a:r>
              <a:rPr lang="en-US" dirty="0"/>
              <a:t>– </a:t>
            </a:r>
            <a:r>
              <a:rPr lang="en-US" dirty="0" smtClean="0"/>
              <a:t>Toyota UA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late 2000s, Toyota has many 89 unattended acceleration cases</a:t>
            </a:r>
          </a:p>
          <a:p>
            <a:r>
              <a:rPr lang="en-US" dirty="0" smtClean="0"/>
              <a:t>NASA found no "smoking gun"</a:t>
            </a:r>
          </a:p>
          <a:p>
            <a:r>
              <a:rPr lang="en-US" dirty="0" smtClean="0"/>
              <a:t>Impractical to test everything at the vehicle level</a:t>
            </a:r>
          </a:p>
          <a:p>
            <a:r>
              <a:rPr lang="en-US" dirty="0" smtClean="0"/>
              <a:t>US Car manufacturers do not have a standard / certification requirement for software</a:t>
            </a:r>
          </a:p>
          <a:p>
            <a:pPr lvl="1"/>
            <a:r>
              <a:rPr lang="en-US" dirty="0" smtClean="0"/>
              <a:t>No MISRA!</a:t>
            </a:r>
          </a:p>
          <a:p>
            <a:r>
              <a:rPr lang="en-US" dirty="0" smtClean="0"/>
              <a:t>Looks like static analysis was not used during development</a:t>
            </a:r>
          </a:p>
          <a:p>
            <a:r>
              <a:rPr lang="en-US" dirty="0"/>
              <a:t>Watchdog does not detect death of major tasks, including “Task </a:t>
            </a:r>
            <a:r>
              <a:rPr lang="en-US" dirty="0" smtClean="0"/>
              <a:t>X”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X includes throttle angle calculation &amp; most </a:t>
            </a:r>
            <a:r>
              <a:rPr lang="en-US" dirty="0" err="1"/>
              <a:t>failsafes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6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an anti-pattern for stack overflow</a:t>
            </a:r>
          </a:p>
          <a:p>
            <a:r>
              <a:rPr lang="en-US" dirty="0" smtClean="0"/>
              <a:t>We need to handle worst-case stack size</a:t>
            </a:r>
          </a:p>
          <a:p>
            <a:r>
              <a:rPr lang="en-US" dirty="0" smtClean="0"/>
              <a:t>Stack Overflow: if stack gets too big, it stomps on other memory</a:t>
            </a:r>
          </a:p>
          <a:p>
            <a:r>
              <a:rPr lang="en-US" dirty="0" smtClean="0"/>
              <a:t>Static analysis tools can figure out maximum stack depth</a:t>
            </a:r>
          </a:p>
          <a:p>
            <a:r>
              <a:rPr lang="en-US" dirty="0" smtClean="0"/>
              <a:t>Use "Stack Sentinels" to check at runtime</a:t>
            </a:r>
          </a:p>
          <a:p>
            <a:r>
              <a:rPr lang="en-US" dirty="0" smtClean="0"/>
              <a:t>Use Memory Management Unit (MMU) hardware protection if you have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Software Architecture and 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Going from requirements to code is an anti-pattern</a:t>
            </a:r>
          </a:p>
          <a:p>
            <a:r>
              <a:rPr lang="en-US" dirty="0" smtClean="0"/>
              <a:t>Elements of high level design includes architecture (boxes, arrows, interfaces)</a:t>
            </a:r>
          </a:p>
          <a:p>
            <a:pPr lvl="1"/>
            <a:r>
              <a:rPr lang="en-US" dirty="0" smtClean="0"/>
              <a:t>HLD = &lt;architecture (nouns)&gt; + &lt;requirements (verbs)&gt;</a:t>
            </a:r>
          </a:p>
          <a:p>
            <a:r>
              <a:rPr lang="en-US" dirty="0" smtClean="0"/>
              <a:t>Software architecture shows the big picture</a:t>
            </a:r>
          </a:p>
          <a:p>
            <a:r>
              <a:rPr lang="en-US" dirty="0" smtClean="0"/>
              <a:t>Each Sequence Diagram (SD) shows a scenario</a:t>
            </a:r>
          </a:p>
          <a:p>
            <a:r>
              <a:rPr lang="en-US" dirty="0" smtClean="0"/>
              <a:t>SD is a partial behavioral description for objects</a:t>
            </a:r>
          </a:p>
          <a:p>
            <a:r>
              <a:rPr lang="en-US" dirty="0" smtClean="0"/>
              <a:t>Use </a:t>
            </a:r>
            <a:r>
              <a:rPr lang="en-US" dirty="0"/>
              <a:t>Case → </a:t>
            </a:r>
            <a:r>
              <a:rPr lang="en-US" dirty="0" smtClean="0"/>
              <a:t>Sequence Diagram: use case is a type of interaction, SD is a specific scenario / interaction design</a:t>
            </a:r>
          </a:p>
          <a:p>
            <a:pPr lvl="1"/>
            <a:r>
              <a:rPr lang="en-US" dirty="0" err="1" smtClean="0"/>
              <a:t>Statecharts</a:t>
            </a:r>
            <a:r>
              <a:rPr lang="en-US" dirty="0" smtClean="0"/>
              <a:t> is a design that incorporates ALL 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13 – System &amp; </a:t>
            </a:r>
            <a:r>
              <a:rPr lang="en-US" dirty="0" err="1" smtClean="0"/>
              <a:t>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anti-pattern is no detailed design, just code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describe the software finite state machine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statechart</a:t>
            </a:r>
            <a:r>
              <a:rPr lang="en-US" dirty="0" smtClean="0"/>
              <a:t> has:</a:t>
            </a:r>
          </a:p>
          <a:p>
            <a:pPr lvl="1"/>
            <a:r>
              <a:rPr lang="en-US" dirty="0" smtClean="0"/>
              <a:t>set of states with side effects</a:t>
            </a:r>
          </a:p>
          <a:p>
            <a:pPr lvl="1"/>
            <a:r>
              <a:rPr lang="en-US" dirty="0" smtClean="0"/>
              <a:t>set of guards that cause transitions (no side effects on transitions!)</a:t>
            </a:r>
          </a:p>
          <a:p>
            <a:pPr lvl="1"/>
            <a:r>
              <a:rPr lang="en-US" dirty="0" smtClean="0"/>
              <a:t>need an initial state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for </a:t>
            </a:r>
            <a:r>
              <a:rPr lang="en-US" dirty="0" err="1" smtClean="0"/>
              <a:t>stateful</a:t>
            </a:r>
            <a:r>
              <a:rPr lang="en-US" dirty="0" smtClean="0"/>
              <a:t> code makes it easier to map to switch statement</a:t>
            </a:r>
          </a:p>
          <a:p>
            <a:r>
              <a:rPr lang="en-US" dirty="0" smtClean="0"/>
              <a:t>Move complex behaviors to per-state subroutine helper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Tests need to map to requirements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Verification</a:t>
            </a:r>
            <a:r>
              <a:rPr lang="en-US" dirty="0"/>
              <a:t>: Requirement </a:t>
            </a:r>
            <a:r>
              <a:rPr lang="en-US" dirty="0" smtClean="0"/>
              <a:t>↔ Design; you did something the way you said you would do it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Validation</a:t>
            </a:r>
            <a:r>
              <a:rPr lang="en-US" dirty="0" smtClean="0"/>
              <a:t>: </a:t>
            </a:r>
            <a:r>
              <a:rPr lang="en-US" dirty="0"/>
              <a:t>Requirement ↔ </a:t>
            </a:r>
            <a:r>
              <a:rPr lang="en-US" dirty="0" smtClean="0"/>
              <a:t>Test; the thing you created behaves the way it should</a:t>
            </a:r>
          </a:p>
          <a:p>
            <a:r>
              <a:rPr lang="en-US" dirty="0" smtClean="0"/>
              <a:t>Ensure nothing is added that should not be there</a:t>
            </a:r>
          </a:p>
          <a:p>
            <a:r>
              <a:rPr lang="en-US" dirty="0" smtClean="0"/>
              <a:t>Trace everything in design package</a:t>
            </a:r>
          </a:p>
          <a:p>
            <a:pPr lvl="1"/>
            <a:r>
              <a:rPr lang="en-US" dirty="0" smtClean="0"/>
              <a:t>everything in design has an ID tag for traceability</a:t>
            </a:r>
          </a:p>
          <a:p>
            <a:r>
              <a:rPr lang="en-US" dirty="0" smtClean="0"/>
              <a:t>Use the correct tool</a:t>
            </a:r>
          </a:p>
          <a:p>
            <a:pPr lvl="1"/>
            <a:r>
              <a:rPr lang="en-US" dirty="0" smtClean="0"/>
              <a:t>Spreadsheets are good for smaller projects, but they do not scale to big projects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2656247"/>
            <a:ext cx="3939881" cy="26900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15 – Software 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workload is applied to SW under test. This result then gets compared to an oracle and check if SW matches oracle</a:t>
            </a:r>
          </a:p>
          <a:p>
            <a:r>
              <a:rPr lang="en-US" dirty="0" smtClean="0"/>
              <a:t>We need to have a defined notion of testing coverage</a:t>
            </a:r>
          </a:p>
          <a:p>
            <a:r>
              <a:rPr lang="en-US" dirty="0" smtClean="0"/>
              <a:t>Do not use unstructured testing approaches, such as "smoke tests" or "exploratory" testing</a:t>
            </a:r>
          </a:p>
          <a:p>
            <a:r>
              <a:rPr lang="en-US" dirty="0" smtClean="0"/>
              <a:t>Need to use methodical testing approaches: a combined approach of white box + black box testing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Black box</a:t>
            </a:r>
            <a:r>
              <a:rPr lang="en-US" dirty="0" smtClean="0"/>
              <a:t> = use requirements to guide test design; exercise all </a:t>
            </a:r>
            <a:r>
              <a:rPr lang="en-US" i="1" dirty="0" smtClean="0"/>
              <a:t>code functions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White box</a:t>
            </a:r>
            <a:r>
              <a:rPr lang="en-US" dirty="0" smtClean="0"/>
              <a:t> = use structure of code to guide test design; exercise all </a:t>
            </a:r>
            <a:r>
              <a:rPr lang="en-US" i="1" dirty="0" smtClean="0"/>
              <a:t>paths through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all data is impractical; 100% passing test is not 100% bug free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7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51"/>
            <a:ext cx="8974015" cy="5058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8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guest speakers were not recorded, so I could not watch them online. Thus, I have no questions for the non-existent guest speakers.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1 – Course 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core competency</a:t>
            </a:r>
          </a:p>
          <a:p>
            <a:r>
              <a:rPr lang="en-US" dirty="0" smtClean="0"/>
              <a:t>Product-level testing is not a fix; rather, we need good practices, development process, development skills</a:t>
            </a:r>
          </a:p>
          <a:p>
            <a:r>
              <a:rPr lang="en-US" dirty="0" smtClean="0"/>
              <a:t>It only takes one bad line of code</a:t>
            </a:r>
          </a:p>
          <a:p>
            <a:r>
              <a:rPr lang="en-US" dirty="0" smtClean="0"/>
              <a:t>Customers will regularly experience bugs that you will not see during testing</a:t>
            </a:r>
          </a:p>
          <a:p>
            <a:r>
              <a:rPr lang="en-US" dirty="0" smtClean="0"/>
              <a:t>Good process enables good software</a:t>
            </a:r>
          </a:p>
          <a:p>
            <a:pPr lvl="1"/>
            <a:r>
              <a:rPr lang="en-US" dirty="0" smtClean="0"/>
              <a:t>Good process can be the "V" system or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essentially 0% of creating software</a:t>
            </a:r>
          </a:p>
          <a:p>
            <a:r>
              <a:rPr lang="en-US" dirty="0" smtClean="0"/>
              <a:t>Requirements change! Iterated approach is suggested</a:t>
            </a:r>
          </a:p>
          <a:p>
            <a:r>
              <a:rPr lang="en-US" dirty="0" smtClean="0"/>
              <a:t>Dividing into subsystems is important</a:t>
            </a:r>
          </a:p>
          <a:p>
            <a:r>
              <a:rPr lang="en-US" dirty="0" smtClean="0"/>
              <a:t>V Development Cycle</a:t>
            </a:r>
          </a:p>
          <a:p>
            <a:r>
              <a:rPr lang="en-US" dirty="0" smtClean="0"/>
              <a:t>Put things on paper as you go through the </a:t>
            </a:r>
            <a:r>
              <a:rPr lang="en-US" dirty="0" err="1" smtClean="0"/>
              <a:t>Vee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42" y="1825625"/>
            <a:ext cx="777171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4 – Code Style for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people MUST understand your code. Code for readability!</a:t>
            </a:r>
          </a:p>
          <a:p>
            <a:r>
              <a:rPr lang="en-US" dirty="0" smtClean="0"/>
              <a:t>If it's not obviously correct, then it's wrong</a:t>
            </a:r>
          </a:p>
          <a:p>
            <a:r>
              <a:rPr lang="en-US" dirty="0" smtClean="0"/>
              <a:t>Make code easy to read with consistent formatting, descriptive names, avoid magic numbers, etc.</a:t>
            </a:r>
          </a:p>
          <a:p>
            <a:r>
              <a:rPr lang="en-US" dirty="0" smtClean="0"/>
              <a:t>Modularity is good! </a:t>
            </a:r>
          </a:p>
          <a:p>
            <a:r>
              <a:rPr lang="en-US" dirty="0" smtClean="0"/>
              <a:t>Do not optimize unless you have performance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5 – Code Style for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warning might mean you're doing something that's likely a bug</a:t>
            </a:r>
          </a:p>
          <a:p>
            <a:r>
              <a:rPr lang="en-US" dirty="0" smtClean="0"/>
              <a:t>Do not override features designed for safe language use</a:t>
            </a:r>
          </a:p>
          <a:p>
            <a:pPr lvl="1"/>
            <a:r>
              <a:rPr lang="en-US" dirty="0" smtClean="0"/>
              <a:t>Let the language help you!</a:t>
            </a:r>
          </a:p>
          <a:p>
            <a:r>
              <a:rPr lang="en-US" dirty="0" smtClean="0"/>
              <a:t>Undefined or unspecified language is dangerous!</a:t>
            </a:r>
          </a:p>
          <a:p>
            <a:r>
              <a:rPr lang="en-US" dirty="0" smtClean="0"/>
              <a:t>Use guidelines and tools to write secure code. Examples of guidelines and tools are MISRA, CERT Secure, static analysis tools, and dynamic analysis tools</a:t>
            </a:r>
          </a:p>
          <a:p>
            <a:r>
              <a:rPr lang="en-US" dirty="0" smtClean="0"/>
              <a:t>Deviate from the language rules with CARE!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peer reviews find &lt; 50% of all bugs, then it is an anti-pattern!</a:t>
            </a:r>
          </a:p>
          <a:p>
            <a:r>
              <a:rPr lang="en-US" dirty="0" smtClean="0"/>
              <a:t>FORMAL peer reviews find more bugs than testing</a:t>
            </a:r>
          </a:p>
          <a:p>
            <a:r>
              <a:rPr lang="en-US" dirty="0" smtClean="0"/>
              <a:t>Fagan Style Inspections are the gold standard</a:t>
            </a:r>
          </a:p>
          <a:p>
            <a:pPr lvl="1"/>
            <a:r>
              <a:rPr lang="en-US" dirty="0" smtClean="0"/>
              <a:t>methodical, in-person review meetings</a:t>
            </a:r>
          </a:p>
          <a:p>
            <a:r>
              <a:rPr lang="en-US" dirty="0" smtClean="0"/>
              <a:t>Do not get defensive over your code. Nobody writes perfect code.</a:t>
            </a:r>
          </a:p>
          <a:p>
            <a:r>
              <a:rPr lang="en-US" dirty="0" smtClean="0"/>
              <a:t>Limit meetings to two hours</a:t>
            </a:r>
          </a:p>
          <a:p>
            <a:r>
              <a:rPr lang="en-US" dirty="0" smtClean="0"/>
              <a:t>Perspective-based review are more effective!</a:t>
            </a:r>
          </a:p>
          <a:p>
            <a:pPr lvl="1"/>
            <a:r>
              <a:rPr lang="en-US" dirty="0" smtClean="0"/>
              <a:t>each participant focuses on one section</a:t>
            </a:r>
          </a:p>
          <a:p>
            <a:r>
              <a:rPr lang="en-US" dirty="0" smtClean="0"/>
              <a:t>Review requirements / design as well, not just the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/</a:t>
            </a:r>
            <a:fld id="{DAAA4506-2605-4298-B94A-EC5D3A4D4A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1324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 Antiqua</vt:lpstr>
      <vt:lpstr>Calibri</vt:lpstr>
      <vt:lpstr>Office Theme</vt:lpstr>
      <vt:lpstr>21-1</vt:lpstr>
      <vt:lpstr>21-1</vt:lpstr>
      <vt:lpstr>21-2</vt:lpstr>
      <vt:lpstr>21-3. Lect. 1 – Course Topics Overview</vt:lpstr>
      <vt:lpstr>21-3. Lect. 3 – SW Process</vt:lpstr>
      <vt:lpstr>21-3. Lect. 3 – SW Process</vt:lpstr>
      <vt:lpstr>21-3. Lect. 4 – Code Style for Humans</vt:lpstr>
      <vt:lpstr>21-3. Lect. 5 – Code Style for Compilers</vt:lpstr>
      <vt:lpstr>21-3. Lect. 6 – Peer Reviews</vt:lpstr>
      <vt:lpstr>21-3. Lect. 7 – Requirements</vt:lpstr>
      <vt:lpstr>21-3. Lect. 8 – Global Variables</vt:lpstr>
      <vt:lpstr>21-3. Lect. 9 – Spaghetti</vt:lpstr>
      <vt:lpstr>21-3. Lect. 10 – Toyota UA Case</vt:lpstr>
      <vt:lpstr>21-3. Lect. 11 – Stack Overflow</vt:lpstr>
      <vt:lpstr>21-3. Lect. 12 – Software Architecture and High Level Design</vt:lpstr>
      <vt:lpstr>21-3. Lect. 13 – System &amp; Statecharts</vt:lpstr>
      <vt:lpstr>21-3. Lect. 14 – Traceability</vt:lpstr>
      <vt:lpstr>21-3. Lect. 14 – Traceability</vt:lpstr>
      <vt:lpstr>21-3. Lect. 15 – Software Testing Overview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277</cp:revision>
  <dcterms:created xsi:type="dcterms:W3CDTF">2021-03-15T02:50:55Z</dcterms:created>
  <dcterms:modified xsi:type="dcterms:W3CDTF">2021-04-12T18:59:37Z</dcterms:modified>
</cp:coreProperties>
</file>