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
  </p:notesMasterIdLst>
  <p:sldIdLst>
    <p:sldId id="258" r:id="rId2"/>
    <p:sldId id="259" r:id="rId3"/>
    <p:sldId id="260" r:id="rId4"/>
    <p:sldId id="26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2" d="100"/>
          <a:sy n="62" d="100"/>
        </p:scale>
        <p:origin x="758" y="67"/>
      </p:cViewPr>
      <p:guideLst/>
    </p:cSldViewPr>
  </p:slideViewPr>
  <p:notesTextViewPr>
    <p:cViewPr>
      <p:scale>
        <a:sx n="1" d="1"/>
        <a:sy n="1" d="1"/>
      </p:scale>
      <p:origin x="0" y="0"/>
    </p:cViewPr>
  </p:notesTextViewPr>
  <p:notesViewPr>
    <p:cSldViewPr snapToGrid="0">
      <p:cViewPr varScale="1">
        <p:scale>
          <a:sx n="49" d="100"/>
          <a:sy n="49" d="100"/>
        </p:scale>
        <p:origin x="267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D50C4-F9DE-4579-A940-E890F130168A}" type="datetimeFigureOut">
              <a:rPr lang="en-US" smtClean="0"/>
              <a:t>2021-03-21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B5121-5241-4121-AE04-A9B27B1323A9}" type="slidenum">
              <a:rPr lang="en-US" smtClean="0"/>
              <a:t>‹#›</a:t>
            </a:fld>
            <a:endParaRPr lang="en-US"/>
          </a:p>
        </p:txBody>
      </p:sp>
    </p:spTree>
    <p:extLst>
      <p:ext uri="{BB962C8B-B14F-4D97-AF65-F5344CB8AC3E}">
        <p14:creationId xmlns:p14="http://schemas.microsoft.com/office/powerpoint/2010/main" val="2172946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8557CB6-4DF2-454E-ABC9-30A60A3AEB68}" type="datetime1">
              <a:rPr lang="en-US" smtClean="0"/>
              <a:t>2021-03-21</a:t>
            </a:fld>
            <a:endParaRPr lang="en-US"/>
          </a:p>
        </p:txBody>
      </p:sp>
      <p:sp>
        <p:nvSpPr>
          <p:cNvPr id="5" name="Footer Placeholder 4"/>
          <p:cNvSpPr>
            <a:spLocks noGrp="1"/>
          </p:cNvSpPr>
          <p:nvPr>
            <p:ph type="ftr" sz="quarter" idx="11"/>
          </p:nvPr>
        </p:nvSpPr>
        <p:spPr/>
        <p:txBody>
          <a:bodyPr/>
          <a:lstStyle/>
          <a:p>
            <a:r>
              <a:rPr lang="en-US" smtClean="0"/>
              <a:t>NGUYEN_Todd_noid</a:t>
            </a:r>
            <a:endParaRPr lang="en-US"/>
          </a:p>
        </p:txBody>
      </p:sp>
      <p:sp>
        <p:nvSpPr>
          <p:cNvPr id="6" name="Slide Number Placeholder 5"/>
          <p:cNvSpPr>
            <a:spLocks noGrp="1"/>
          </p:cNvSpPr>
          <p:nvPr>
            <p:ph type="sldNum" sz="quarter" idx="12"/>
          </p:nvPr>
        </p:nvSpPr>
        <p:spPr/>
        <p:txBody>
          <a:bodyPr/>
          <a:lstStyle/>
          <a:p>
            <a:r>
              <a:rPr lang="en-US" dirty="0" smtClean="0"/>
              <a:t>/</a:t>
            </a:r>
            <a:fld id="{DAAA4506-2605-4298-B94A-EC5D3A4D4A3F}" type="slidenum">
              <a:rPr lang="en-US" smtClean="0"/>
              <a:pPr/>
              <a:t>‹#›</a:t>
            </a:fld>
            <a:endParaRPr lang="en-US" dirty="0"/>
          </a:p>
        </p:txBody>
      </p:sp>
    </p:spTree>
    <p:extLst>
      <p:ext uri="{BB962C8B-B14F-4D97-AF65-F5344CB8AC3E}">
        <p14:creationId xmlns:p14="http://schemas.microsoft.com/office/powerpoint/2010/main" val="25827296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BF70C2-1023-44A4-98A6-B757A90D4AF8}" type="datetime1">
              <a:rPr lang="en-US" smtClean="0"/>
              <a:t>2021-03-21</a:t>
            </a:fld>
            <a:endParaRPr lang="en-US"/>
          </a:p>
        </p:txBody>
      </p:sp>
      <p:sp>
        <p:nvSpPr>
          <p:cNvPr id="5" name="Footer Placeholder 4"/>
          <p:cNvSpPr>
            <a:spLocks noGrp="1"/>
          </p:cNvSpPr>
          <p:nvPr>
            <p:ph type="ftr" sz="quarter" idx="11"/>
          </p:nvPr>
        </p:nvSpPr>
        <p:spPr/>
        <p:txBody>
          <a:bodyPr/>
          <a:lstStyle/>
          <a:p>
            <a:r>
              <a:rPr lang="en-US" smtClean="0"/>
              <a:t>NGUYEN_Todd_noid</a:t>
            </a:r>
            <a:endParaRPr lang="en-US"/>
          </a:p>
        </p:txBody>
      </p:sp>
      <p:sp>
        <p:nvSpPr>
          <p:cNvPr id="6" name="Slide Number Placeholder 5"/>
          <p:cNvSpPr>
            <a:spLocks noGrp="1"/>
          </p:cNvSpPr>
          <p:nvPr>
            <p:ph type="sldNum" sz="quarter" idx="12"/>
          </p:nvPr>
        </p:nvSpPr>
        <p:spPr/>
        <p:txBody>
          <a:bodyPr/>
          <a:lstStyle/>
          <a:p>
            <a:fld id="{DAAA4506-2605-4298-B94A-EC5D3A4D4A3F}" type="slidenum">
              <a:rPr lang="en-US" smtClean="0"/>
              <a:t>‹#›</a:t>
            </a:fld>
            <a:endParaRPr lang="en-US"/>
          </a:p>
        </p:txBody>
      </p:sp>
    </p:spTree>
    <p:extLst>
      <p:ext uri="{BB962C8B-B14F-4D97-AF65-F5344CB8AC3E}">
        <p14:creationId xmlns:p14="http://schemas.microsoft.com/office/powerpoint/2010/main" val="114375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34F150-8679-4517-AF8C-D19735337D02}" type="datetime1">
              <a:rPr lang="en-US" smtClean="0"/>
              <a:t>2021-03-21</a:t>
            </a:fld>
            <a:endParaRPr lang="en-US"/>
          </a:p>
        </p:txBody>
      </p:sp>
      <p:sp>
        <p:nvSpPr>
          <p:cNvPr id="5" name="Footer Placeholder 4"/>
          <p:cNvSpPr>
            <a:spLocks noGrp="1"/>
          </p:cNvSpPr>
          <p:nvPr>
            <p:ph type="ftr" sz="quarter" idx="11"/>
          </p:nvPr>
        </p:nvSpPr>
        <p:spPr/>
        <p:txBody>
          <a:bodyPr/>
          <a:lstStyle/>
          <a:p>
            <a:r>
              <a:rPr lang="en-US" smtClean="0"/>
              <a:t>NGUYEN_Todd_noid</a:t>
            </a:r>
            <a:endParaRPr lang="en-US"/>
          </a:p>
        </p:txBody>
      </p:sp>
      <p:sp>
        <p:nvSpPr>
          <p:cNvPr id="6" name="Slide Number Placeholder 5"/>
          <p:cNvSpPr>
            <a:spLocks noGrp="1"/>
          </p:cNvSpPr>
          <p:nvPr>
            <p:ph type="sldNum" sz="quarter" idx="12"/>
          </p:nvPr>
        </p:nvSpPr>
        <p:spPr/>
        <p:txBody>
          <a:bodyPr/>
          <a:lstStyle/>
          <a:p>
            <a:fld id="{DAAA4506-2605-4298-B94A-EC5D3A4D4A3F}" type="slidenum">
              <a:rPr lang="en-US" smtClean="0"/>
              <a:t>‹#›</a:t>
            </a:fld>
            <a:endParaRPr lang="en-US"/>
          </a:p>
        </p:txBody>
      </p:sp>
    </p:spTree>
    <p:extLst>
      <p:ext uri="{BB962C8B-B14F-4D97-AF65-F5344CB8AC3E}">
        <p14:creationId xmlns:p14="http://schemas.microsoft.com/office/powerpoint/2010/main" val="2027291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C0CF1B-8655-4AED-9A9E-306C7276293F}" type="datetime1">
              <a:rPr lang="en-US" smtClean="0"/>
              <a:t>2021-03-21</a:t>
            </a:fld>
            <a:endParaRPr lang="en-US"/>
          </a:p>
        </p:txBody>
      </p:sp>
      <p:sp>
        <p:nvSpPr>
          <p:cNvPr id="5" name="Footer Placeholder 4"/>
          <p:cNvSpPr>
            <a:spLocks noGrp="1"/>
          </p:cNvSpPr>
          <p:nvPr>
            <p:ph type="ftr" sz="quarter" idx="11"/>
          </p:nvPr>
        </p:nvSpPr>
        <p:spPr/>
        <p:txBody>
          <a:bodyPr/>
          <a:lstStyle/>
          <a:p>
            <a:r>
              <a:rPr lang="en-US" smtClean="0"/>
              <a:t>NGUYEN_Todd_noid</a:t>
            </a:r>
            <a:endParaRPr lang="en-US"/>
          </a:p>
        </p:txBody>
      </p:sp>
      <p:sp>
        <p:nvSpPr>
          <p:cNvPr id="6" name="Slide Number Placeholder 5"/>
          <p:cNvSpPr>
            <a:spLocks noGrp="1"/>
          </p:cNvSpPr>
          <p:nvPr>
            <p:ph type="sldNum" sz="quarter" idx="12"/>
          </p:nvPr>
        </p:nvSpPr>
        <p:spPr/>
        <p:txBody>
          <a:bodyPr/>
          <a:lstStyle/>
          <a:p>
            <a:r>
              <a:rPr lang="en-US" dirty="0" smtClean="0"/>
              <a:t>/</a:t>
            </a:r>
            <a:fld id="{DAAA4506-2605-4298-B94A-EC5D3A4D4A3F}" type="slidenum">
              <a:rPr lang="en-US" smtClean="0"/>
              <a:pPr/>
              <a:t>‹#›</a:t>
            </a:fld>
            <a:endParaRPr lang="en-US" dirty="0"/>
          </a:p>
        </p:txBody>
      </p:sp>
    </p:spTree>
    <p:extLst>
      <p:ext uri="{BB962C8B-B14F-4D97-AF65-F5344CB8AC3E}">
        <p14:creationId xmlns:p14="http://schemas.microsoft.com/office/powerpoint/2010/main" val="38710297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216115-32C9-4638-A572-3EE4E4F1B302}" type="datetime1">
              <a:rPr lang="en-US" smtClean="0"/>
              <a:t>2021-03-21</a:t>
            </a:fld>
            <a:endParaRPr lang="en-US"/>
          </a:p>
        </p:txBody>
      </p:sp>
      <p:sp>
        <p:nvSpPr>
          <p:cNvPr id="5" name="Footer Placeholder 4"/>
          <p:cNvSpPr>
            <a:spLocks noGrp="1"/>
          </p:cNvSpPr>
          <p:nvPr>
            <p:ph type="ftr" sz="quarter" idx="11"/>
          </p:nvPr>
        </p:nvSpPr>
        <p:spPr/>
        <p:txBody>
          <a:bodyPr/>
          <a:lstStyle/>
          <a:p>
            <a:r>
              <a:rPr lang="en-US" smtClean="0"/>
              <a:t>NGUYEN_Todd_noid</a:t>
            </a:r>
            <a:endParaRPr lang="en-US"/>
          </a:p>
        </p:txBody>
      </p:sp>
      <p:sp>
        <p:nvSpPr>
          <p:cNvPr id="6" name="Slide Number Placeholder 5"/>
          <p:cNvSpPr>
            <a:spLocks noGrp="1"/>
          </p:cNvSpPr>
          <p:nvPr>
            <p:ph type="sldNum" sz="quarter" idx="12"/>
          </p:nvPr>
        </p:nvSpPr>
        <p:spPr/>
        <p:txBody>
          <a:bodyPr/>
          <a:lstStyle/>
          <a:p>
            <a:r>
              <a:rPr lang="en-US" dirty="0" smtClean="0"/>
              <a:t>/</a:t>
            </a:r>
            <a:fld id="{DAAA4506-2605-4298-B94A-EC5D3A4D4A3F}" type="slidenum">
              <a:rPr lang="en-US" smtClean="0"/>
              <a:pPr/>
              <a:t>‹#›</a:t>
            </a:fld>
            <a:endParaRPr lang="en-US" dirty="0"/>
          </a:p>
        </p:txBody>
      </p:sp>
    </p:spTree>
    <p:extLst>
      <p:ext uri="{BB962C8B-B14F-4D97-AF65-F5344CB8AC3E}">
        <p14:creationId xmlns:p14="http://schemas.microsoft.com/office/powerpoint/2010/main" val="30464903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3806C0-E6F2-424E-9E17-3394F2CAC167}" type="datetime1">
              <a:rPr lang="en-US" smtClean="0"/>
              <a:t>2021-03-21</a:t>
            </a:fld>
            <a:endParaRPr lang="en-US"/>
          </a:p>
        </p:txBody>
      </p:sp>
      <p:sp>
        <p:nvSpPr>
          <p:cNvPr id="6" name="Footer Placeholder 5"/>
          <p:cNvSpPr>
            <a:spLocks noGrp="1"/>
          </p:cNvSpPr>
          <p:nvPr>
            <p:ph type="ftr" sz="quarter" idx="11"/>
          </p:nvPr>
        </p:nvSpPr>
        <p:spPr/>
        <p:txBody>
          <a:bodyPr/>
          <a:lstStyle/>
          <a:p>
            <a:r>
              <a:rPr lang="en-US" smtClean="0"/>
              <a:t>NGUYEN_Todd_noid</a:t>
            </a:r>
            <a:endParaRPr lang="en-US"/>
          </a:p>
        </p:txBody>
      </p:sp>
      <p:sp>
        <p:nvSpPr>
          <p:cNvPr id="7" name="Slide Number Placeholder 6"/>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22208424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C90ED4-DFAE-422E-B2A9-D466B675187E}" type="datetime1">
              <a:rPr lang="en-US" smtClean="0"/>
              <a:t>2021-03-21</a:t>
            </a:fld>
            <a:endParaRPr lang="en-US"/>
          </a:p>
        </p:txBody>
      </p:sp>
      <p:sp>
        <p:nvSpPr>
          <p:cNvPr id="8" name="Footer Placeholder 7"/>
          <p:cNvSpPr>
            <a:spLocks noGrp="1"/>
          </p:cNvSpPr>
          <p:nvPr>
            <p:ph type="ftr" sz="quarter" idx="11"/>
          </p:nvPr>
        </p:nvSpPr>
        <p:spPr/>
        <p:txBody>
          <a:bodyPr/>
          <a:lstStyle/>
          <a:p>
            <a:r>
              <a:rPr lang="en-US" smtClean="0"/>
              <a:t>NGUYEN_Todd_noid</a:t>
            </a:r>
            <a:endParaRPr lang="en-US"/>
          </a:p>
        </p:txBody>
      </p:sp>
      <p:sp>
        <p:nvSpPr>
          <p:cNvPr id="9" name="Slide Number Placeholder 8"/>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18588605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54899AC-4EA5-42F4-809E-7553FBFDD84D}" type="datetime1">
              <a:rPr lang="en-US" smtClean="0"/>
              <a:t>2021-03-21</a:t>
            </a:fld>
            <a:endParaRPr lang="en-US"/>
          </a:p>
        </p:txBody>
      </p:sp>
      <p:sp>
        <p:nvSpPr>
          <p:cNvPr id="4" name="Footer Placeholder 3"/>
          <p:cNvSpPr>
            <a:spLocks noGrp="1"/>
          </p:cNvSpPr>
          <p:nvPr>
            <p:ph type="ftr" sz="quarter" idx="11"/>
          </p:nvPr>
        </p:nvSpPr>
        <p:spPr/>
        <p:txBody>
          <a:bodyPr/>
          <a:lstStyle/>
          <a:p>
            <a:r>
              <a:rPr lang="en-US" smtClean="0"/>
              <a:t>NGUYEN_Todd_noid</a:t>
            </a:r>
            <a:endParaRPr lang="en-US"/>
          </a:p>
        </p:txBody>
      </p:sp>
      <p:sp>
        <p:nvSpPr>
          <p:cNvPr id="5" name="Slide Number Placeholder 4"/>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18581963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1A050E-B635-4DAD-B4DD-5746EBF6F110}" type="datetime1">
              <a:rPr lang="en-US" smtClean="0"/>
              <a:t>2021-03-21</a:t>
            </a:fld>
            <a:endParaRPr lang="en-US"/>
          </a:p>
        </p:txBody>
      </p:sp>
      <p:sp>
        <p:nvSpPr>
          <p:cNvPr id="3" name="Footer Placeholder 2"/>
          <p:cNvSpPr>
            <a:spLocks noGrp="1"/>
          </p:cNvSpPr>
          <p:nvPr>
            <p:ph type="ftr" sz="quarter" idx="11"/>
          </p:nvPr>
        </p:nvSpPr>
        <p:spPr/>
        <p:txBody>
          <a:bodyPr/>
          <a:lstStyle/>
          <a:p>
            <a:r>
              <a:rPr lang="en-US" smtClean="0"/>
              <a:t>NGUYEN_Todd_noid</a:t>
            </a:r>
            <a:endParaRPr lang="en-US"/>
          </a:p>
        </p:txBody>
      </p:sp>
      <p:sp>
        <p:nvSpPr>
          <p:cNvPr id="4" name="Slide Number Placeholder 3"/>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40381677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6AE2A2-3C8D-460E-B818-CD0BD729B839}" type="datetime1">
              <a:rPr lang="en-US" smtClean="0"/>
              <a:t>2021-03-21</a:t>
            </a:fld>
            <a:endParaRPr lang="en-US"/>
          </a:p>
        </p:txBody>
      </p:sp>
      <p:sp>
        <p:nvSpPr>
          <p:cNvPr id="6" name="Footer Placeholder 5"/>
          <p:cNvSpPr>
            <a:spLocks noGrp="1"/>
          </p:cNvSpPr>
          <p:nvPr>
            <p:ph type="ftr" sz="quarter" idx="11"/>
          </p:nvPr>
        </p:nvSpPr>
        <p:spPr/>
        <p:txBody>
          <a:bodyPr/>
          <a:lstStyle/>
          <a:p>
            <a:r>
              <a:rPr lang="en-US" smtClean="0"/>
              <a:t>NGUYEN_Todd_noid</a:t>
            </a:r>
            <a:endParaRPr lang="en-US"/>
          </a:p>
        </p:txBody>
      </p:sp>
      <p:sp>
        <p:nvSpPr>
          <p:cNvPr id="7" name="Slide Number Placeholder 6"/>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26672117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62E75C-07AE-40D4-9DF6-12B41D67C972}" type="datetime1">
              <a:rPr lang="en-US" smtClean="0"/>
              <a:t>2021-03-21</a:t>
            </a:fld>
            <a:endParaRPr lang="en-US"/>
          </a:p>
        </p:txBody>
      </p:sp>
      <p:sp>
        <p:nvSpPr>
          <p:cNvPr id="6" name="Footer Placeholder 5"/>
          <p:cNvSpPr>
            <a:spLocks noGrp="1"/>
          </p:cNvSpPr>
          <p:nvPr>
            <p:ph type="ftr" sz="quarter" idx="11"/>
          </p:nvPr>
        </p:nvSpPr>
        <p:spPr/>
        <p:txBody>
          <a:bodyPr/>
          <a:lstStyle/>
          <a:p>
            <a:r>
              <a:rPr lang="en-US" smtClean="0"/>
              <a:t>NGUYEN_Todd_noid</a:t>
            </a:r>
            <a:endParaRPr lang="en-US"/>
          </a:p>
        </p:txBody>
      </p:sp>
      <p:sp>
        <p:nvSpPr>
          <p:cNvPr id="7" name="Slide Number Placeholder 6"/>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18642305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13FE7F-F1B9-4A31-B8B0-55D1B638EE13}" type="datetime1">
              <a:rPr lang="en-US" smtClean="0"/>
              <a:t>2021-03-21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NGUYEN_Todd_noid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a:t>
            </a:r>
            <a:fld id="{DAAA4506-2605-4298-B94A-EC5D3A4D4A3F}" type="slidenum">
              <a:rPr lang="en-US" smtClean="0"/>
              <a:pPr/>
              <a:t>‹#›</a:t>
            </a:fld>
            <a:endParaRPr lang="en-US" dirty="0"/>
          </a:p>
        </p:txBody>
      </p:sp>
    </p:spTree>
    <p:extLst>
      <p:ext uri="{BB962C8B-B14F-4D97-AF65-F5344CB8AC3E}">
        <p14:creationId xmlns:p14="http://schemas.microsoft.com/office/powerpoint/2010/main" val="63292076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b="1" kern="1200" baseline="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consumerreports.org/cro/magazine/2012/10/teenagers-and-older-people-are-the-riskiest-drivers/index.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a:t>
            </a:r>
            <a:r>
              <a:rPr lang="en-US" dirty="0" smtClean="0"/>
              <a:t>-1</a:t>
            </a:r>
            <a:endParaRPr lang="en-US" dirty="0"/>
          </a:p>
        </p:txBody>
      </p:sp>
      <p:sp>
        <p:nvSpPr>
          <p:cNvPr id="3" name="Content Placeholder 2"/>
          <p:cNvSpPr>
            <a:spLocks noGrp="1"/>
          </p:cNvSpPr>
          <p:nvPr>
            <p:ph idx="1"/>
          </p:nvPr>
        </p:nvSpPr>
        <p:spPr>
          <a:xfrm>
            <a:off x="838200" y="1547446"/>
            <a:ext cx="10515600" cy="4337539"/>
          </a:xfrm>
        </p:spPr>
        <p:txBody>
          <a:bodyPr>
            <a:normAutofit fontScale="92500" lnSpcReduction="10000"/>
          </a:bodyPr>
          <a:lstStyle/>
          <a:p>
            <a:r>
              <a:rPr lang="en-US" sz="2000" dirty="0" smtClean="0"/>
              <a:t>9-1a: The main reason for Audi 100 (Audi 5000) UA in the Wiki page was the confusion of pedals, i.e. pressing the gas petal when the drier intended to press the brake petals instead. This error can be aggravated by vehicle design and the shape, location, and feel of gas and brake pedals.</a:t>
            </a:r>
          </a:p>
          <a:p>
            <a:r>
              <a:rPr lang="en-US" sz="2000" dirty="0" smtClean="0"/>
              <a:t>9-1b. The recall fix was to adjust the distance between the brake and the accelerator pedal. Later repairs required the driver to press the brake pedal before shifting out of park. Later recalls further added gear shift patterns and brake interlock mechanisms to prevent deliberate gear selection.</a:t>
            </a:r>
          </a:p>
          <a:p>
            <a:r>
              <a:rPr lang="en-US" sz="2000" dirty="0" smtClean="0"/>
              <a:t>9-1c. In the Pollard &amp; </a:t>
            </a:r>
            <a:r>
              <a:rPr lang="en-US" sz="2000" dirty="0" err="1" smtClean="0"/>
              <a:t>Sussman</a:t>
            </a:r>
            <a:r>
              <a:rPr lang="en-US" sz="2000" dirty="0" smtClean="0"/>
              <a:t> NHTSA report, the </a:t>
            </a:r>
            <a:r>
              <a:rPr lang="en-US" sz="2000" dirty="0" err="1" smtClean="0"/>
              <a:t>mani</a:t>
            </a:r>
            <a:r>
              <a:rPr lang="en-US" sz="2000" dirty="0" smtClean="0"/>
              <a:t> cause of failure was mechanical in nature, where broken or ill-fitting parts in the throttle assembly or accelerator linkage caused the throttle to remain open even when the driver's foot was off the accelerator. Furthermore, they found that the force necessary to stop the vehicles was beyond the capability of weaker drivers.</a:t>
            </a:r>
          </a:p>
          <a:p>
            <a:r>
              <a:rPr lang="en-US" sz="2000" dirty="0" smtClean="0"/>
              <a:t>9-1d. One flaw is that badly designed pedals can exacerbate any driver mistakes; for example, if the feel for the accelerator and the brake pedal were roughly the same then it would be difficult for drivers to differentiate the two pedals based on feel. Another flaw is that if the force required is physically difficult for weaker drivers then there should be a warning when users buy the car that a certain level of strength is required; most of the time, this warning is most likely not issued. Drivers deserve the right to know about the car and its requirements before purchasing it.</a:t>
            </a:r>
            <a:endParaRPr lang="en-US" sz="2000" dirty="0"/>
          </a:p>
        </p:txBody>
      </p:sp>
      <p:sp>
        <p:nvSpPr>
          <p:cNvPr id="4" name="Footer Placeholder 3"/>
          <p:cNvSpPr>
            <a:spLocks noGrp="1"/>
          </p:cNvSpPr>
          <p:nvPr>
            <p:ph type="ftr" sz="quarter" idx="11"/>
          </p:nvPr>
        </p:nvSpPr>
        <p:spPr/>
        <p:txBody>
          <a:bodyPr/>
          <a:lstStyle/>
          <a:p>
            <a:r>
              <a:rPr lang="en-US" smtClean="0"/>
              <a:t>NGUYEN_Todd_noid</a:t>
            </a:r>
            <a:endParaRPr lang="en-US"/>
          </a:p>
        </p:txBody>
      </p:sp>
      <p:sp>
        <p:nvSpPr>
          <p:cNvPr id="5" name="Slide Number Placeholder 4"/>
          <p:cNvSpPr>
            <a:spLocks noGrp="1"/>
          </p:cNvSpPr>
          <p:nvPr>
            <p:ph type="sldNum" sz="quarter" idx="12"/>
          </p:nvPr>
        </p:nvSpPr>
        <p:spPr/>
        <p:txBody>
          <a:bodyPr/>
          <a:lstStyle/>
          <a:p>
            <a:fld id="{DAAA4506-2605-4298-B94A-EC5D3A4D4A3F}" type="slidenum">
              <a:rPr lang="en-US" smtClean="0"/>
              <a:t>1</a:t>
            </a:fld>
            <a:endParaRPr lang="en-US" dirty="0"/>
          </a:p>
        </p:txBody>
      </p:sp>
    </p:spTree>
    <p:extLst>
      <p:ext uri="{BB962C8B-B14F-4D97-AF65-F5344CB8AC3E}">
        <p14:creationId xmlns:p14="http://schemas.microsoft.com/office/powerpoint/2010/main" val="147982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9-2</a:t>
            </a:r>
            <a:endParaRPr lang="en-US" dirty="0"/>
          </a:p>
        </p:txBody>
      </p:sp>
      <p:sp>
        <p:nvSpPr>
          <p:cNvPr id="3" name="Content Placeholder 2"/>
          <p:cNvSpPr>
            <a:spLocks noGrp="1"/>
          </p:cNvSpPr>
          <p:nvPr>
            <p:ph idx="1"/>
          </p:nvPr>
        </p:nvSpPr>
        <p:spPr>
          <a:xfrm>
            <a:off x="838200" y="1547447"/>
            <a:ext cx="10515600" cy="4021016"/>
          </a:xfrm>
        </p:spPr>
        <p:txBody>
          <a:bodyPr>
            <a:normAutofit lnSpcReduction="10000"/>
          </a:bodyPr>
          <a:lstStyle/>
          <a:p>
            <a:r>
              <a:rPr lang="en-US" sz="2000" dirty="0" smtClean="0"/>
              <a:t>9-2a. I think the worst offense that Toyota committed was recursion. Recursion can lead to unambiguous usage of the stack, which can easily lead to stack overflow.</a:t>
            </a:r>
          </a:p>
          <a:p>
            <a:r>
              <a:rPr lang="en-US" sz="2000" dirty="0" smtClean="0"/>
              <a:t>9-2b. I believe an 18 year old driver is more dangerous, as younger drivers' crash rate is almost nine times higher than middle-aged drivers. For comparison, people 80 and older are involved in 5.5 times as many crashes. [1] </a:t>
            </a:r>
          </a:p>
          <a:p>
            <a:r>
              <a:rPr lang="en-US" sz="2000" dirty="0" smtClean="0"/>
              <a:t>9-2c. I think that Ford's statement that the incident peak in 2005 is due to driver error is all Public Relations spiel. Murray, a plaintiff lawyer, found that Ford failed to install brake override, meaning the company did not have a "fail safe" mechanism and thus did not protect the driver if cars took off on their own. I believe this is more Ford's fault for failing to implement safety precautions.</a:t>
            </a:r>
          </a:p>
          <a:p>
            <a:r>
              <a:rPr lang="en-US" sz="2000" dirty="0" smtClean="0"/>
              <a:t>9-2d. The police officer changed his story because of the recent findings that Ford denied any claims regarding failures in their vehicles when it comes to sudden acceleration. The evidence all points to driver error, thus the officer and his lawyer most likely did not want to pursue that route any further.</a:t>
            </a:r>
          </a:p>
        </p:txBody>
      </p:sp>
      <p:sp>
        <p:nvSpPr>
          <p:cNvPr id="4" name="Footer Placeholder 3"/>
          <p:cNvSpPr>
            <a:spLocks noGrp="1"/>
          </p:cNvSpPr>
          <p:nvPr>
            <p:ph type="ftr" sz="quarter" idx="11"/>
          </p:nvPr>
        </p:nvSpPr>
        <p:spPr/>
        <p:txBody>
          <a:bodyPr/>
          <a:lstStyle/>
          <a:p>
            <a:r>
              <a:rPr lang="en-US" dirty="0" err="1" smtClean="0"/>
              <a:t>NGUYEN_Todd_noid</a:t>
            </a:r>
            <a:endParaRPr lang="en-US" dirty="0"/>
          </a:p>
        </p:txBody>
      </p:sp>
      <p:sp>
        <p:nvSpPr>
          <p:cNvPr id="5" name="Slide Number Placeholder 4"/>
          <p:cNvSpPr>
            <a:spLocks noGrp="1"/>
          </p:cNvSpPr>
          <p:nvPr>
            <p:ph type="sldNum" sz="quarter" idx="12"/>
          </p:nvPr>
        </p:nvSpPr>
        <p:spPr/>
        <p:txBody>
          <a:bodyPr/>
          <a:lstStyle/>
          <a:p>
            <a:fld id="{DAAA4506-2605-4298-B94A-EC5D3A4D4A3F}" type="slidenum">
              <a:rPr lang="en-US" smtClean="0"/>
              <a:t>2</a:t>
            </a:fld>
            <a:endParaRPr lang="en-US" dirty="0"/>
          </a:p>
        </p:txBody>
      </p:sp>
      <p:sp>
        <p:nvSpPr>
          <p:cNvPr id="6" name="TextBox 5"/>
          <p:cNvSpPr txBox="1"/>
          <p:nvPr/>
        </p:nvSpPr>
        <p:spPr>
          <a:xfrm>
            <a:off x="838200" y="5861538"/>
            <a:ext cx="10515600" cy="246221"/>
          </a:xfrm>
          <a:prstGeom prst="rect">
            <a:avLst/>
          </a:prstGeom>
          <a:noFill/>
        </p:spPr>
        <p:txBody>
          <a:bodyPr wrap="square" rtlCol="0">
            <a:spAutoFit/>
          </a:bodyPr>
          <a:lstStyle/>
          <a:p>
            <a:r>
              <a:rPr lang="en-US" sz="1000" dirty="0" smtClean="0"/>
              <a:t>[1] </a:t>
            </a:r>
            <a:r>
              <a:rPr lang="en-US" sz="1000" dirty="0">
                <a:hlinkClick r:id="rId2"/>
              </a:rPr>
              <a:t>https://www.consumerreports.org/cro/magazine/2012/10/teenagers-and-older-people-are-the-riskiest-drivers/index.htm</a:t>
            </a:r>
            <a:r>
              <a:rPr lang="en-US" sz="1000" dirty="0"/>
              <a:t> </a:t>
            </a:r>
          </a:p>
        </p:txBody>
      </p:sp>
    </p:spTree>
    <p:extLst>
      <p:ext uri="{BB962C8B-B14F-4D97-AF65-F5344CB8AC3E}">
        <p14:creationId xmlns:p14="http://schemas.microsoft.com/office/powerpoint/2010/main" val="99540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9-2</a:t>
            </a:r>
            <a:endParaRPr lang="en-US" dirty="0"/>
          </a:p>
        </p:txBody>
      </p:sp>
      <p:sp>
        <p:nvSpPr>
          <p:cNvPr id="3" name="Content Placeholder 2"/>
          <p:cNvSpPr>
            <a:spLocks noGrp="1"/>
          </p:cNvSpPr>
          <p:nvPr>
            <p:ph idx="1"/>
          </p:nvPr>
        </p:nvSpPr>
        <p:spPr>
          <a:xfrm>
            <a:off x="838200" y="1547447"/>
            <a:ext cx="10515600" cy="4021016"/>
          </a:xfrm>
        </p:spPr>
        <p:txBody>
          <a:bodyPr>
            <a:normAutofit/>
          </a:bodyPr>
          <a:lstStyle/>
          <a:p>
            <a:r>
              <a:rPr lang="en-US" sz="2000" dirty="0" smtClean="0"/>
              <a:t>9-2e. I would try to ask any company to review the vehicle again and try to prove that my "inability" to handle a vehicle directly correlates to the vehicle's mechanisms and operations. If the vehicle does not operate base on how I expected it to, then it is not my fault that I was not able to control the vehicle properly.</a:t>
            </a:r>
          </a:p>
          <a:p>
            <a:r>
              <a:rPr lang="en-US" sz="2000" dirty="0" smtClean="0"/>
              <a:t>9-2f. I do not think the sentence is just. First, the article did not mention how closely the court reviewed the evidence that there was nothing wrong with the vehicle. Second, the family themselves want him released, and since they are the true victims here, they should be listened to.</a:t>
            </a:r>
          </a:p>
          <a:p>
            <a:r>
              <a:rPr lang="en-US" sz="2000" dirty="0" smtClean="0"/>
              <a:t>9-2g. Software engineers should be held personally responsible as they are the ones that wrote the software to operate this machinery. In fact, the whole team, including other engineers, should all be held accountable. The team should try their best to have redundancy checking and any mechanisms to prevent failures when they do pop up.</a:t>
            </a:r>
          </a:p>
        </p:txBody>
      </p:sp>
      <p:sp>
        <p:nvSpPr>
          <p:cNvPr id="4" name="Footer Placeholder 3"/>
          <p:cNvSpPr>
            <a:spLocks noGrp="1"/>
          </p:cNvSpPr>
          <p:nvPr>
            <p:ph type="ftr" sz="quarter" idx="11"/>
          </p:nvPr>
        </p:nvSpPr>
        <p:spPr/>
        <p:txBody>
          <a:bodyPr/>
          <a:lstStyle/>
          <a:p>
            <a:r>
              <a:rPr lang="en-US" dirty="0" err="1" smtClean="0"/>
              <a:t>NGUYEN_Todd_noid</a:t>
            </a:r>
            <a:endParaRPr lang="en-US" dirty="0"/>
          </a:p>
        </p:txBody>
      </p:sp>
      <p:sp>
        <p:nvSpPr>
          <p:cNvPr id="5" name="Slide Number Placeholder 4"/>
          <p:cNvSpPr>
            <a:spLocks noGrp="1"/>
          </p:cNvSpPr>
          <p:nvPr>
            <p:ph type="sldNum" sz="quarter" idx="12"/>
          </p:nvPr>
        </p:nvSpPr>
        <p:spPr/>
        <p:txBody>
          <a:bodyPr/>
          <a:lstStyle/>
          <a:p>
            <a:fld id="{DAAA4506-2605-4298-B94A-EC5D3A4D4A3F}" type="slidenum">
              <a:rPr lang="en-US" smtClean="0"/>
              <a:t>3</a:t>
            </a:fld>
            <a:endParaRPr lang="en-US" dirty="0"/>
          </a:p>
        </p:txBody>
      </p:sp>
    </p:spTree>
    <p:extLst>
      <p:ext uri="{BB962C8B-B14F-4D97-AF65-F5344CB8AC3E}">
        <p14:creationId xmlns:p14="http://schemas.microsoft.com/office/powerpoint/2010/main" val="215337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9-2</a:t>
            </a:r>
            <a:endParaRPr lang="en-US" dirty="0"/>
          </a:p>
        </p:txBody>
      </p:sp>
      <p:sp>
        <p:nvSpPr>
          <p:cNvPr id="3" name="Content Placeholder 2"/>
          <p:cNvSpPr>
            <a:spLocks noGrp="1"/>
          </p:cNvSpPr>
          <p:nvPr>
            <p:ph idx="1"/>
          </p:nvPr>
        </p:nvSpPr>
        <p:spPr>
          <a:xfrm>
            <a:off x="838200" y="1547447"/>
            <a:ext cx="10515600" cy="4021016"/>
          </a:xfrm>
        </p:spPr>
        <p:txBody>
          <a:bodyPr>
            <a:normAutofit/>
          </a:bodyPr>
          <a:lstStyle/>
          <a:p>
            <a:r>
              <a:rPr lang="en-US" sz="2000" dirty="0" smtClean="0"/>
              <a:t>9-2h. I believe that shoddy software quality should NEVER be acceptable. While the total number of deaths might decrease, it is always in any human's best interest to limit the number of deaths, no mater how small that number of limitations is. Thus, there is no excuse for shoddy software if well-written software can save lives.</a:t>
            </a:r>
          </a:p>
          <a:p>
            <a:r>
              <a:rPr lang="en-US" sz="2000" dirty="0" smtClean="0"/>
              <a:t>9-2i. Design defect... I believe no one should go to jail, however the manufacturer need to pay fees for both parties, the crasher vehicle and the vehicle that was crashed.</a:t>
            </a:r>
          </a:p>
          <a:p>
            <a:r>
              <a:rPr lang="en-US" sz="2000" dirty="0" smtClean="0"/>
              <a:t>9-2j. No, Tesla needs to have an agreement that if a driver puts a car in auto-pilot, the driver still needs to pay attention and manually stop the car if any trouble arises.</a:t>
            </a:r>
          </a:p>
          <a:p>
            <a:r>
              <a:rPr lang="en-US" sz="2000" dirty="0" smtClean="0"/>
              <a:t>9-2k. US Govt. should regulate software quality as to prevent any deaths that can be caused by shoddy software quality. I believe this is a good investment that the government can make.</a:t>
            </a:r>
          </a:p>
        </p:txBody>
      </p:sp>
      <p:sp>
        <p:nvSpPr>
          <p:cNvPr id="4" name="Footer Placeholder 3"/>
          <p:cNvSpPr>
            <a:spLocks noGrp="1"/>
          </p:cNvSpPr>
          <p:nvPr>
            <p:ph type="ftr" sz="quarter" idx="11"/>
          </p:nvPr>
        </p:nvSpPr>
        <p:spPr/>
        <p:txBody>
          <a:bodyPr/>
          <a:lstStyle/>
          <a:p>
            <a:r>
              <a:rPr lang="en-US" dirty="0" err="1" smtClean="0"/>
              <a:t>NGUYEN_Todd_noid</a:t>
            </a:r>
            <a:endParaRPr lang="en-US" dirty="0"/>
          </a:p>
        </p:txBody>
      </p:sp>
      <p:sp>
        <p:nvSpPr>
          <p:cNvPr id="5" name="Slide Number Placeholder 4"/>
          <p:cNvSpPr>
            <a:spLocks noGrp="1"/>
          </p:cNvSpPr>
          <p:nvPr>
            <p:ph type="sldNum" sz="quarter" idx="12"/>
          </p:nvPr>
        </p:nvSpPr>
        <p:spPr/>
        <p:txBody>
          <a:bodyPr/>
          <a:lstStyle/>
          <a:p>
            <a:fld id="{DAAA4506-2605-4298-B94A-EC5D3A4D4A3F}" type="slidenum">
              <a:rPr lang="en-US" smtClean="0"/>
              <a:t>4</a:t>
            </a:fld>
            <a:endParaRPr lang="en-US" dirty="0"/>
          </a:p>
        </p:txBody>
      </p:sp>
    </p:spTree>
    <p:extLst>
      <p:ext uri="{BB962C8B-B14F-4D97-AF65-F5344CB8AC3E}">
        <p14:creationId xmlns:p14="http://schemas.microsoft.com/office/powerpoint/2010/main" val="752437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882</Words>
  <Application>Microsoft Office PowerPoint</Application>
  <PresentationFormat>Widescreen</PresentationFormat>
  <Paragraphs>28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9-1</vt:lpstr>
      <vt:lpstr>9-2</vt:lpstr>
      <vt:lpstr>9-2</vt:lpstr>
      <vt:lpstr>9-2</vt:lpstr>
    </vt:vector>
  </TitlesOfParts>
  <Company>GFAG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Todd</dc:creator>
  <cp:lastModifiedBy>Nguyen, Todd</cp:lastModifiedBy>
  <cp:revision>78</cp:revision>
  <dcterms:created xsi:type="dcterms:W3CDTF">2021-03-15T02:50:55Z</dcterms:created>
  <dcterms:modified xsi:type="dcterms:W3CDTF">2021-03-22T01:50:07Z</dcterms:modified>
</cp:coreProperties>
</file>