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D50C4-F9DE-4579-A940-E890F130168A}" type="datetimeFigureOut">
              <a:rPr lang="en-US" smtClean="0"/>
              <a:t>2021-04-03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B5121-5241-4121-AE04-A9B27B132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4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7CB6-4DF2-454E-ABC9-30A60A3AEB68}" type="datetime1">
              <a:rPr lang="en-US" smtClean="0"/>
              <a:t>2021-04-03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fld id="{DAAA4506-2605-4298-B94A-EC5D3A4D4A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29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70C2-1023-44A4-98A6-B757A90D4AF8}" type="datetime1">
              <a:rPr lang="en-US" smtClean="0"/>
              <a:t>2021-04-03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5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F150-8679-4517-AF8C-D19735337D02}" type="datetime1">
              <a:rPr lang="en-US" smtClean="0"/>
              <a:t>2021-04-03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9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CF1B-8655-4AED-9A9E-306C7276293F}" type="datetime1">
              <a:rPr lang="en-US" smtClean="0"/>
              <a:t>2021-04-03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fld id="{DAAA4506-2605-4298-B94A-EC5D3A4D4A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29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6115-32C9-4638-A572-3EE4E4F1B302}" type="datetime1">
              <a:rPr lang="en-US" smtClean="0"/>
              <a:t>2021-04-03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fld id="{DAAA4506-2605-4298-B94A-EC5D3A4D4A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9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06C0-E6F2-424E-9E17-3394F2CAC167}" type="datetime1">
              <a:rPr lang="en-US" smtClean="0"/>
              <a:t>2021-04-03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42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ED4-DFAE-422E-B2A9-D466B675187E}" type="datetime1">
              <a:rPr lang="en-US" smtClean="0"/>
              <a:t>2021-04-03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6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99AC-4EA5-42F4-809E-7553FBFDD84D}" type="datetime1">
              <a:rPr lang="en-US" smtClean="0"/>
              <a:t>2021-04-03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196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050E-B635-4DAD-B4DD-5746EBF6F110}" type="datetime1">
              <a:rPr lang="en-US" smtClean="0"/>
              <a:t>2021-04-03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67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E2A2-3C8D-460E-B818-CD0BD729B839}" type="datetime1">
              <a:rPr lang="en-US" smtClean="0"/>
              <a:t>2021-04-03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11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E75C-07AE-40D4-9DF6-12B41D67C972}" type="datetime1">
              <a:rPr lang="en-US" smtClean="0"/>
              <a:t>2021-04-03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30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3FE7F-F1B9-4A31-B8B0-55D1B638EE13}" type="datetime1">
              <a:rPr lang="en-US" smtClean="0"/>
              <a:t>2021-04-03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/</a:t>
            </a:r>
            <a:fld id="{DAAA4506-2605-4298-B94A-EC5D3A4D4A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2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quivalence_clas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16-1a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7446"/>
            <a:ext cx="10515600" cy="4337539"/>
          </a:xfrm>
        </p:spPr>
        <p:txBody>
          <a:bodyPr>
            <a:normAutofit/>
          </a:bodyPr>
          <a:lstStyle/>
          <a:p>
            <a:r>
              <a:rPr lang="en-US" dirty="0" smtClean="0"/>
              <a:t>Equivalence classes are constructed such that elements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belong to the same equivalence class if and only if they are equivalent.</a:t>
            </a:r>
          </a:p>
          <a:p>
            <a:r>
              <a:rPr lang="en-US" dirty="0" smtClean="0"/>
              <a:t>Ref: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en.wikipedia.org/wiki/Equivalence_class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82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16-1b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int16_t </a:t>
            </a:r>
            <a:r>
              <a:rPr lang="en-US" sz="2400" dirty="0">
                <a:latin typeface="Consolas" panose="020B0609020204030204" pitchFamily="49" charset="0"/>
              </a:rPr>
              <a:t>abs16(int16_t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) { return (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 0 ? -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: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); </a:t>
            </a:r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/>
              <a:t>Equivalence classes: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i</a:t>
            </a:r>
            <a:r>
              <a:rPr lang="en-US" dirty="0" smtClean="0"/>
              <a:t> is zero, return zero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i</a:t>
            </a:r>
            <a:r>
              <a:rPr lang="en-US" dirty="0" smtClean="0"/>
              <a:t> is negative, return its positive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i</a:t>
            </a:r>
            <a:r>
              <a:rPr lang="en-US" dirty="0" smtClean="0"/>
              <a:t> is positive, return itself (positive)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i</a:t>
            </a:r>
            <a:r>
              <a:rPr lang="en-US" dirty="0" smtClean="0"/>
              <a:t> is out of bounds of int16_t, returned </a:t>
            </a:r>
            <a:r>
              <a:rPr lang="en-US" dirty="0" err="1" smtClean="0"/>
              <a:t>i</a:t>
            </a:r>
            <a:r>
              <a:rPr lang="en-US" dirty="0" smtClean="0"/>
              <a:t> will overflow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9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16-1c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Boundary values: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 is zero, return </a:t>
            </a:r>
            <a:r>
              <a:rPr lang="en-US" dirty="0" smtClean="0"/>
              <a:t>zero: when </a:t>
            </a:r>
            <a:r>
              <a:rPr lang="en-US" dirty="0" err="1" smtClean="0"/>
              <a:t>i</a:t>
            </a:r>
            <a:r>
              <a:rPr lang="en-US" dirty="0" smtClean="0"/>
              <a:t> is not zero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 is negative, return its </a:t>
            </a:r>
            <a:r>
              <a:rPr lang="en-US" dirty="0" smtClean="0"/>
              <a:t>positive: boundary is -1 to –(2^15 - 1)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 is positive, return itself (positive</a:t>
            </a:r>
            <a:r>
              <a:rPr lang="en-US" dirty="0" smtClean="0"/>
              <a:t>): boundary is 1 to (2^15 - 1)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 is out of bounds of </a:t>
            </a:r>
            <a:r>
              <a:rPr lang="en-US" dirty="0">
                <a:latin typeface="Consolas" panose="020B0609020204030204" pitchFamily="49" charset="0"/>
              </a:rPr>
              <a:t>int16_t</a:t>
            </a:r>
            <a:r>
              <a:rPr lang="en-US" dirty="0"/>
              <a:t>, returned </a:t>
            </a:r>
            <a:r>
              <a:rPr lang="en-US" dirty="0" err="1"/>
              <a:t>i</a:t>
            </a:r>
            <a:r>
              <a:rPr lang="en-US" dirty="0"/>
              <a:t> will </a:t>
            </a:r>
            <a:r>
              <a:rPr lang="en-US" dirty="0" smtClean="0"/>
              <a:t>overflow: boundary is 2^15 and -2^15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3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16-1d – </a:t>
            </a:r>
            <a:r>
              <a:rPr lang="en-US" dirty="0" err="1" smtClean="0"/>
              <a:t>Cunit</a:t>
            </a:r>
            <a:r>
              <a:rPr lang="en-US" dirty="0" smtClean="0"/>
              <a:t>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Consolas" panose="020B0609020204030204" pitchFamily="49" charset="0"/>
              </a:rPr>
              <a:t>test_given_input_positive_zero_when_abs_then_return_zero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Consolas" panose="020B0609020204030204" pitchFamily="49" charset="0"/>
              </a:rPr>
              <a:t>test_given_input_negative_zero_when_abs_then_return_zero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endParaRPr lang="en-US" dirty="0" smtClean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Consolas" panose="020B0609020204030204" pitchFamily="49" charset="0"/>
              </a:rPr>
              <a:t>test_given_negative_number_when_abs_then_return_positive_number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test_given_max_negative_number_when_abs_then_return_max_positive_number();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test_given_positive_number_when_abs_then_return_that_same_number();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test_given_max_positive_number_when_abs_then_return_max_positive_number();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test_given_positive_greater_than_16_bits_positive_number_whe_abs_then_return_overflow();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test_given_negative_greater_than_16_bits_positive_number_whe_abs_then_return_overflow();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6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16-2a.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234707"/>
              </p:ext>
            </p:extLst>
          </p:nvPr>
        </p:nvGraphicFramePr>
        <p:xfrm>
          <a:off x="838200" y="1581152"/>
          <a:ext cx="56997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940">
                  <a:extLst>
                    <a:ext uri="{9D8B030D-6E8A-4147-A177-3AD203B41FA5}">
                      <a16:colId xmlns:a16="http://schemas.microsoft.com/office/drawing/2014/main" val="4214415415"/>
                    </a:ext>
                  </a:extLst>
                </a:gridCol>
                <a:gridCol w="1424940">
                  <a:extLst>
                    <a:ext uri="{9D8B030D-6E8A-4147-A177-3AD203B41FA5}">
                      <a16:colId xmlns:a16="http://schemas.microsoft.com/office/drawing/2014/main" val="4101107594"/>
                    </a:ext>
                  </a:extLst>
                </a:gridCol>
                <a:gridCol w="1424940">
                  <a:extLst>
                    <a:ext uri="{9D8B030D-6E8A-4147-A177-3AD203B41FA5}">
                      <a16:colId xmlns:a16="http://schemas.microsoft.com/office/drawing/2014/main" val="2758168192"/>
                    </a:ext>
                  </a:extLst>
                </a:gridCol>
                <a:gridCol w="1424940">
                  <a:extLst>
                    <a:ext uri="{9D8B030D-6E8A-4147-A177-3AD203B41FA5}">
                      <a16:colId xmlns:a16="http://schemas.microsoft.com/office/drawing/2014/main" val="27941634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Outcome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57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b (5)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72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a (26)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0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a(26)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39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a(26)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4057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22592" y="1581152"/>
            <a:ext cx="4590288" cy="286232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int16_t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int16_t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D19A6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int16_t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D19A6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int16_t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((</a:t>
            </a:r>
            <a:r>
              <a:rPr lang="en-US" i="1" dirty="0">
                <a:solidFill>
                  <a:srgbClr val="D19A6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&amp;&amp;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((</a:t>
            </a:r>
            <a:r>
              <a:rPr lang="en-US" i="1" dirty="0">
                <a:solidFill>
                  <a:srgbClr val="D19A6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27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||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i="1" dirty="0">
                <a:solidFill>
                  <a:srgbClr val="D19A6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87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||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i="1" dirty="0">
                <a:solidFill>
                  <a:srgbClr val="D19A6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52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))) 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D19A6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 } 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D19A6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24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16-2b.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test_given_a_26_b_5_when_baz_then_should_be_b();</a:t>
            </a:r>
          </a:p>
          <a:p>
            <a:r>
              <a:rPr lang="en-US" dirty="0">
                <a:latin typeface="Consolas" panose="020B0609020204030204" pitchFamily="49" charset="0"/>
              </a:rPr>
              <a:t>test_given_a_26_b_7_when_baz_then_should_be_a();</a:t>
            </a:r>
          </a:p>
          <a:p>
            <a:r>
              <a:rPr lang="en-US" dirty="0">
                <a:latin typeface="Consolas" panose="020B0609020204030204" pitchFamily="49" charset="0"/>
              </a:rPr>
              <a:t>test_given_a_26_b_88_when_baz_then_should_be_a();</a:t>
            </a:r>
          </a:p>
          <a:p>
            <a:r>
              <a:rPr lang="en-US" dirty="0">
                <a:latin typeface="Consolas" panose="020B0609020204030204" pitchFamily="49" charset="0"/>
              </a:rPr>
              <a:t>test_given_a_26_b_52_when_baz_then_should_be_a();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4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16-3a.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216716"/>
              </p:ext>
            </p:extLst>
          </p:nvPr>
        </p:nvGraphicFramePr>
        <p:xfrm>
          <a:off x="960120" y="1609344"/>
          <a:ext cx="5900928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232">
                  <a:extLst>
                    <a:ext uri="{9D8B030D-6E8A-4147-A177-3AD203B41FA5}">
                      <a16:colId xmlns:a16="http://schemas.microsoft.com/office/drawing/2014/main" val="4214415415"/>
                    </a:ext>
                  </a:extLst>
                </a:gridCol>
                <a:gridCol w="1475232">
                  <a:extLst>
                    <a:ext uri="{9D8B030D-6E8A-4147-A177-3AD203B41FA5}">
                      <a16:colId xmlns:a16="http://schemas.microsoft.com/office/drawing/2014/main" val="4101107594"/>
                    </a:ext>
                  </a:extLst>
                </a:gridCol>
                <a:gridCol w="1475232">
                  <a:extLst>
                    <a:ext uri="{9D8B030D-6E8A-4147-A177-3AD203B41FA5}">
                      <a16:colId xmlns:a16="http://schemas.microsoft.com/office/drawing/2014/main" val="2758168192"/>
                    </a:ext>
                  </a:extLst>
                </a:gridCol>
                <a:gridCol w="1475232">
                  <a:extLst>
                    <a:ext uri="{9D8B030D-6E8A-4147-A177-3AD203B41FA5}">
                      <a16:colId xmlns:a16="http://schemas.microsoft.com/office/drawing/2014/main" val="2794163416"/>
                    </a:ext>
                  </a:extLst>
                </a:gridCol>
              </a:tblGrid>
              <a:tr h="3648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Outcome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57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 (2)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72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(41)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0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39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40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50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97767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25640" y="1609344"/>
            <a:ext cx="4556760" cy="48013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int16_t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int16_t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D19A6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int16_t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D19A6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int16_t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((</a:t>
            </a:r>
            <a:r>
              <a:rPr lang="en-US" i="1" dirty="0">
                <a:solidFill>
                  <a:srgbClr val="D19A6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&amp;&amp;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i="1" dirty="0">
                <a:solidFill>
                  <a:srgbClr val="D19A6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112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i="1" dirty="0">
                <a:solidFill>
                  <a:srgbClr val="D19A6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42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D19A6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   } 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D19A6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 } 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i="1" dirty="0" smtClean="0">
                <a:solidFill>
                  <a:srgbClr val="D19A66"/>
                </a:solidFill>
                <a:latin typeface="Consolas" panose="020B0609020204030204" pitchFamily="49" charset="0"/>
              </a:rPr>
              <a:t>a </a:t>
            </a:r>
            <a:r>
              <a:rPr lang="en-US" dirty="0" smtClean="0">
                <a:solidFill>
                  <a:srgbClr val="E06C75"/>
                </a:solidFill>
                <a:latin typeface="Consolas" panose="020B0609020204030204" pitchFamily="49" charset="0"/>
              </a:rPr>
              <a:t>- </a:t>
            </a:r>
            <a:r>
              <a:rPr lang="en-US" i="1" dirty="0" smtClean="0">
                <a:solidFill>
                  <a:srgbClr val="D19A6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i="1" dirty="0">
                <a:solidFill>
                  <a:srgbClr val="D19A6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&amp;&amp;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D19A6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i="1" dirty="0" smtClean="0">
                <a:solidFill>
                  <a:srgbClr val="D19A66"/>
                </a:solidFill>
                <a:latin typeface="Consolas" panose="020B0609020204030204" pitchFamily="49" charset="0"/>
              </a:rPr>
              <a:t>a </a:t>
            </a:r>
            <a:r>
              <a:rPr lang="en-US" dirty="0" smtClean="0">
                <a:solidFill>
                  <a:srgbClr val="E06C75"/>
                </a:solidFill>
                <a:latin typeface="Consolas" panose="020B0609020204030204" pitchFamily="49" charset="0"/>
              </a:rPr>
              <a:t>+ </a:t>
            </a:r>
            <a:r>
              <a:rPr lang="en-US" i="1" dirty="0" smtClean="0">
                <a:solidFill>
                  <a:srgbClr val="D19A6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71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16-3b.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test_given_a_42_b_2_when_bar_then_outcome_is_2();</a:t>
            </a:r>
          </a:p>
          <a:p>
            <a:r>
              <a:rPr lang="en-US" dirty="0">
                <a:latin typeface="Consolas" panose="020B0609020204030204" pitchFamily="49" charset="0"/>
              </a:rPr>
              <a:t>test_given_a_41_b_2_when_bar_then_outcome_is_41();</a:t>
            </a:r>
          </a:p>
          <a:p>
            <a:r>
              <a:rPr lang="en-US" dirty="0">
                <a:latin typeface="Consolas" panose="020B0609020204030204" pitchFamily="49" charset="0"/>
              </a:rPr>
              <a:t>test_given_a_2_b_2_when_bar_then_outcome_is_4();</a:t>
            </a:r>
          </a:p>
          <a:p>
            <a:r>
              <a:rPr lang="en-US" dirty="0">
                <a:latin typeface="Consolas" panose="020B0609020204030204" pitchFamily="49" charset="0"/>
              </a:rPr>
              <a:t>test_given_a_41_b_113_when_bar_then_outcome_is_neg72();</a:t>
            </a:r>
          </a:p>
          <a:p>
            <a:r>
              <a:rPr lang="en-US" dirty="0">
                <a:latin typeface="Consolas" panose="020B0609020204030204" pitchFamily="49" charset="0"/>
              </a:rPr>
              <a:t>test_given_a_2_b_113_when_bar_then_outcome_is_neg111();</a:t>
            </a:r>
          </a:p>
          <a:p>
            <a:r>
              <a:rPr lang="en-US" dirty="0">
                <a:latin typeface="Consolas" panose="020B0609020204030204" pitchFamily="49" charset="0"/>
              </a:rPr>
              <a:t>test_given_a_2_b_111_when_bar_then_outcome_is_neg109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8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576</Words>
  <Application>Microsoft Office PowerPoint</Application>
  <PresentationFormat>Widescreen</PresentationFormat>
  <Paragraphs>129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16-1a</vt:lpstr>
      <vt:lpstr>16-1b</vt:lpstr>
      <vt:lpstr>16-1c</vt:lpstr>
      <vt:lpstr>16-1d – Cunit tests</vt:lpstr>
      <vt:lpstr>16-2a.</vt:lpstr>
      <vt:lpstr>16-2b.</vt:lpstr>
      <vt:lpstr>16-3a.</vt:lpstr>
      <vt:lpstr>16-3b.</vt:lpstr>
    </vt:vector>
  </TitlesOfParts>
  <Company>GFAG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Todd</dc:creator>
  <cp:lastModifiedBy>Nguyen, Todd</cp:lastModifiedBy>
  <cp:revision>125</cp:revision>
  <dcterms:created xsi:type="dcterms:W3CDTF">2021-03-15T02:50:55Z</dcterms:created>
  <dcterms:modified xsi:type="dcterms:W3CDTF">2021-04-04T04:04:04Z</dcterms:modified>
</cp:coreProperties>
</file>