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5" d="100"/>
          <a:sy n="65" d="100"/>
        </p:scale>
        <p:origin x="634" y="43"/>
      </p:cViewPr>
      <p:guideLst/>
    </p:cSldViewPr>
  </p:slideViewPr>
  <p:notesTextViewPr>
    <p:cViewPr>
      <p:scale>
        <a:sx n="1" d="1"/>
        <a:sy n="1" d="1"/>
      </p:scale>
      <p:origin x="0" y="0"/>
    </p:cViewPr>
  </p:notesTextViewPr>
  <p:notesViewPr>
    <p:cSldViewPr snapToGrid="0">
      <p:cViewPr varScale="1">
        <p:scale>
          <a:sx n="49" d="100"/>
          <a:sy n="49" d="100"/>
        </p:scale>
        <p:origin x="26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D50C4-F9DE-4579-A940-E890F130168A}" type="datetimeFigureOut">
              <a:rPr lang="en-US" smtClean="0"/>
              <a:t>2021-03-16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B5121-5241-4121-AE04-A9B27B1323A9}" type="slidenum">
              <a:rPr lang="en-US" smtClean="0"/>
              <a:t>‹#›</a:t>
            </a:fld>
            <a:endParaRPr lang="en-US"/>
          </a:p>
        </p:txBody>
      </p:sp>
    </p:spTree>
    <p:extLst>
      <p:ext uri="{BB962C8B-B14F-4D97-AF65-F5344CB8AC3E}">
        <p14:creationId xmlns:p14="http://schemas.microsoft.com/office/powerpoint/2010/main" val="217294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557CB6-4DF2-454E-ABC9-30A60A3AEB68}"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25827296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F70C2-1023-44A4-98A6-B757A90D4AF8}"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11437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4F150-8679-4517-AF8C-D19735337D02}"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fld id="{DAAA4506-2605-4298-B94A-EC5D3A4D4A3F}" type="slidenum">
              <a:rPr lang="en-US" smtClean="0"/>
              <a:t>‹#›</a:t>
            </a:fld>
            <a:endParaRPr lang="en-US"/>
          </a:p>
        </p:txBody>
      </p:sp>
    </p:spTree>
    <p:extLst>
      <p:ext uri="{BB962C8B-B14F-4D97-AF65-F5344CB8AC3E}">
        <p14:creationId xmlns:p14="http://schemas.microsoft.com/office/powerpoint/2010/main" val="20272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C0CF1B-8655-4AED-9A9E-306C7276293F}"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8710297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216115-32C9-4638-A572-3EE4E4F1B302}" type="datetime1">
              <a:rPr lang="en-US" smtClean="0"/>
              <a:t>2021-03-16</a:t>
            </a:fld>
            <a:endParaRPr lang="en-US"/>
          </a:p>
        </p:txBody>
      </p:sp>
      <p:sp>
        <p:nvSpPr>
          <p:cNvPr id="5" name="Footer Placeholder 4"/>
          <p:cNvSpPr>
            <a:spLocks noGrp="1"/>
          </p:cNvSpPr>
          <p:nvPr>
            <p:ph type="ftr" sz="quarter" idx="11"/>
          </p:nvPr>
        </p:nvSpPr>
        <p:spPr/>
        <p:txBody>
          <a:bodyPr/>
          <a:lstStyle/>
          <a:p>
            <a:r>
              <a:rPr lang="en-US" smtClean="0"/>
              <a:t>NGUYEN_Todd_noid</a:t>
            </a:r>
            <a:endParaRPr lang="en-US"/>
          </a:p>
        </p:txBody>
      </p:sp>
      <p:sp>
        <p:nvSpPr>
          <p:cNvPr id="6" name="Slide Number Placeholder 5"/>
          <p:cNvSpPr>
            <a:spLocks noGrp="1"/>
          </p:cNvSpPr>
          <p:nvPr>
            <p:ph type="sldNum" sz="quarter" idx="12"/>
          </p:nvPr>
        </p:nvSpPr>
        <p:spPr/>
        <p:txBody>
          <a:body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304649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3806C0-E6F2-424E-9E17-3394F2CAC167}"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220842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C90ED4-DFAE-422E-B2A9-D466B675187E}" type="datetime1">
              <a:rPr lang="en-US" smtClean="0"/>
              <a:t>2021-03-16</a:t>
            </a:fld>
            <a:endParaRPr lang="en-US"/>
          </a:p>
        </p:txBody>
      </p:sp>
      <p:sp>
        <p:nvSpPr>
          <p:cNvPr id="8" name="Footer Placeholder 7"/>
          <p:cNvSpPr>
            <a:spLocks noGrp="1"/>
          </p:cNvSpPr>
          <p:nvPr>
            <p:ph type="ftr" sz="quarter" idx="11"/>
          </p:nvPr>
        </p:nvSpPr>
        <p:spPr/>
        <p:txBody>
          <a:bodyPr/>
          <a:lstStyle/>
          <a:p>
            <a:r>
              <a:rPr lang="en-US" smtClean="0"/>
              <a:t>NGUYEN_Todd_noid</a:t>
            </a:r>
            <a:endParaRPr lang="en-US"/>
          </a:p>
        </p:txBody>
      </p:sp>
      <p:sp>
        <p:nvSpPr>
          <p:cNvPr id="9" name="Slide Number Placeholder 8"/>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8605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4899AC-4EA5-42F4-809E-7553FBFDD84D}" type="datetime1">
              <a:rPr lang="en-US" smtClean="0"/>
              <a:t>2021-03-16</a:t>
            </a:fld>
            <a:endParaRPr lang="en-US"/>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581963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1A050E-B635-4DAD-B4DD-5746EBF6F110}" type="datetime1">
              <a:rPr lang="en-US" smtClean="0"/>
              <a:t>2021-03-16</a:t>
            </a:fld>
            <a:endParaRPr lang="en-US"/>
          </a:p>
        </p:txBody>
      </p:sp>
      <p:sp>
        <p:nvSpPr>
          <p:cNvPr id="3" name="Footer Placeholder 2"/>
          <p:cNvSpPr>
            <a:spLocks noGrp="1"/>
          </p:cNvSpPr>
          <p:nvPr>
            <p:ph type="ftr" sz="quarter" idx="11"/>
          </p:nvPr>
        </p:nvSpPr>
        <p:spPr/>
        <p:txBody>
          <a:bodyPr/>
          <a:lstStyle/>
          <a:p>
            <a:r>
              <a:rPr lang="en-US" smtClean="0"/>
              <a:t>NGUYEN_Todd_noid</a:t>
            </a:r>
            <a:endParaRPr lang="en-US"/>
          </a:p>
        </p:txBody>
      </p:sp>
      <p:sp>
        <p:nvSpPr>
          <p:cNvPr id="4" name="Slide Number Placeholder 3"/>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40381677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AE2A2-3C8D-460E-B818-CD0BD729B839}"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26672117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2E75C-07AE-40D4-9DF6-12B41D67C972}" type="datetime1">
              <a:rPr lang="en-US" smtClean="0"/>
              <a:t>2021-03-16</a:t>
            </a:fld>
            <a:endParaRPr lang="en-US"/>
          </a:p>
        </p:txBody>
      </p:sp>
      <p:sp>
        <p:nvSpPr>
          <p:cNvPr id="6" name="Footer Placeholder 5"/>
          <p:cNvSpPr>
            <a:spLocks noGrp="1"/>
          </p:cNvSpPr>
          <p:nvPr>
            <p:ph type="ftr" sz="quarter" idx="11"/>
          </p:nvPr>
        </p:nvSpPr>
        <p:spPr/>
        <p:txBody>
          <a:bodyPr/>
          <a:lstStyle/>
          <a:p>
            <a:r>
              <a:rPr lang="en-US" smtClean="0"/>
              <a:t>NGUYEN_Todd_noid</a:t>
            </a:r>
            <a:endParaRPr lang="en-US"/>
          </a:p>
        </p:txBody>
      </p:sp>
      <p:sp>
        <p:nvSpPr>
          <p:cNvPr id="7" name="Slide Number Placeholder 6"/>
          <p:cNvSpPr>
            <a:spLocks noGrp="1"/>
          </p:cNvSpPr>
          <p:nvPr>
            <p:ph type="sldNum" sz="quarter" idx="12"/>
          </p:nvPr>
        </p:nvSpPr>
        <p:spPr/>
        <p:txBody>
          <a:bodyPr/>
          <a:lstStyle/>
          <a:p>
            <a:fld id="{DAAA4506-2605-4298-B94A-EC5D3A4D4A3F}" type="slidenum">
              <a:rPr lang="en-US" smtClean="0"/>
              <a:t>‹#›</a:t>
            </a:fld>
            <a:endParaRPr lang="en-US" dirty="0"/>
          </a:p>
        </p:txBody>
      </p:sp>
    </p:spTree>
    <p:extLst>
      <p:ext uri="{BB962C8B-B14F-4D97-AF65-F5344CB8AC3E}">
        <p14:creationId xmlns:p14="http://schemas.microsoft.com/office/powerpoint/2010/main" val="18642305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3FE7F-F1B9-4A31-B8B0-55D1B638EE13}" type="datetime1">
              <a:rPr lang="en-US" smtClean="0"/>
              <a:t>2021-03-16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NGUYEN_Todd_noid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a:t>
            </a:r>
            <a:fld id="{DAAA4506-2605-4298-B94A-EC5D3A4D4A3F}" type="slidenum">
              <a:rPr lang="en-US" smtClean="0"/>
              <a:pPr/>
              <a:t>‹#›</a:t>
            </a:fld>
            <a:endParaRPr lang="en-US" dirty="0"/>
          </a:p>
        </p:txBody>
      </p:sp>
    </p:spTree>
    <p:extLst>
      <p:ext uri="{BB962C8B-B14F-4D97-AF65-F5344CB8AC3E}">
        <p14:creationId xmlns:p14="http://schemas.microsoft.com/office/powerpoint/2010/main" val="6329207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baseline="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etrixplusplus.github.io/hom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a:t>
            </a:r>
            <a:endParaRPr lang="en-US" dirty="0"/>
          </a:p>
        </p:txBody>
      </p:sp>
      <p:sp>
        <p:nvSpPr>
          <p:cNvPr id="3" name="Content Placeholder 2"/>
          <p:cNvSpPr>
            <a:spLocks noGrp="1"/>
          </p:cNvSpPr>
          <p:nvPr>
            <p:ph idx="1"/>
          </p:nvPr>
        </p:nvSpPr>
        <p:spPr/>
        <p:txBody>
          <a:bodyPr>
            <a:normAutofit/>
          </a:bodyPr>
          <a:lstStyle/>
          <a:p>
            <a:r>
              <a:rPr lang="en-US" sz="2400" dirty="0"/>
              <a:t>Tool Name: Metrix++, </a:t>
            </a:r>
            <a:r>
              <a:rPr lang="en-US" sz="2400" dirty="0">
                <a:hlinkClick r:id="rId2"/>
              </a:rPr>
              <a:t>https://</a:t>
            </a:r>
            <a:r>
              <a:rPr lang="en-US" sz="2400" dirty="0" smtClean="0">
                <a:hlinkClick r:id="rId2"/>
              </a:rPr>
              <a:t>metrixplusplus.github.io/home.html</a:t>
            </a:r>
            <a:r>
              <a:rPr lang="en-US" sz="2400" dirty="0" smtClean="0"/>
              <a:t> for McCabe</a:t>
            </a:r>
          </a:p>
          <a:p>
            <a:r>
              <a:rPr lang="en-US" sz="2400" dirty="0" smtClean="0"/>
              <a:t>McCabe </a:t>
            </a:r>
            <a:r>
              <a:rPr lang="en-US" sz="2400" dirty="0" err="1" smtClean="0"/>
              <a:t>Cyclomatic</a:t>
            </a:r>
            <a:r>
              <a:rPr lang="en-US" sz="2400" dirty="0" smtClean="0"/>
              <a:t> Complexity score: 25.0</a:t>
            </a:r>
          </a:p>
          <a:p>
            <a:r>
              <a:rPr lang="en-US" sz="2400" dirty="0" smtClean="0"/>
              <a:t>Strict </a:t>
            </a:r>
            <a:r>
              <a:rPr lang="en-US" sz="2400" dirty="0" err="1" smtClean="0"/>
              <a:t>Cyclomatic</a:t>
            </a:r>
            <a:r>
              <a:rPr lang="en-US" sz="2400" dirty="0" smtClean="0"/>
              <a:t> Complexity (SCC) score: (calculated by hand): 27</a:t>
            </a:r>
          </a:p>
          <a:p>
            <a:r>
              <a:rPr lang="en-US" sz="2400" dirty="0" smtClean="0"/>
              <a:t>Global Variables</a:t>
            </a:r>
            <a:r>
              <a:rPr lang="en-US" sz="2400" dirty="0"/>
              <a:t>: </a:t>
            </a:r>
            <a:r>
              <a:rPr lang="en-US" sz="2400" dirty="0" smtClean="0"/>
              <a:t>13 </a:t>
            </a:r>
            <a:r>
              <a:rPr lang="en-US" sz="2400" dirty="0"/>
              <a:t>(if we </a:t>
            </a:r>
            <a:r>
              <a:rPr lang="en-US" sz="2400" dirty="0" smtClean="0"/>
              <a:t>are NOT </a:t>
            </a:r>
            <a:r>
              <a:rPr lang="en-US" sz="2400" dirty="0"/>
              <a:t>counting </a:t>
            </a:r>
            <a:r>
              <a:rPr lang="en-US" sz="2400" dirty="0" err="1" smtClean="0">
                <a:latin typeface="Consolas" panose="020B0609020204030204" pitchFamily="49" charset="0"/>
              </a:rPr>
              <a:t>studentTurtleStep</a:t>
            </a:r>
            <a:r>
              <a:rPr lang="en-US" sz="2400" dirty="0" smtClean="0">
                <a:latin typeface="Consolas" panose="020B0609020204030204" pitchFamily="49" charset="0"/>
              </a:rPr>
              <a:t>()</a:t>
            </a:r>
            <a:r>
              <a:rPr lang="en-US" sz="2400" dirty="0" smtClean="0"/>
              <a:t> and </a:t>
            </a:r>
            <a:r>
              <a:rPr lang="en-US" sz="2400" dirty="0" err="1" smtClean="0">
                <a:latin typeface="Consolas" panose="020B0609020204030204" pitchFamily="49" charset="0"/>
              </a:rPr>
              <a:t>studentMoveTurtle</a:t>
            </a:r>
            <a:r>
              <a:rPr lang="en-US" sz="2400" dirty="0" smtClean="0">
                <a:latin typeface="Consolas" panose="020B0609020204030204" pitchFamily="49" charset="0"/>
              </a:rPr>
              <a:t>()</a:t>
            </a:r>
            <a:r>
              <a:rPr lang="en-US" sz="2400" dirty="0" smtClean="0"/>
              <a:t> then 11 </a:t>
            </a:r>
            <a:r>
              <a:rPr lang="en-US" sz="2400" dirty="0" err="1" smtClean="0"/>
              <a:t>globals</a:t>
            </a:r>
            <a:r>
              <a:rPr lang="en-US" sz="2400" dirty="0" smtClean="0"/>
              <a:t>)</a:t>
            </a:r>
          </a:p>
          <a:p>
            <a:r>
              <a:rPr lang="en-US" sz="2400" dirty="0" smtClean="0"/>
              <a:t>Number of C Programming language statements: Around 111</a:t>
            </a:r>
          </a:p>
          <a:p>
            <a:r>
              <a:rPr lang="en-US" sz="2400" dirty="0" smtClean="0"/>
              <a:t>Spaghetti Factor (SF): SCC + (</a:t>
            </a:r>
            <a:r>
              <a:rPr lang="en-US" sz="2400" dirty="0" err="1" smtClean="0"/>
              <a:t>Globals</a:t>
            </a:r>
            <a:r>
              <a:rPr lang="en-US" sz="2400" dirty="0" smtClean="0"/>
              <a:t> * 5) + (SLOC /20)</a:t>
            </a:r>
          </a:p>
          <a:p>
            <a:pPr lvl="1"/>
            <a:r>
              <a:rPr lang="en-US" sz="2000" dirty="0" smtClean="0"/>
              <a:t>27 + (13 * 5) + (111 / 20) = </a:t>
            </a:r>
            <a:r>
              <a:rPr lang="en-US" sz="2000" dirty="0"/>
              <a:t>97.55 ≈ </a:t>
            </a:r>
            <a:r>
              <a:rPr lang="en-US" sz="2000" dirty="0" smtClean="0"/>
              <a:t>98</a:t>
            </a:r>
          </a:p>
          <a:p>
            <a:r>
              <a:rPr lang="en-US" sz="2400" dirty="0" smtClean="0"/>
              <a:t>I think that in practice, the code is subjectively as difficult as its SF rating, as the variable names were unclear and I had no idea what the code wanted to do.</a:t>
            </a:r>
          </a:p>
          <a:p>
            <a:endParaRPr lang="en-US" sz="2400" dirty="0" smtClean="0"/>
          </a:p>
          <a:p>
            <a:endParaRPr lang="en-US" sz="2000" dirty="0"/>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1</a:t>
            </a:fld>
            <a:endParaRPr lang="en-US" dirty="0"/>
          </a:p>
        </p:txBody>
      </p:sp>
    </p:spTree>
    <p:extLst>
      <p:ext uri="{BB962C8B-B14F-4D97-AF65-F5344CB8AC3E}">
        <p14:creationId xmlns:p14="http://schemas.microsoft.com/office/powerpoint/2010/main" val="147982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lphaUcPeriod"/>
            </a:pPr>
            <a:r>
              <a:rPr lang="en-US" sz="2400" dirty="0" smtClean="0"/>
              <a:t>Switch statements can get confusing as well, especially if there is nested switch statements. Switch statements are essentially clearer if statements, so if switch statements are nested, they are as bad and as incomprehensible as nested if statements</a:t>
            </a:r>
          </a:p>
          <a:p>
            <a:pPr marL="457200" indent="-457200">
              <a:buFont typeface="+mj-lt"/>
              <a:buAutoNum type="alphaUcPeriod"/>
            </a:pPr>
            <a:r>
              <a:rPr lang="en-US" sz="2400" dirty="0" smtClean="0"/>
              <a:t>We should not include switch statements  as if they are simple enough, they can be very clear. Essentially, they can represent state machines, which, in my opinion, is easy to understand even if there are 10+ cases. As long as switch statements are not nested, I believe they should not count towards the </a:t>
            </a:r>
            <a:r>
              <a:rPr lang="en-US" sz="2400" dirty="0" err="1" smtClean="0"/>
              <a:t>cyclomatic</a:t>
            </a:r>
            <a:r>
              <a:rPr lang="en-US" sz="2400" dirty="0" smtClean="0"/>
              <a:t> complexity metric.</a:t>
            </a:r>
          </a:p>
          <a:p>
            <a:pPr marL="457200" indent="-457200">
              <a:buFont typeface="+mj-lt"/>
              <a:buAutoNum type="alphaUcPeriod"/>
            </a:pPr>
            <a:r>
              <a:rPr lang="en-US" sz="2400" dirty="0" smtClean="0"/>
              <a:t>It is common for the minimum number of test cases to be less than the MCC because test cases need to test for behavior according to the requirements. If it is not a requirement, say an edge case, then there might not exist a test for that particular scenario.</a:t>
            </a:r>
          </a:p>
        </p:txBody>
      </p:sp>
      <p:sp>
        <p:nvSpPr>
          <p:cNvPr id="4" name="Footer Placeholder 3"/>
          <p:cNvSpPr>
            <a:spLocks noGrp="1"/>
          </p:cNvSpPr>
          <p:nvPr>
            <p:ph type="ftr" sz="quarter" idx="11"/>
          </p:nvPr>
        </p:nvSpPr>
        <p:spPr/>
        <p:txBody>
          <a:bodyPr/>
          <a:lstStyle/>
          <a:p>
            <a:r>
              <a:rPr lang="en-US" smtClean="0"/>
              <a:t>NGUYEN_Todd_noid</a:t>
            </a:r>
            <a:endParaRPr lang="en-US"/>
          </a:p>
        </p:txBody>
      </p:sp>
      <p:sp>
        <p:nvSpPr>
          <p:cNvPr id="5" name="Slide Number Placeholder 4"/>
          <p:cNvSpPr>
            <a:spLocks noGrp="1"/>
          </p:cNvSpPr>
          <p:nvPr>
            <p:ph type="sldNum" sz="quarter" idx="12"/>
          </p:nvPr>
        </p:nvSpPr>
        <p:spPr/>
        <p:txBody>
          <a:bodyPr/>
          <a:lstStyle/>
          <a:p>
            <a:fld id="{DAAA4506-2605-4298-B94A-EC5D3A4D4A3F}" type="slidenum">
              <a:rPr lang="en-US" smtClean="0"/>
              <a:t>2</a:t>
            </a:fld>
            <a:endParaRPr lang="en-US"/>
          </a:p>
        </p:txBody>
      </p:sp>
    </p:spTree>
    <p:extLst>
      <p:ext uri="{BB962C8B-B14F-4D97-AF65-F5344CB8AC3E}">
        <p14:creationId xmlns:p14="http://schemas.microsoft.com/office/powerpoint/2010/main" val="384607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295</Words>
  <Application>Microsoft Office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Consolas</vt:lpstr>
      <vt:lpstr>Office Theme</vt:lpstr>
      <vt:lpstr>8-1</vt:lpstr>
      <vt:lpstr>8-2</vt:lpstr>
    </vt:vector>
  </TitlesOfParts>
  <Company>GFAG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Todd</dc:creator>
  <cp:lastModifiedBy>Nguyen, Todd</cp:lastModifiedBy>
  <cp:revision>42</cp:revision>
  <dcterms:created xsi:type="dcterms:W3CDTF">2021-03-15T02:50:55Z</dcterms:created>
  <dcterms:modified xsi:type="dcterms:W3CDTF">2021-03-17T03:25:09Z</dcterms:modified>
</cp:coreProperties>
</file>