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gP72Ru5vmIeyWUIweWgPfD3pyP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B0ABE3-5FA7-430D-875D-FD07E6295EA5}">
  <a:tblStyle styleId="{2CB0ABE3-5FA7-430D-875D-FD07E6295EA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780"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e3dec4caa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ge3dec4caac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e3dec4caa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ge3dec4caac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e3dec4caac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ge3dec4caac_2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e3dec4caa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ge3dec4caac_0_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e3cff289e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e3cff289e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e3cff289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ge3cff289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3dec4caac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ge3dec4caac_3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e3dec4caac_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ge3dec4caac_3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e3dec4caa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ge3dec4caa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5" name="Google Shape;37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e2ba37975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ge2ba379755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2ba379755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ge2ba379755_1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e2ba3797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9" name="Google Shape;439;ge2ba3797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e2ba379755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1" name="Google Shape;451;ge2ba379755_1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3dec4caa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ge3dec4caac_0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3dec4caa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e3dec4caac_0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7"/>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8"/>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2.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Shape 83"/>
        <p:cNvGrpSpPr/>
        <p:nvPr/>
      </p:nvGrpSpPr>
      <p:grpSpPr>
        <a:xfrm>
          <a:off x="0" y="0"/>
          <a:ext cx="0" cy="0"/>
          <a:chOff x="0" y="0"/>
          <a:chExt cx="0" cy="0"/>
        </a:xfrm>
      </p:grpSpPr>
      <p:sp>
        <p:nvSpPr>
          <p:cNvPr id="84" name="Google Shape;84;p1"/>
          <p:cNvSpPr/>
          <p:nvPr/>
        </p:nvSpPr>
        <p:spPr>
          <a:xfrm>
            <a:off x="-1273814" y="0"/>
            <a:ext cx="3272831" cy="10287000"/>
          </a:xfrm>
          <a:custGeom>
            <a:avLst/>
            <a:gdLst/>
            <a:ahLst/>
            <a:cxnLst/>
            <a:rect l="l" t="t" r="r" b="b"/>
            <a:pathLst>
              <a:path w="1107106" h="3479800" extrusionOk="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3C5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
          <p:cNvSpPr/>
          <p:nvPr/>
        </p:nvSpPr>
        <p:spPr>
          <a:xfrm>
            <a:off x="10344092" y="2719351"/>
            <a:ext cx="6662490" cy="6538949"/>
          </a:xfrm>
          <a:custGeom>
            <a:avLst/>
            <a:gdLst/>
            <a:ahLst/>
            <a:cxnLst/>
            <a:rect l="l" t="t" r="r" b="b"/>
            <a:pathLst>
              <a:path w="2414096" h="2369332" extrusionOk="0">
                <a:moveTo>
                  <a:pt x="2289636" y="2369332"/>
                </a:moveTo>
                <a:lnTo>
                  <a:pt x="124460" y="2369332"/>
                </a:lnTo>
                <a:cubicBezTo>
                  <a:pt x="55880" y="2369332"/>
                  <a:pt x="0" y="2313452"/>
                  <a:pt x="0" y="2244872"/>
                </a:cubicBezTo>
                <a:lnTo>
                  <a:pt x="0" y="124460"/>
                </a:lnTo>
                <a:cubicBezTo>
                  <a:pt x="0" y="55880"/>
                  <a:pt x="55880" y="0"/>
                  <a:pt x="124460" y="0"/>
                </a:cubicBezTo>
                <a:lnTo>
                  <a:pt x="2289636" y="0"/>
                </a:lnTo>
                <a:cubicBezTo>
                  <a:pt x="2358216" y="0"/>
                  <a:pt x="2414096" y="55880"/>
                  <a:pt x="2414096" y="124460"/>
                </a:cubicBezTo>
                <a:lnTo>
                  <a:pt x="2414096" y="2244872"/>
                </a:lnTo>
                <a:cubicBezTo>
                  <a:pt x="2414096" y="2313452"/>
                  <a:pt x="2358216" y="2369332"/>
                  <a:pt x="2289636" y="2369332"/>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 name="Google Shape;86;p1"/>
          <p:cNvPicPr preferRelativeResize="0"/>
          <p:nvPr/>
        </p:nvPicPr>
        <p:blipFill rotWithShape="1">
          <a:blip r:embed="rId3">
            <a:alphaModFix/>
          </a:blip>
          <a:srcRect/>
          <a:stretch/>
        </p:blipFill>
        <p:spPr>
          <a:xfrm flipH="1">
            <a:off x="11147828" y="2343590"/>
            <a:ext cx="5267752" cy="6914710"/>
          </a:xfrm>
          <a:prstGeom prst="rect">
            <a:avLst/>
          </a:prstGeom>
          <a:noFill/>
          <a:ln>
            <a:noFill/>
          </a:ln>
        </p:spPr>
      </p:pic>
      <p:pic>
        <p:nvPicPr>
          <p:cNvPr id="87" name="Google Shape;87;p1"/>
          <p:cNvPicPr preferRelativeResize="0"/>
          <p:nvPr/>
        </p:nvPicPr>
        <p:blipFill rotWithShape="1">
          <a:blip r:embed="rId4">
            <a:alphaModFix/>
          </a:blip>
          <a:srcRect/>
          <a:stretch/>
        </p:blipFill>
        <p:spPr>
          <a:xfrm>
            <a:off x="885414" y="815028"/>
            <a:ext cx="286573" cy="190701"/>
          </a:xfrm>
          <a:prstGeom prst="rect">
            <a:avLst/>
          </a:prstGeom>
          <a:noFill/>
          <a:ln>
            <a:noFill/>
          </a:ln>
        </p:spPr>
      </p:pic>
      <p:sp>
        <p:nvSpPr>
          <p:cNvPr id="88" name="Google Shape;88;p1"/>
          <p:cNvSpPr/>
          <p:nvPr/>
        </p:nvSpPr>
        <p:spPr>
          <a:xfrm>
            <a:off x="3028323" y="1304693"/>
            <a:ext cx="14230977" cy="9525"/>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
          <p:cNvSpPr txBox="1"/>
          <p:nvPr/>
        </p:nvSpPr>
        <p:spPr>
          <a:xfrm>
            <a:off x="2987811" y="2471539"/>
            <a:ext cx="6367500" cy="58245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8800">
                <a:solidFill>
                  <a:srgbClr val="162942"/>
                </a:solidFill>
              </a:rPr>
              <a:t>Review of ML models for s</a:t>
            </a:r>
            <a:r>
              <a:rPr lang="en-US" sz="8800" b="0" i="0" u="none" strike="noStrike" cap="none">
                <a:solidFill>
                  <a:srgbClr val="162942"/>
                </a:solidFill>
                <a:latin typeface="Arial"/>
                <a:ea typeface="Arial"/>
                <a:cs typeface="Arial"/>
                <a:sym typeface="Arial"/>
              </a:rPr>
              <a:t>troke </a:t>
            </a:r>
            <a:r>
              <a:rPr lang="en-US" sz="8800">
                <a:solidFill>
                  <a:srgbClr val="162942"/>
                </a:solidFill>
              </a:rPr>
              <a:t>p</a:t>
            </a:r>
            <a:r>
              <a:rPr lang="en-US" sz="8800" b="0" i="0" u="none" strike="noStrike" cap="none">
                <a:solidFill>
                  <a:srgbClr val="162942"/>
                </a:solidFill>
                <a:latin typeface="Arial"/>
                <a:ea typeface="Arial"/>
                <a:cs typeface="Arial"/>
                <a:sym typeface="Arial"/>
              </a:rPr>
              <a:t>rediction</a:t>
            </a:r>
            <a:endParaRPr/>
          </a:p>
        </p:txBody>
      </p:sp>
      <p:sp>
        <p:nvSpPr>
          <p:cNvPr id="91" name="Google Shape;91;p1"/>
          <p:cNvSpPr txBox="1"/>
          <p:nvPr/>
        </p:nvSpPr>
        <p:spPr>
          <a:xfrm>
            <a:off x="12170569" y="774065"/>
            <a:ext cx="5088731" cy="260649"/>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STROKE PREDICTION</a:t>
            </a:r>
            <a:endParaRPr/>
          </a:p>
        </p:txBody>
      </p:sp>
      <p:sp>
        <p:nvSpPr>
          <p:cNvPr id="92" name="Google Shape;92;p1"/>
          <p:cNvSpPr txBox="1"/>
          <p:nvPr/>
        </p:nvSpPr>
        <p:spPr>
          <a:xfrm>
            <a:off x="3028323" y="774065"/>
            <a:ext cx="5088731" cy="260649"/>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DSML May Cohort Group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Shape 256"/>
        <p:cNvGrpSpPr/>
        <p:nvPr/>
      </p:nvGrpSpPr>
      <p:grpSpPr>
        <a:xfrm>
          <a:off x="0" y="0"/>
          <a:ext cx="0" cy="0"/>
          <a:chOff x="0" y="0"/>
          <a:chExt cx="0" cy="0"/>
        </a:xfrm>
      </p:grpSpPr>
      <p:sp>
        <p:nvSpPr>
          <p:cNvPr id="257" name="Google Shape;257;ge3dec4caac_0_6"/>
          <p:cNvSpPr/>
          <p:nvPr/>
        </p:nvSpPr>
        <p:spPr>
          <a:xfrm>
            <a:off x="-1273814" y="0"/>
            <a:ext cx="3271498" cy="10282809"/>
          </a:xfrm>
          <a:custGeom>
            <a:avLst/>
            <a:gdLst/>
            <a:ahLst/>
            <a:cxnLst/>
            <a:rect l="l" t="t" r="r" b="b"/>
            <a:pathLst>
              <a:path w="1107106" h="3479800" extrusionOk="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3C5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8" name="Google Shape;258;ge3dec4caac_0_6"/>
          <p:cNvPicPr preferRelativeResize="0"/>
          <p:nvPr/>
        </p:nvPicPr>
        <p:blipFill rotWithShape="1">
          <a:blip r:embed="rId3">
            <a:alphaModFix/>
          </a:blip>
          <a:srcRect/>
          <a:stretch/>
        </p:blipFill>
        <p:spPr>
          <a:xfrm>
            <a:off x="885414" y="815028"/>
            <a:ext cx="286573" cy="190701"/>
          </a:xfrm>
          <a:prstGeom prst="rect">
            <a:avLst/>
          </a:prstGeom>
          <a:noFill/>
          <a:ln>
            <a:noFill/>
          </a:ln>
        </p:spPr>
      </p:pic>
      <p:sp>
        <p:nvSpPr>
          <p:cNvPr id="259" name="Google Shape;259;ge3dec4caac_0_6"/>
          <p:cNvSpPr/>
          <p:nvPr/>
        </p:nvSpPr>
        <p:spPr>
          <a:xfrm>
            <a:off x="3028323" y="2176098"/>
            <a:ext cx="14235542" cy="2499915"/>
          </a:xfrm>
          <a:custGeom>
            <a:avLst/>
            <a:gdLst/>
            <a:ahLst/>
            <a:cxnLst/>
            <a:rect l="l" t="t" r="r" b="b"/>
            <a:pathLst>
              <a:path w="6216394" h="1091666" extrusionOk="0">
                <a:moveTo>
                  <a:pt x="6091934" y="1091666"/>
                </a:moveTo>
                <a:lnTo>
                  <a:pt x="124460" y="1091666"/>
                </a:lnTo>
                <a:cubicBezTo>
                  <a:pt x="55880" y="1091666"/>
                  <a:pt x="0" y="1035786"/>
                  <a:pt x="0" y="967206"/>
                </a:cubicBezTo>
                <a:lnTo>
                  <a:pt x="0" y="124460"/>
                </a:lnTo>
                <a:cubicBezTo>
                  <a:pt x="0" y="55880"/>
                  <a:pt x="55880" y="0"/>
                  <a:pt x="124460" y="0"/>
                </a:cubicBezTo>
                <a:lnTo>
                  <a:pt x="6091934" y="0"/>
                </a:lnTo>
                <a:cubicBezTo>
                  <a:pt x="6160514" y="0"/>
                  <a:pt x="6216394" y="55880"/>
                  <a:pt x="6216394" y="124460"/>
                </a:cubicBezTo>
                <a:lnTo>
                  <a:pt x="6216394" y="967206"/>
                </a:lnTo>
                <a:cubicBezTo>
                  <a:pt x="6216394" y="1035786"/>
                  <a:pt x="6160514" y="1091666"/>
                  <a:pt x="6091934" y="1091666"/>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ge3dec4caac_0_6"/>
          <p:cNvSpPr/>
          <p:nvPr/>
        </p:nvSpPr>
        <p:spPr>
          <a:xfrm>
            <a:off x="3028323" y="1304693"/>
            <a:ext cx="14231100" cy="9600"/>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ge3dec4caac_0_6"/>
          <p:cNvSpPr txBox="1"/>
          <p:nvPr/>
        </p:nvSpPr>
        <p:spPr>
          <a:xfrm>
            <a:off x="12170569" y="774065"/>
            <a:ext cx="5088600" cy="2607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STROKE PREDICTION</a:t>
            </a:r>
            <a:endParaRPr/>
          </a:p>
        </p:txBody>
      </p:sp>
      <p:grpSp>
        <p:nvGrpSpPr>
          <p:cNvPr id="262" name="Google Shape;262;ge3dec4caac_0_6"/>
          <p:cNvGrpSpPr/>
          <p:nvPr/>
        </p:nvGrpSpPr>
        <p:grpSpPr>
          <a:xfrm>
            <a:off x="7906004" y="2651152"/>
            <a:ext cx="8529075" cy="1612795"/>
            <a:chOff x="0" y="76200"/>
            <a:chExt cx="11372100" cy="2150394"/>
          </a:xfrm>
        </p:grpSpPr>
        <p:sp>
          <p:nvSpPr>
            <p:cNvPr id="263" name="Google Shape;263;ge3dec4caac_0_6"/>
            <p:cNvSpPr txBox="1"/>
            <p:nvPr/>
          </p:nvSpPr>
          <p:spPr>
            <a:xfrm>
              <a:off x="0" y="76200"/>
              <a:ext cx="11372100" cy="10671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5200" b="0" i="0" u="none" strike="noStrike" cap="none">
                  <a:solidFill>
                    <a:srgbClr val="162942"/>
                  </a:solidFill>
                  <a:latin typeface="Arial"/>
                  <a:ea typeface="Arial"/>
                  <a:cs typeface="Arial"/>
                  <a:sym typeface="Arial"/>
                </a:rPr>
                <a:t>Model Creation &amp; Evaluation</a:t>
              </a:r>
              <a:endParaRPr sz="200"/>
            </a:p>
          </p:txBody>
        </p:sp>
        <p:sp>
          <p:nvSpPr>
            <p:cNvPr id="264" name="Google Shape;264;ge3dec4caac_0_6"/>
            <p:cNvSpPr txBox="1"/>
            <p:nvPr/>
          </p:nvSpPr>
          <p:spPr>
            <a:xfrm>
              <a:off x="0" y="1692594"/>
              <a:ext cx="10119300" cy="534000"/>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0" i="0" u="none" strike="noStrike" cap="none">
                  <a:solidFill>
                    <a:srgbClr val="162942"/>
                  </a:solidFill>
                  <a:latin typeface="Arial"/>
                  <a:ea typeface="Arial"/>
                  <a:cs typeface="Arial"/>
                  <a:sym typeface="Arial"/>
                </a:rPr>
                <a:t>Identifying Issues</a:t>
              </a:r>
              <a:endParaRPr/>
            </a:p>
          </p:txBody>
        </p:sp>
      </p:grpSp>
      <p:pic>
        <p:nvPicPr>
          <p:cNvPr id="265" name="Google Shape;265;ge3dec4caac_0_6"/>
          <p:cNvPicPr preferRelativeResize="0"/>
          <p:nvPr/>
        </p:nvPicPr>
        <p:blipFill rotWithShape="1">
          <a:blip r:embed="rId4">
            <a:alphaModFix/>
          </a:blip>
          <a:srcRect/>
          <a:stretch/>
        </p:blipFill>
        <p:spPr>
          <a:xfrm>
            <a:off x="3172931" y="1652014"/>
            <a:ext cx="3857908" cy="3023197"/>
          </a:xfrm>
          <a:prstGeom prst="rect">
            <a:avLst/>
          </a:prstGeom>
          <a:noFill/>
          <a:ln>
            <a:noFill/>
          </a:ln>
        </p:spPr>
      </p:pic>
      <p:pic>
        <p:nvPicPr>
          <p:cNvPr id="266" name="Google Shape;266;ge3dec4caac_0_6" descr="Having an Imbalanced Dataset? Here Is How You Can Fix It. | by Will Badr |  Towards Data Science"/>
          <p:cNvPicPr preferRelativeResize="0"/>
          <p:nvPr/>
        </p:nvPicPr>
        <p:blipFill rotWithShape="1">
          <a:blip r:embed="rId5">
            <a:alphaModFix/>
          </a:blip>
          <a:srcRect l="45070"/>
          <a:stretch/>
        </p:blipFill>
        <p:spPr>
          <a:xfrm>
            <a:off x="6600948" y="5350850"/>
            <a:ext cx="7090315" cy="3963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Shape 270"/>
        <p:cNvGrpSpPr/>
        <p:nvPr/>
      </p:nvGrpSpPr>
      <p:grpSpPr>
        <a:xfrm>
          <a:off x="0" y="0"/>
          <a:ext cx="0" cy="0"/>
          <a:chOff x="0" y="0"/>
          <a:chExt cx="0" cy="0"/>
        </a:xfrm>
      </p:grpSpPr>
      <p:sp>
        <p:nvSpPr>
          <p:cNvPr id="271" name="Google Shape;271;ge3dec4caac_0_49"/>
          <p:cNvSpPr/>
          <p:nvPr/>
        </p:nvSpPr>
        <p:spPr>
          <a:xfrm>
            <a:off x="-1273814" y="0"/>
            <a:ext cx="3271498" cy="10282809"/>
          </a:xfrm>
          <a:custGeom>
            <a:avLst/>
            <a:gdLst/>
            <a:ahLst/>
            <a:cxnLst/>
            <a:rect l="l" t="t" r="r" b="b"/>
            <a:pathLst>
              <a:path w="1107106" h="3479800" extrusionOk="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3C5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2" name="Google Shape;272;ge3dec4caac_0_49"/>
          <p:cNvPicPr preferRelativeResize="0"/>
          <p:nvPr/>
        </p:nvPicPr>
        <p:blipFill rotWithShape="1">
          <a:blip r:embed="rId3">
            <a:alphaModFix/>
          </a:blip>
          <a:srcRect/>
          <a:stretch/>
        </p:blipFill>
        <p:spPr>
          <a:xfrm>
            <a:off x="885414" y="815028"/>
            <a:ext cx="286573" cy="190701"/>
          </a:xfrm>
          <a:prstGeom prst="rect">
            <a:avLst/>
          </a:prstGeom>
          <a:noFill/>
          <a:ln>
            <a:noFill/>
          </a:ln>
        </p:spPr>
      </p:pic>
      <p:sp>
        <p:nvSpPr>
          <p:cNvPr id="273" name="Google Shape;273;ge3dec4caac_0_49"/>
          <p:cNvSpPr/>
          <p:nvPr/>
        </p:nvSpPr>
        <p:spPr>
          <a:xfrm>
            <a:off x="3028323" y="1304693"/>
            <a:ext cx="14231100" cy="9600"/>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ge3dec4caac_0_49"/>
          <p:cNvSpPr txBox="1"/>
          <p:nvPr/>
        </p:nvSpPr>
        <p:spPr>
          <a:xfrm>
            <a:off x="12170569" y="774065"/>
            <a:ext cx="5088600" cy="2607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STROKE PREDICTION</a:t>
            </a:r>
            <a:endParaRPr/>
          </a:p>
        </p:txBody>
      </p:sp>
      <p:pic>
        <p:nvPicPr>
          <p:cNvPr id="275" name="Google Shape;275;ge3dec4caac_0_49"/>
          <p:cNvPicPr preferRelativeResize="0"/>
          <p:nvPr/>
        </p:nvPicPr>
        <p:blipFill>
          <a:blip r:embed="rId4">
            <a:alphaModFix/>
          </a:blip>
          <a:stretch>
            <a:fillRect/>
          </a:stretch>
        </p:blipFill>
        <p:spPr>
          <a:xfrm>
            <a:off x="3028323" y="1709475"/>
            <a:ext cx="14231100" cy="72722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Shape 279"/>
        <p:cNvGrpSpPr/>
        <p:nvPr/>
      </p:nvGrpSpPr>
      <p:grpSpPr>
        <a:xfrm>
          <a:off x="0" y="0"/>
          <a:ext cx="0" cy="0"/>
          <a:chOff x="0" y="0"/>
          <a:chExt cx="0" cy="0"/>
        </a:xfrm>
      </p:grpSpPr>
      <p:sp>
        <p:nvSpPr>
          <p:cNvPr id="280" name="Google Shape;280;ge3dec4caac_2_44"/>
          <p:cNvSpPr/>
          <p:nvPr/>
        </p:nvSpPr>
        <p:spPr>
          <a:xfrm>
            <a:off x="3028323" y="1304693"/>
            <a:ext cx="14231100" cy="9600"/>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ge3dec4caac_2_44"/>
          <p:cNvSpPr txBox="1"/>
          <p:nvPr/>
        </p:nvSpPr>
        <p:spPr>
          <a:xfrm>
            <a:off x="12170569" y="774065"/>
            <a:ext cx="5088600" cy="2607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STROKE PREDICTION</a:t>
            </a:r>
            <a:endParaRPr/>
          </a:p>
        </p:txBody>
      </p:sp>
      <p:sp>
        <p:nvSpPr>
          <p:cNvPr id="282" name="Google Shape;282;ge3dec4caac_2_44"/>
          <p:cNvSpPr/>
          <p:nvPr/>
        </p:nvSpPr>
        <p:spPr>
          <a:xfrm>
            <a:off x="-1273814" y="0"/>
            <a:ext cx="3271498" cy="10282809"/>
          </a:xfrm>
          <a:custGeom>
            <a:avLst/>
            <a:gdLst/>
            <a:ahLst/>
            <a:cxnLst/>
            <a:rect l="l" t="t" r="r" b="b"/>
            <a:pathLst>
              <a:path w="1107106" h="3479800" extrusionOk="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3C5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3" name="Google Shape;283;ge3dec4caac_2_44"/>
          <p:cNvPicPr preferRelativeResize="0"/>
          <p:nvPr/>
        </p:nvPicPr>
        <p:blipFill rotWithShape="1">
          <a:blip r:embed="rId3">
            <a:alphaModFix/>
          </a:blip>
          <a:srcRect/>
          <a:stretch/>
        </p:blipFill>
        <p:spPr>
          <a:xfrm>
            <a:off x="885414" y="815028"/>
            <a:ext cx="286573" cy="190701"/>
          </a:xfrm>
          <a:prstGeom prst="rect">
            <a:avLst/>
          </a:prstGeom>
          <a:noFill/>
          <a:ln>
            <a:noFill/>
          </a:ln>
        </p:spPr>
      </p:pic>
      <p:sp>
        <p:nvSpPr>
          <p:cNvPr id="284" name="Google Shape;284;ge3dec4caac_2_44"/>
          <p:cNvSpPr txBox="1"/>
          <p:nvPr/>
        </p:nvSpPr>
        <p:spPr>
          <a:xfrm>
            <a:off x="2921574" y="1441369"/>
            <a:ext cx="9249000" cy="11082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7200">
                <a:solidFill>
                  <a:srgbClr val="162942"/>
                </a:solidFill>
              </a:rPr>
              <a:t>Hyperparameters</a:t>
            </a:r>
            <a:endParaRPr/>
          </a:p>
        </p:txBody>
      </p:sp>
      <p:sp>
        <p:nvSpPr>
          <p:cNvPr id="285" name="Google Shape;285;ge3dec4caac_2_44"/>
          <p:cNvSpPr txBox="1"/>
          <p:nvPr/>
        </p:nvSpPr>
        <p:spPr>
          <a:xfrm>
            <a:off x="3567025" y="2819400"/>
            <a:ext cx="4114800" cy="658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a:t>Logistic Regression:</a:t>
            </a:r>
            <a:endParaRPr sz="2600"/>
          </a:p>
          <a:p>
            <a:pPr marL="0" lvl="0" indent="0" algn="l" rtl="0">
              <a:spcBef>
                <a:spcPts val="0"/>
              </a:spcBef>
              <a:spcAft>
                <a:spcPts val="0"/>
              </a:spcAft>
              <a:buNone/>
            </a:pPr>
            <a:r>
              <a:rPr lang="en-US" sz="2600"/>
              <a:t> </a:t>
            </a:r>
            <a:endParaRPr sz="2600"/>
          </a:p>
          <a:p>
            <a:pPr marL="0" lvl="0" indent="0" algn="l" rtl="0">
              <a:spcBef>
                <a:spcPts val="0"/>
              </a:spcBef>
              <a:spcAft>
                <a:spcPts val="0"/>
              </a:spcAft>
              <a:buNone/>
            </a:pPr>
            <a:br>
              <a:rPr lang="en-US" sz="2600"/>
            </a:br>
            <a:endParaRPr sz="2600"/>
          </a:p>
          <a:p>
            <a:pPr marL="0" lvl="0" indent="0" algn="l" rtl="0">
              <a:spcBef>
                <a:spcPts val="0"/>
              </a:spcBef>
              <a:spcAft>
                <a:spcPts val="0"/>
              </a:spcAft>
              <a:buNone/>
            </a:pPr>
            <a:r>
              <a:rPr lang="en-US" sz="2600"/>
              <a:t>KNearestNeighbors:</a:t>
            </a:r>
            <a:endParaRPr sz="2600"/>
          </a:p>
          <a:p>
            <a:pPr marL="0" lvl="0" indent="0" algn="l" rtl="0">
              <a:spcBef>
                <a:spcPts val="0"/>
              </a:spcBef>
              <a:spcAft>
                <a:spcPts val="0"/>
              </a:spcAft>
              <a:buNone/>
            </a:pPr>
            <a:br>
              <a:rPr lang="en-US" sz="2600"/>
            </a:br>
            <a:endParaRPr sz="2600"/>
          </a:p>
          <a:p>
            <a:pPr marL="0" lvl="0" indent="0" algn="l" rtl="0">
              <a:spcBef>
                <a:spcPts val="0"/>
              </a:spcBef>
              <a:spcAft>
                <a:spcPts val="0"/>
              </a:spcAft>
              <a:buNone/>
            </a:pPr>
            <a:r>
              <a:rPr lang="en-US" sz="2600"/>
              <a:t>DecisionTree:</a:t>
            </a:r>
            <a:endParaRPr sz="2600"/>
          </a:p>
          <a:p>
            <a:pPr marL="0" lvl="0" indent="0" algn="l" rtl="0">
              <a:spcBef>
                <a:spcPts val="0"/>
              </a:spcBef>
              <a:spcAft>
                <a:spcPts val="0"/>
              </a:spcAft>
              <a:buNone/>
            </a:pPr>
            <a:br>
              <a:rPr lang="en-US" sz="2600"/>
            </a:br>
            <a:br>
              <a:rPr lang="en-US" sz="2600"/>
            </a:br>
            <a:endParaRPr sz="2600"/>
          </a:p>
          <a:p>
            <a:pPr marL="0" lvl="0" indent="0" algn="l" rtl="0">
              <a:spcBef>
                <a:spcPts val="0"/>
              </a:spcBef>
              <a:spcAft>
                <a:spcPts val="0"/>
              </a:spcAft>
              <a:buNone/>
            </a:pPr>
            <a:r>
              <a:rPr lang="en-US" sz="2600"/>
              <a:t>RandomForest</a:t>
            </a:r>
            <a:endParaRPr sz="2600"/>
          </a:p>
          <a:p>
            <a:pPr marL="0" lvl="0" indent="0" algn="l" rtl="0">
              <a:spcBef>
                <a:spcPts val="0"/>
              </a:spcBef>
              <a:spcAft>
                <a:spcPts val="0"/>
              </a:spcAft>
              <a:buNone/>
            </a:pPr>
            <a:br>
              <a:rPr lang="en-US" sz="2600"/>
            </a:br>
            <a:br>
              <a:rPr lang="en-US" sz="2600"/>
            </a:br>
            <a:endParaRPr sz="2600"/>
          </a:p>
          <a:p>
            <a:pPr marL="0" lvl="0" indent="0" algn="l" rtl="0">
              <a:spcBef>
                <a:spcPts val="0"/>
              </a:spcBef>
              <a:spcAft>
                <a:spcPts val="0"/>
              </a:spcAft>
              <a:buNone/>
            </a:pPr>
            <a:r>
              <a:rPr lang="en-US" sz="2600"/>
              <a:t>XGBoost</a:t>
            </a:r>
            <a:endParaRPr sz="2600"/>
          </a:p>
        </p:txBody>
      </p:sp>
      <p:cxnSp>
        <p:nvCxnSpPr>
          <p:cNvPr id="286" name="Google Shape;286;ge3dec4caac_2_44"/>
          <p:cNvCxnSpPr/>
          <p:nvPr/>
        </p:nvCxnSpPr>
        <p:spPr>
          <a:xfrm>
            <a:off x="7966500" y="2773400"/>
            <a:ext cx="0" cy="7155600"/>
          </a:xfrm>
          <a:prstGeom prst="straightConnector1">
            <a:avLst/>
          </a:prstGeom>
          <a:noFill/>
          <a:ln w="28575" cap="flat" cmpd="sng">
            <a:solidFill>
              <a:schemeClr val="dk2"/>
            </a:solidFill>
            <a:prstDash val="solid"/>
            <a:round/>
            <a:headEnd type="none" w="med" len="med"/>
            <a:tailEnd type="none" w="med" len="med"/>
          </a:ln>
        </p:spPr>
      </p:cxnSp>
      <p:sp>
        <p:nvSpPr>
          <p:cNvPr id="287" name="Google Shape;287;ge3dec4caac_2_44"/>
          <p:cNvSpPr txBox="1"/>
          <p:nvPr/>
        </p:nvSpPr>
        <p:spPr>
          <a:xfrm>
            <a:off x="8672425" y="2819400"/>
            <a:ext cx="3498300" cy="7388400"/>
          </a:xfrm>
          <a:prstGeom prst="rect">
            <a:avLst/>
          </a:prstGeom>
          <a:noFill/>
          <a:ln>
            <a:noFill/>
          </a:ln>
        </p:spPr>
        <p:txBody>
          <a:bodyPr spcFirstLastPara="1" wrap="square" lIns="91425" tIns="91425" rIns="91425" bIns="91425" anchor="t" anchorCtr="0">
            <a:spAutoFit/>
          </a:bodyPr>
          <a:lstStyle/>
          <a:p>
            <a:pPr marL="457200" lvl="0" indent="-393700" algn="l" rtl="0">
              <a:spcBef>
                <a:spcPts val="0"/>
              </a:spcBef>
              <a:spcAft>
                <a:spcPts val="0"/>
              </a:spcAft>
              <a:buSzPts val="2600"/>
              <a:buChar char="-"/>
            </a:pPr>
            <a:r>
              <a:rPr lang="en-US" sz="2600"/>
              <a:t>C</a:t>
            </a:r>
            <a:endParaRPr sz="2600"/>
          </a:p>
          <a:p>
            <a:pPr marL="457200" lvl="0" indent="-393700" algn="l" rtl="0">
              <a:spcBef>
                <a:spcPts val="0"/>
              </a:spcBef>
              <a:spcAft>
                <a:spcPts val="0"/>
              </a:spcAft>
              <a:buSzPts val="2600"/>
              <a:buChar char="-"/>
            </a:pPr>
            <a:r>
              <a:rPr lang="en-US" sz="2600"/>
              <a:t>max_iter </a:t>
            </a:r>
            <a:endParaRPr sz="2600"/>
          </a:p>
          <a:p>
            <a:pPr marL="457200" lvl="0" indent="-393700" algn="l" rtl="0">
              <a:spcBef>
                <a:spcPts val="0"/>
              </a:spcBef>
              <a:spcAft>
                <a:spcPts val="0"/>
              </a:spcAft>
              <a:buSzPts val="2600"/>
              <a:buChar char="-"/>
            </a:pPr>
            <a:r>
              <a:rPr lang="en-US" sz="2600"/>
              <a:t>class_weight</a:t>
            </a:r>
            <a:endParaRPr sz="2600"/>
          </a:p>
          <a:p>
            <a:pPr marL="0" lvl="0" indent="0" algn="l" rtl="0">
              <a:spcBef>
                <a:spcPts val="0"/>
              </a:spcBef>
              <a:spcAft>
                <a:spcPts val="0"/>
              </a:spcAft>
              <a:buNone/>
            </a:pPr>
            <a:endParaRPr sz="2600"/>
          </a:p>
          <a:p>
            <a:pPr marL="457200" lvl="0" indent="-393700" algn="l" rtl="0">
              <a:spcBef>
                <a:spcPts val="0"/>
              </a:spcBef>
              <a:spcAft>
                <a:spcPts val="0"/>
              </a:spcAft>
              <a:buSzPts val="2600"/>
              <a:buChar char="-"/>
            </a:pPr>
            <a:r>
              <a:rPr lang="en-US" sz="2600"/>
              <a:t>n_neighbors</a:t>
            </a:r>
            <a:endParaRPr sz="2600"/>
          </a:p>
          <a:p>
            <a:pPr marL="457200" lvl="0" indent="-393700" algn="l" rtl="0">
              <a:spcBef>
                <a:spcPts val="0"/>
              </a:spcBef>
              <a:spcAft>
                <a:spcPts val="0"/>
              </a:spcAft>
              <a:buSzPts val="2600"/>
              <a:buChar char="-"/>
            </a:pPr>
            <a:r>
              <a:rPr lang="en-US" sz="2600"/>
              <a:t>weights</a:t>
            </a:r>
            <a:br>
              <a:rPr lang="en-US" sz="2600"/>
            </a:br>
            <a:endParaRPr sz="2600"/>
          </a:p>
          <a:p>
            <a:pPr marL="457200" lvl="0" indent="-393700" algn="l" rtl="0">
              <a:spcBef>
                <a:spcPts val="0"/>
              </a:spcBef>
              <a:spcAft>
                <a:spcPts val="0"/>
              </a:spcAft>
              <a:buSzPts val="2600"/>
              <a:buChar char="-"/>
            </a:pPr>
            <a:r>
              <a:rPr lang="en-US" sz="2600"/>
              <a:t>max_depth</a:t>
            </a:r>
            <a:endParaRPr sz="2600"/>
          </a:p>
          <a:p>
            <a:pPr marL="457200" lvl="0" indent="-393700" algn="l" rtl="0">
              <a:spcBef>
                <a:spcPts val="0"/>
              </a:spcBef>
              <a:spcAft>
                <a:spcPts val="0"/>
              </a:spcAft>
              <a:buSzPts val="2600"/>
              <a:buChar char="-"/>
            </a:pPr>
            <a:r>
              <a:rPr lang="en-US" sz="2600"/>
              <a:t>max_leaf_nodes</a:t>
            </a:r>
            <a:endParaRPr sz="2600"/>
          </a:p>
          <a:p>
            <a:pPr marL="457200" lvl="0" indent="-393700" algn="l" rtl="0">
              <a:spcBef>
                <a:spcPts val="0"/>
              </a:spcBef>
              <a:spcAft>
                <a:spcPts val="0"/>
              </a:spcAft>
              <a:buSzPts val="2600"/>
              <a:buChar char="-"/>
            </a:pPr>
            <a:r>
              <a:rPr lang="en-US" sz="2600"/>
              <a:t>class_weight</a:t>
            </a:r>
            <a:endParaRPr sz="2600"/>
          </a:p>
          <a:p>
            <a:pPr marL="457200" lvl="0" indent="0" algn="l" rtl="0">
              <a:spcBef>
                <a:spcPts val="0"/>
              </a:spcBef>
              <a:spcAft>
                <a:spcPts val="0"/>
              </a:spcAft>
              <a:buNone/>
            </a:pPr>
            <a:endParaRPr sz="2600"/>
          </a:p>
          <a:p>
            <a:pPr marL="457200" lvl="0" indent="-393700" algn="l" rtl="0">
              <a:spcBef>
                <a:spcPts val="0"/>
              </a:spcBef>
              <a:spcAft>
                <a:spcPts val="0"/>
              </a:spcAft>
              <a:buClr>
                <a:schemeClr val="dk1"/>
              </a:buClr>
              <a:buSzPts val="2600"/>
              <a:buChar char="-"/>
            </a:pPr>
            <a:r>
              <a:rPr lang="en-US" sz="2600">
                <a:solidFill>
                  <a:schemeClr val="dk1"/>
                </a:solidFill>
              </a:rPr>
              <a:t>max_depth</a:t>
            </a:r>
            <a:endParaRPr sz="2600">
              <a:solidFill>
                <a:schemeClr val="dk1"/>
              </a:solidFill>
            </a:endParaRPr>
          </a:p>
          <a:p>
            <a:pPr marL="457200" lvl="0" indent="-393700" algn="l" rtl="0">
              <a:spcBef>
                <a:spcPts val="0"/>
              </a:spcBef>
              <a:spcAft>
                <a:spcPts val="0"/>
              </a:spcAft>
              <a:buClr>
                <a:schemeClr val="dk1"/>
              </a:buClr>
              <a:buSzPts val="2600"/>
              <a:buChar char="-"/>
            </a:pPr>
            <a:r>
              <a:rPr lang="en-US" sz="2600">
                <a:solidFill>
                  <a:schemeClr val="dk1"/>
                </a:solidFill>
              </a:rPr>
              <a:t>max_leaf_nodes</a:t>
            </a:r>
            <a:endParaRPr sz="2600">
              <a:solidFill>
                <a:schemeClr val="dk1"/>
              </a:solidFill>
            </a:endParaRPr>
          </a:p>
          <a:p>
            <a:pPr marL="457200" lvl="0" indent="-393700" algn="l" rtl="0">
              <a:spcBef>
                <a:spcPts val="0"/>
              </a:spcBef>
              <a:spcAft>
                <a:spcPts val="0"/>
              </a:spcAft>
              <a:buClr>
                <a:schemeClr val="dk1"/>
              </a:buClr>
              <a:buSzPts val="2600"/>
              <a:buChar char="-"/>
            </a:pPr>
            <a:r>
              <a:rPr lang="en-US" sz="2600">
                <a:solidFill>
                  <a:schemeClr val="dk1"/>
                </a:solidFill>
              </a:rPr>
              <a:t>class_weight</a:t>
            </a:r>
            <a:endParaRPr sz="2600"/>
          </a:p>
          <a:p>
            <a:pPr marL="0" lvl="0" indent="0" algn="l" rtl="0">
              <a:spcBef>
                <a:spcPts val="0"/>
              </a:spcBef>
              <a:spcAft>
                <a:spcPts val="0"/>
              </a:spcAft>
              <a:buNone/>
            </a:pPr>
            <a:endParaRPr sz="2600"/>
          </a:p>
          <a:p>
            <a:pPr marL="457200" lvl="0" indent="-393700" algn="l" rtl="0">
              <a:spcBef>
                <a:spcPts val="0"/>
              </a:spcBef>
              <a:spcAft>
                <a:spcPts val="0"/>
              </a:spcAft>
              <a:buSzPts val="2600"/>
              <a:buChar char="-"/>
            </a:pPr>
            <a:r>
              <a:rPr lang="en-US" sz="2600"/>
              <a:t>gamma</a:t>
            </a:r>
            <a:endParaRPr sz="2600"/>
          </a:p>
          <a:p>
            <a:pPr marL="457200" lvl="0" indent="-393700" algn="l" rtl="0">
              <a:spcBef>
                <a:spcPts val="0"/>
              </a:spcBef>
              <a:spcAft>
                <a:spcPts val="0"/>
              </a:spcAft>
              <a:buSzPts val="2600"/>
              <a:buChar char="-"/>
            </a:pPr>
            <a:r>
              <a:rPr lang="en-US" sz="2600"/>
              <a:t>subsample</a:t>
            </a:r>
            <a:endParaRPr sz="2600"/>
          </a:p>
          <a:p>
            <a:pPr marL="457200" lvl="0" indent="-393700" algn="l" rtl="0">
              <a:spcBef>
                <a:spcPts val="0"/>
              </a:spcBef>
              <a:spcAft>
                <a:spcPts val="0"/>
              </a:spcAft>
              <a:buSzPts val="2600"/>
              <a:buChar char="-"/>
            </a:pPr>
            <a:r>
              <a:rPr lang="en-US" sz="2600"/>
              <a:t>max_depth</a:t>
            </a: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Shape 291"/>
        <p:cNvGrpSpPr/>
        <p:nvPr/>
      </p:nvGrpSpPr>
      <p:grpSpPr>
        <a:xfrm>
          <a:off x="0" y="0"/>
          <a:ext cx="0" cy="0"/>
          <a:chOff x="0" y="0"/>
          <a:chExt cx="0" cy="0"/>
        </a:xfrm>
      </p:grpSpPr>
      <p:sp>
        <p:nvSpPr>
          <p:cNvPr id="292" name="Google Shape;292;ge3dec4caac_0_77"/>
          <p:cNvSpPr/>
          <p:nvPr/>
        </p:nvSpPr>
        <p:spPr>
          <a:xfrm>
            <a:off x="3028323" y="1304693"/>
            <a:ext cx="14231100" cy="9600"/>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ge3dec4caac_0_77"/>
          <p:cNvSpPr txBox="1"/>
          <p:nvPr/>
        </p:nvSpPr>
        <p:spPr>
          <a:xfrm>
            <a:off x="12170569" y="774065"/>
            <a:ext cx="5088600" cy="2463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STROKE PREDICTION</a:t>
            </a:r>
            <a:endParaRPr/>
          </a:p>
        </p:txBody>
      </p:sp>
      <p:sp>
        <p:nvSpPr>
          <p:cNvPr id="294" name="Google Shape;294;ge3dec4caac_0_77"/>
          <p:cNvSpPr/>
          <p:nvPr/>
        </p:nvSpPr>
        <p:spPr>
          <a:xfrm>
            <a:off x="-1273814" y="0"/>
            <a:ext cx="3271498" cy="10282809"/>
          </a:xfrm>
          <a:custGeom>
            <a:avLst/>
            <a:gdLst/>
            <a:ahLst/>
            <a:cxnLst/>
            <a:rect l="l" t="t" r="r" b="b"/>
            <a:pathLst>
              <a:path w="1107106" h="3479800" extrusionOk="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3C5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5" name="Google Shape;295;ge3dec4caac_0_77"/>
          <p:cNvPicPr preferRelativeResize="0"/>
          <p:nvPr/>
        </p:nvPicPr>
        <p:blipFill rotWithShape="1">
          <a:blip r:embed="rId3">
            <a:alphaModFix/>
          </a:blip>
          <a:srcRect/>
          <a:stretch/>
        </p:blipFill>
        <p:spPr>
          <a:xfrm>
            <a:off x="885414" y="815028"/>
            <a:ext cx="286573" cy="190701"/>
          </a:xfrm>
          <a:prstGeom prst="rect">
            <a:avLst/>
          </a:prstGeom>
          <a:noFill/>
          <a:ln>
            <a:noFill/>
          </a:ln>
        </p:spPr>
      </p:pic>
      <p:sp>
        <p:nvSpPr>
          <p:cNvPr id="296" name="Google Shape;296;ge3dec4caac_0_77"/>
          <p:cNvSpPr txBox="1"/>
          <p:nvPr/>
        </p:nvSpPr>
        <p:spPr>
          <a:xfrm>
            <a:off x="2921574" y="2148719"/>
            <a:ext cx="9249000" cy="11082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7200">
                <a:solidFill>
                  <a:srgbClr val="162942"/>
                </a:solidFill>
              </a:rPr>
              <a:t>Results</a:t>
            </a:r>
            <a:endParaRPr/>
          </a:p>
        </p:txBody>
      </p:sp>
      <p:sp>
        <p:nvSpPr>
          <p:cNvPr id="297" name="Google Shape;297;ge3dec4caac_0_77"/>
          <p:cNvSpPr txBox="1"/>
          <p:nvPr/>
        </p:nvSpPr>
        <p:spPr>
          <a:xfrm>
            <a:off x="2921575" y="7483850"/>
            <a:ext cx="14145000" cy="1015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595858"/>
              </a:buClr>
              <a:buSzPts val="1800"/>
              <a:buChar char="●"/>
            </a:pPr>
            <a:r>
              <a:rPr lang="en-US" sz="1800">
                <a:solidFill>
                  <a:srgbClr val="595858"/>
                </a:solidFill>
              </a:rPr>
              <a:t>Since we are dealing with a life threatening illness, it is perceived better, if we incorrectly identify a person having a high chance of getting a stroke, than miss one with high chance of getting one. </a:t>
            </a:r>
            <a:endParaRPr sz="1800">
              <a:solidFill>
                <a:srgbClr val="595858"/>
              </a:solidFill>
            </a:endParaRPr>
          </a:p>
          <a:p>
            <a:pPr marL="457200" lvl="0" indent="-342900" algn="l" rtl="0">
              <a:spcBef>
                <a:spcPts val="0"/>
              </a:spcBef>
              <a:spcAft>
                <a:spcPts val="0"/>
              </a:spcAft>
              <a:buClr>
                <a:srgbClr val="595858"/>
              </a:buClr>
              <a:buSzPts val="1800"/>
              <a:buChar char="●"/>
            </a:pPr>
            <a:r>
              <a:rPr lang="en-US" sz="1800">
                <a:solidFill>
                  <a:srgbClr val="595858"/>
                </a:solidFill>
              </a:rPr>
              <a:t>Therefore higher Recall metric is preferred (i.e. False Negative as little as possible)</a:t>
            </a:r>
            <a:endParaRPr sz="1800">
              <a:solidFill>
                <a:srgbClr val="595858"/>
              </a:solidFill>
            </a:endParaRPr>
          </a:p>
        </p:txBody>
      </p:sp>
      <p:pic>
        <p:nvPicPr>
          <p:cNvPr id="298" name="Google Shape;298;ge3dec4caac_0_77"/>
          <p:cNvPicPr preferRelativeResize="0"/>
          <p:nvPr/>
        </p:nvPicPr>
        <p:blipFill>
          <a:blip r:embed="rId4">
            <a:alphaModFix/>
          </a:blip>
          <a:stretch>
            <a:fillRect/>
          </a:stretch>
        </p:blipFill>
        <p:spPr>
          <a:xfrm>
            <a:off x="3028325" y="3468175"/>
            <a:ext cx="10113475" cy="3673700"/>
          </a:xfrm>
          <a:prstGeom prst="rect">
            <a:avLst/>
          </a:prstGeom>
          <a:noFill/>
          <a:ln>
            <a:noFill/>
          </a:ln>
        </p:spPr>
      </p:pic>
      <p:cxnSp>
        <p:nvCxnSpPr>
          <p:cNvPr id="299" name="Google Shape;299;ge3dec4caac_0_77"/>
          <p:cNvCxnSpPr/>
          <p:nvPr/>
        </p:nvCxnSpPr>
        <p:spPr>
          <a:xfrm>
            <a:off x="15524950" y="4075525"/>
            <a:ext cx="17400" cy="2659500"/>
          </a:xfrm>
          <a:prstGeom prst="straightConnector1">
            <a:avLst/>
          </a:prstGeom>
          <a:noFill/>
          <a:ln w="9525" cap="flat" cmpd="sng">
            <a:solidFill>
              <a:schemeClr val="dk2"/>
            </a:solidFill>
            <a:prstDash val="solid"/>
            <a:round/>
            <a:headEnd type="none" w="med" len="med"/>
            <a:tailEnd type="none" w="med" len="med"/>
          </a:ln>
        </p:spPr>
      </p:cxnSp>
      <p:cxnSp>
        <p:nvCxnSpPr>
          <p:cNvPr id="300" name="Google Shape;300;ge3dec4caac_0_77"/>
          <p:cNvCxnSpPr/>
          <p:nvPr/>
        </p:nvCxnSpPr>
        <p:spPr>
          <a:xfrm rot="10800000">
            <a:off x="14074325" y="5301625"/>
            <a:ext cx="2970300" cy="0"/>
          </a:xfrm>
          <a:prstGeom prst="straightConnector1">
            <a:avLst/>
          </a:prstGeom>
          <a:noFill/>
          <a:ln w="9525" cap="flat" cmpd="sng">
            <a:solidFill>
              <a:schemeClr val="dk2"/>
            </a:solidFill>
            <a:prstDash val="solid"/>
            <a:round/>
            <a:headEnd type="none" w="med" len="med"/>
            <a:tailEnd type="none" w="med" len="med"/>
          </a:ln>
        </p:spPr>
      </p:cxnSp>
      <p:sp>
        <p:nvSpPr>
          <p:cNvPr id="301" name="Google Shape;301;ge3dec4caac_0_77"/>
          <p:cNvSpPr txBox="1"/>
          <p:nvPr/>
        </p:nvSpPr>
        <p:spPr>
          <a:xfrm>
            <a:off x="13904675" y="4254925"/>
            <a:ext cx="1519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High chance of getting stroke correctly identified</a:t>
            </a:r>
            <a:endParaRPr>
              <a:latin typeface="Calibri"/>
              <a:ea typeface="Calibri"/>
              <a:cs typeface="Calibri"/>
              <a:sym typeface="Calibri"/>
            </a:endParaRPr>
          </a:p>
        </p:txBody>
      </p:sp>
      <p:sp>
        <p:nvSpPr>
          <p:cNvPr id="302" name="Google Shape;302;ge3dec4caac_0_77"/>
          <p:cNvSpPr txBox="1"/>
          <p:nvPr/>
        </p:nvSpPr>
        <p:spPr>
          <a:xfrm>
            <a:off x="15642825" y="4254925"/>
            <a:ext cx="1519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Incorrectly identified as having high chance of stroke</a:t>
            </a:r>
            <a:endParaRPr>
              <a:latin typeface="Calibri"/>
              <a:ea typeface="Calibri"/>
              <a:cs typeface="Calibri"/>
              <a:sym typeface="Calibri"/>
            </a:endParaRPr>
          </a:p>
        </p:txBody>
      </p:sp>
      <p:sp>
        <p:nvSpPr>
          <p:cNvPr id="303" name="Google Shape;303;ge3dec4caac_0_77"/>
          <p:cNvSpPr txBox="1"/>
          <p:nvPr/>
        </p:nvSpPr>
        <p:spPr>
          <a:xfrm>
            <a:off x="13904675" y="5512550"/>
            <a:ext cx="1519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Incorrectly identified as not having high chance of stroke</a:t>
            </a:r>
            <a:endParaRPr>
              <a:latin typeface="Calibri"/>
              <a:ea typeface="Calibri"/>
              <a:cs typeface="Calibri"/>
              <a:sym typeface="Calibri"/>
            </a:endParaRPr>
          </a:p>
        </p:txBody>
      </p:sp>
      <p:sp>
        <p:nvSpPr>
          <p:cNvPr id="304" name="Google Shape;304;ge3dec4caac_0_77"/>
          <p:cNvSpPr txBox="1"/>
          <p:nvPr/>
        </p:nvSpPr>
        <p:spPr>
          <a:xfrm>
            <a:off x="15642825" y="5512550"/>
            <a:ext cx="1519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Correctly  identified as not having high chance of stroke</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Shape 308"/>
        <p:cNvGrpSpPr/>
        <p:nvPr/>
      </p:nvGrpSpPr>
      <p:grpSpPr>
        <a:xfrm>
          <a:off x="0" y="0"/>
          <a:ext cx="0" cy="0"/>
          <a:chOff x="0" y="0"/>
          <a:chExt cx="0" cy="0"/>
        </a:xfrm>
      </p:grpSpPr>
      <p:sp>
        <p:nvSpPr>
          <p:cNvPr id="309" name="Google Shape;309;ge3cff289e9_0_12"/>
          <p:cNvSpPr/>
          <p:nvPr/>
        </p:nvSpPr>
        <p:spPr>
          <a:xfrm>
            <a:off x="3028323" y="1304693"/>
            <a:ext cx="14231100" cy="9600"/>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ge3cff289e9_0_12"/>
          <p:cNvSpPr txBox="1"/>
          <p:nvPr/>
        </p:nvSpPr>
        <p:spPr>
          <a:xfrm>
            <a:off x="12170569" y="774065"/>
            <a:ext cx="5088600" cy="2463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STROKE PREDICTION</a:t>
            </a:r>
            <a:endParaRPr/>
          </a:p>
        </p:txBody>
      </p:sp>
      <p:sp>
        <p:nvSpPr>
          <p:cNvPr id="311" name="Google Shape;311;ge3cff289e9_0_12"/>
          <p:cNvSpPr/>
          <p:nvPr/>
        </p:nvSpPr>
        <p:spPr>
          <a:xfrm>
            <a:off x="-1273814" y="0"/>
            <a:ext cx="3271498" cy="10282809"/>
          </a:xfrm>
          <a:custGeom>
            <a:avLst/>
            <a:gdLst/>
            <a:ahLst/>
            <a:cxnLst/>
            <a:rect l="l" t="t" r="r" b="b"/>
            <a:pathLst>
              <a:path w="1107106" h="3479800" extrusionOk="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3C5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2" name="Google Shape;312;ge3cff289e9_0_12"/>
          <p:cNvPicPr preferRelativeResize="0"/>
          <p:nvPr/>
        </p:nvPicPr>
        <p:blipFill rotWithShape="1">
          <a:blip r:embed="rId3">
            <a:alphaModFix/>
          </a:blip>
          <a:srcRect/>
          <a:stretch/>
        </p:blipFill>
        <p:spPr>
          <a:xfrm>
            <a:off x="885414" y="815028"/>
            <a:ext cx="286573" cy="190701"/>
          </a:xfrm>
          <a:prstGeom prst="rect">
            <a:avLst/>
          </a:prstGeom>
          <a:noFill/>
          <a:ln>
            <a:noFill/>
          </a:ln>
        </p:spPr>
      </p:pic>
      <p:sp>
        <p:nvSpPr>
          <p:cNvPr id="313" name="Google Shape;313;ge3cff289e9_0_12"/>
          <p:cNvSpPr txBox="1"/>
          <p:nvPr/>
        </p:nvSpPr>
        <p:spPr>
          <a:xfrm>
            <a:off x="2921574" y="2148719"/>
            <a:ext cx="9249000" cy="11082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7200">
                <a:solidFill>
                  <a:srgbClr val="162942"/>
                </a:solidFill>
              </a:rPr>
              <a:t>Results</a:t>
            </a:r>
            <a:endParaRPr/>
          </a:p>
        </p:txBody>
      </p:sp>
      <p:graphicFrame>
        <p:nvGraphicFramePr>
          <p:cNvPr id="314" name="Google Shape;314;ge3cff289e9_0_12"/>
          <p:cNvGraphicFramePr/>
          <p:nvPr/>
        </p:nvGraphicFramePr>
        <p:xfrm>
          <a:off x="2921563" y="3842875"/>
          <a:ext cx="11934825" cy="4138250"/>
        </p:xfrm>
        <a:graphic>
          <a:graphicData uri="http://schemas.openxmlformats.org/drawingml/2006/table">
            <a:tbl>
              <a:tblPr>
                <a:noFill/>
                <a:tableStyleId>{2CB0ABE3-5FA7-430D-875D-FD07E6295EA5}</a:tableStyleId>
              </a:tblPr>
              <a:tblGrid>
                <a:gridCol w="2352675">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457450">
                  <a:extLst>
                    <a:ext uri="{9D8B030D-6E8A-4147-A177-3AD203B41FA5}">
                      <a16:colId xmlns:a16="http://schemas.microsoft.com/office/drawing/2014/main" val="20002"/>
                    </a:ext>
                  </a:extLst>
                </a:gridCol>
                <a:gridCol w="2428875">
                  <a:extLst>
                    <a:ext uri="{9D8B030D-6E8A-4147-A177-3AD203B41FA5}">
                      <a16:colId xmlns:a16="http://schemas.microsoft.com/office/drawing/2014/main" val="20003"/>
                    </a:ext>
                  </a:extLst>
                </a:gridCol>
                <a:gridCol w="2333625">
                  <a:extLst>
                    <a:ext uri="{9D8B030D-6E8A-4147-A177-3AD203B41FA5}">
                      <a16:colId xmlns:a16="http://schemas.microsoft.com/office/drawing/2014/main" val="20004"/>
                    </a:ext>
                  </a:extLst>
                </a:gridCol>
              </a:tblGrid>
              <a:tr h="651050">
                <a:tc>
                  <a:txBody>
                    <a:bodyPr/>
                    <a:lstStyle/>
                    <a:p>
                      <a:pPr marL="0" lvl="0" indent="0" algn="l" rtl="0">
                        <a:spcBef>
                          <a:spcPts val="0"/>
                        </a:spcBef>
                        <a:spcAft>
                          <a:spcPts val="0"/>
                        </a:spcAft>
                        <a:buNone/>
                      </a:pP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D"/>
                    </a:solidFill>
                  </a:tcPr>
                </a:tc>
                <a:tc>
                  <a:txBody>
                    <a:bodyPr/>
                    <a:lstStyle/>
                    <a:p>
                      <a:pPr marL="0" lvl="0" indent="0" algn="l" rtl="0">
                        <a:spcBef>
                          <a:spcPts val="0"/>
                        </a:spcBef>
                        <a:spcAft>
                          <a:spcPts val="0"/>
                        </a:spcAft>
                        <a:buNone/>
                      </a:pP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4F81BD"/>
                    </a:solidFill>
                  </a:tcPr>
                </a:tc>
                <a:tc>
                  <a:txBody>
                    <a:bodyPr/>
                    <a:lstStyle/>
                    <a:p>
                      <a:pPr marL="0" lvl="0" indent="0" algn="ctr" rtl="0">
                        <a:lnSpc>
                          <a:spcPct val="115000"/>
                        </a:lnSpc>
                        <a:spcBef>
                          <a:spcPts val="0"/>
                        </a:spcBef>
                        <a:spcAft>
                          <a:spcPts val="0"/>
                        </a:spcAft>
                        <a:buNone/>
                      </a:pPr>
                      <a:r>
                        <a:rPr lang="en-US" sz="2000" b="1">
                          <a:solidFill>
                            <a:srgbClr val="FFFFFF"/>
                          </a:solidFill>
                        </a:rPr>
                        <a:t>Undersampling</a:t>
                      </a:r>
                      <a:endParaRPr sz="2000" b="1">
                        <a:solidFill>
                          <a:srgbClr val="FFFFFF"/>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4F81BD"/>
                    </a:solidFill>
                  </a:tcPr>
                </a:tc>
                <a:tc>
                  <a:txBody>
                    <a:bodyPr/>
                    <a:lstStyle/>
                    <a:p>
                      <a:pPr marL="0" lvl="0" indent="0" algn="ctr" rtl="0">
                        <a:lnSpc>
                          <a:spcPct val="115000"/>
                        </a:lnSpc>
                        <a:spcBef>
                          <a:spcPts val="0"/>
                        </a:spcBef>
                        <a:spcAft>
                          <a:spcPts val="0"/>
                        </a:spcAft>
                        <a:buNone/>
                      </a:pPr>
                      <a:r>
                        <a:rPr lang="en-US" sz="2000" b="1">
                          <a:solidFill>
                            <a:srgbClr val="FFFFFF"/>
                          </a:solidFill>
                        </a:rPr>
                        <a:t>Oversampling</a:t>
                      </a:r>
                      <a:endParaRPr sz="2000" b="1">
                        <a:solidFill>
                          <a:srgbClr val="FFFFFF"/>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4F81BD"/>
                    </a:solidFill>
                  </a:tcPr>
                </a:tc>
                <a:tc>
                  <a:txBody>
                    <a:bodyPr/>
                    <a:lstStyle/>
                    <a:p>
                      <a:pPr marL="0" lvl="0" indent="0" algn="ctr" rtl="0">
                        <a:lnSpc>
                          <a:spcPct val="115000"/>
                        </a:lnSpc>
                        <a:spcBef>
                          <a:spcPts val="0"/>
                        </a:spcBef>
                        <a:spcAft>
                          <a:spcPts val="0"/>
                        </a:spcAft>
                        <a:buNone/>
                      </a:pPr>
                      <a:r>
                        <a:rPr lang="en-US" sz="2000" b="1">
                          <a:solidFill>
                            <a:srgbClr val="FFFFFF"/>
                          </a:solidFill>
                        </a:rPr>
                        <a:t>Tweaking</a:t>
                      </a:r>
                      <a:endParaRPr sz="2000" b="1">
                        <a:solidFill>
                          <a:srgbClr val="FFFFFF"/>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4F81BD"/>
                    </a:solidFill>
                  </a:tcPr>
                </a:tc>
                <a:extLst>
                  <a:ext uri="{0D108BD9-81ED-4DB2-BD59-A6C34878D82A}">
                    <a16:rowId xmlns:a16="http://schemas.microsoft.com/office/drawing/2014/main" val="10000"/>
                  </a:ext>
                </a:extLst>
              </a:tr>
              <a:tr h="581200">
                <a:tc rowSpan="2">
                  <a:txBody>
                    <a:bodyPr/>
                    <a:lstStyle/>
                    <a:p>
                      <a:pPr marL="0" lvl="0" indent="0" algn="l" rtl="0">
                        <a:lnSpc>
                          <a:spcPct val="115000"/>
                        </a:lnSpc>
                        <a:spcBef>
                          <a:spcPts val="0"/>
                        </a:spcBef>
                        <a:spcAft>
                          <a:spcPts val="0"/>
                        </a:spcAft>
                        <a:buNone/>
                      </a:pPr>
                      <a:r>
                        <a:rPr lang="en-US" sz="2600">
                          <a:solidFill>
                            <a:srgbClr val="162942"/>
                          </a:solidFill>
                        </a:rPr>
                        <a:t>Logistic</a:t>
                      </a:r>
                      <a:endParaRPr sz="2600">
                        <a:solidFill>
                          <a:srgbClr val="162942"/>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Precision</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0.72</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0.71</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0.17</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581200">
                <a:tc vMerge="1">
                  <a:txBody>
                    <a:bodyPr/>
                    <a:lstStyle/>
                    <a:p>
                      <a:endParaRPr lang="zh-HK"/>
                    </a:p>
                  </a:txBody>
                  <a:tcPr/>
                </a:tc>
                <a:tc>
                  <a:txBody>
                    <a:bodyPr/>
                    <a:lstStyle/>
                    <a:p>
                      <a:pPr marL="0" lvl="0" indent="0" algn="ctr" rtl="0">
                        <a:lnSpc>
                          <a:spcPct val="115000"/>
                        </a:lnSpc>
                        <a:spcBef>
                          <a:spcPts val="0"/>
                        </a:spcBef>
                        <a:spcAft>
                          <a:spcPts val="0"/>
                        </a:spcAft>
                        <a:buNone/>
                      </a:pPr>
                      <a:r>
                        <a:rPr lang="en-US" sz="2600">
                          <a:solidFill>
                            <a:srgbClr val="162942"/>
                          </a:solidFill>
                        </a:rPr>
                        <a:t>Recall</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0.76</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0.38</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905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0.82</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581200">
                <a:tc rowSpan="2">
                  <a:txBody>
                    <a:bodyPr/>
                    <a:lstStyle/>
                    <a:p>
                      <a:pPr marL="0" lvl="0" indent="0" algn="l" rtl="0">
                        <a:lnSpc>
                          <a:spcPct val="115000"/>
                        </a:lnSpc>
                        <a:spcBef>
                          <a:spcPts val="0"/>
                        </a:spcBef>
                        <a:spcAft>
                          <a:spcPts val="0"/>
                        </a:spcAft>
                        <a:buNone/>
                      </a:pPr>
                      <a:r>
                        <a:rPr lang="en-US" sz="2600">
                          <a:solidFill>
                            <a:srgbClr val="162942"/>
                          </a:solidFill>
                        </a:rPr>
                        <a:t>KNN</a:t>
                      </a:r>
                      <a:endParaRPr sz="2600">
                        <a:solidFill>
                          <a:srgbClr val="162942"/>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Precision</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0.78</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9050" cap="flat" cmpd="sng">
                      <a:solidFill>
                        <a:srgbClr val="FFFFFF"/>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0.68</a:t>
                      </a:r>
                      <a:endParaRPr sz="2600">
                        <a:solidFill>
                          <a:srgbClr val="162942"/>
                        </a:solidFill>
                      </a:endParaRPr>
                    </a:p>
                  </a:txBody>
                  <a:tcPr marL="91450" marR="91450" marT="45725" marB="457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0</a:t>
                      </a:r>
                      <a:endParaRPr sz="2600">
                        <a:solidFill>
                          <a:srgbClr val="162942"/>
                        </a:solidFill>
                      </a:endParaRPr>
                    </a:p>
                  </a:txBody>
                  <a:tcPr marL="91450" marR="91450" marT="45725" marB="45725">
                    <a:lnL w="1905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r h="581200">
                <a:tc vMerge="1">
                  <a:txBody>
                    <a:bodyPr/>
                    <a:lstStyle/>
                    <a:p>
                      <a:endParaRPr lang="zh-HK"/>
                    </a:p>
                  </a:txBody>
                  <a:tcPr/>
                </a:tc>
                <a:tc>
                  <a:txBody>
                    <a:bodyPr/>
                    <a:lstStyle/>
                    <a:p>
                      <a:pPr marL="0" lvl="0" indent="0" algn="ctr" rtl="0">
                        <a:lnSpc>
                          <a:spcPct val="115000"/>
                        </a:lnSpc>
                        <a:spcBef>
                          <a:spcPts val="0"/>
                        </a:spcBef>
                        <a:spcAft>
                          <a:spcPts val="0"/>
                        </a:spcAft>
                        <a:buNone/>
                      </a:pPr>
                      <a:r>
                        <a:rPr lang="en-US" sz="2600">
                          <a:solidFill>
                            <a:srgbClr val="162942"/>
                          </a:solidFill>
                        </a:rPr>
                        <a:t>Recall</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0.75</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905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0.71</a:t>
                      </a:r>
                      <a:endParaRPr sz="2600">
                        <a:solidFill>
                          <a:srgbClr val="162942"/>
                        </a:solidFill>
                      </a:endParaRPr>
                    </a:p>
                  </a:txBody>
                  <a:tcPr marL="91450" marR="91450" marT="45725" marB="457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0</a:t>
                      </a:r>
                      <a:endParaRPr sz="2600">
                        <a:solidFill>
                          <a:srgbClr val="162942"/>
                        </a:solidFill>
                      </a:endParaRPr>
                    </a:p>
                  </a:txBody>
                  <a:tcPr marL="91450" marR="91450" marT="45725" marB="45725">
                    <a:lnL w="1905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extLst>
                  <a:ext uri="{0D108BD9-81ED-4DB2-BD59-A6C34878D82A}">
                    <a16:rowId xmlns:a16="http://schemas.microsoft.com/office/drawing/2014/main" val="10004"/>
                  </a:ext>
                </a:extLst>
              </a:tr>
              <a:tr h="581200">
                <a:tc rowSpan="2">
                  <a:txBody>
                    <a:bodyPr/>
                    <a:lstStyle/>
                    <a:p>
                      <a:pPr marL="0" lvl="0" indent="0" algn="l" rtl="0">
                        <a:lnSpc>
                          <a:spcPct val="115000"/>
                        </a:lnSpc>
                        <a:spcBef>
                          <a:spcPts val="0"/>
                        </a:spcBef>
                        <a:spcAft>
                          <a:spcPts val="0"/>
                        </a:spcAft>
                        <a:buNone/>
                      </a:pPr>
                      <a:r>
                        <a:rPr lang="en-US" sz="2600">
                          <a:solidFill>
                            <a:srgbClr val="162942"/>
                          </a:solidFill>
                        </a:rPr>
                        <a:t>Decision Tree</a:t>
                      </a:r>
                      <a:endParaRPr sz="2600">
                        <a:solidFill>
                          <a:srgbClr val="162942"/>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Precision</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0.75</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9050" cap="flat" cmpd="sng">
                      <a:solidFill>
                        <a:srgbClr val="FFFFFF"/>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0.77</a:t>
                      </a:r>
                      <a:endParaRPr sz="2600">
                        <a:solidFill>
                          <a:srgbClr val="162942"/>
                        </a:solidFill>
                      </a:endParaRPr>
                    </a:p>
                  </a:txBody>
                  <a:tcPr marL="91450" marR="91450" marT="45725" marB="457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0.16</a:t>
                      </a:r>
                      <a:endParaRPr sz="2600">
                        <a:solidFill>
                          <a:srgbClr val="162942"/>
                        </a:solidFill>
                      </a:endParaRPr>
                    </a:p>
                  </a:txBody>
                  <a:tcPr marL="91450" marR="91450" marT="45725" marB="45725">
                    <a:lnL w="1905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extLst>
                  <a:ext uri="{0D108BD9-81ED-4DB2-BD59-A6C34878D82A}">
                    <a16:rowId xmlns:a16="http://schemas.microsoft.com/office/drawing/2014/main" val="10005"/>
                  </a:ext>
                </a:extLst>
              </a:tr>
              <a:tr h="581200">
                <a:tc vMerge="1">
                  <a:txBody>
                    <a:bodyPr/>
                    <a:lstStyle/>
                    <a:p>
                      <a:endParaRPr lang="zh-HK"/>
                    </a:p>
                  </a:txBody>
                  <a:tcPr/>
                </a:tc>
                <a:tc>
                  <a:txBody>
                    <a:bodyPr/>
                    <a:lstStyle/>
                    <a:p>
                      <a:pPr marL="0" lvl="0" indent="0" algn="ctr" rtl="0">
                        <a:lnSpc>
                          <a:spcPct val="115000"/>
                        </a:lnSpc>
                        <a:spcBef>
                          <a:spcPts val="0"/>
                        </a:spcBef>
                        <a:spcAft>
                          <a:spcPts val="0"/>
                        </a:spcAft>
                        <a:buNone/>
                      </a:pPr>
                      <a:r>
                        <a:rPr lang="en-US" sz="2600">
                          <a:solidFill>
                            <a:srgbClr val="162942"/>
                          </a:solidFill>
                        </a:rPr>
                        <a:t>Recall</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0.74</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905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0.72</a:t>
                      </a:r>
                      <a:endParaRPr sz="2600">
                        <a:solidFill>
                          <a:srgbClr val="162942"/>
                        </a:solidFill>
                      </a:endParaRPr>
                    </a:p>
                  </a:txBody>
                  <a:tcPr marL="91450" marR="91450" marT="45725" marB="457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0.57</a:t>
                      </a:r>
                      <a:endParaRPr sz="2600">
                        <a:solidFill>
                          <a:srgbClr val="162942"/>
                        </a:solidFill>
                      </a:endParaRPr>
                    </a:p>
                  </a:txBody>
                  <a:tcPr marL="91450" marR="91450" marT="45725" marB="45725">
                    <a:lnL w="1905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extLst>
                  <a:ext uri="{0D108BD9-81ED-4DB2-BD59-A6C34878D82A}">
                    <a16:rowId xmlns:a16="http://schemas.microsoft.com/office/drawing/2014/main" val="10006"/>
                  </a:ext>
                </a:extLst>
              </a:tr>
            </a:tbl>
          </a:graphicData>
        </a:graphic>
      </p:graphicFrame>
      <p:sp>
        <p:nvSpPr>
          <p:cNvPr id="315" name="Google Shape;315;ge3cff289e9_0_12"/>
          <p:cNvSpPr/>
          <p:nvPr/>
        </p:nvSpPr>
        <p:spPr>
          <a:xfrm>
            <a:off x="7640875" y="4493700"/>
            <a:ext cx="2489700" cy="1158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ge3cff289e9_0_12"/>
          <p:cNvSpPr txBox="1"/>
          <p:nvPr/>
        </p:nvSpPr>
        <p:spPr>
          <a:xfrm>
            <a:off x="2921575" y="8377000"/>
            <a:ext cx="14145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solidFill>
                  <a:srgbClr val="595858"/>
                </a:solidFill>
              </a:rPr>
              <a:t>In cases where class distribution is skewed, the accuracy metric is biased and not preferable, therefore we look into Recall and Precision metrics.</a:t>
            </a:r>
            <a:endParaRPr sz="1600"/>
          </a:p>
        </p:txBody>
      </p:sp>
      <p:sp>
        <p:nvSpPr>
          <p:cNvPr id="317" name="Google Shape;317;ge3cff289e9_0_12"/>
          <p:cNvSpPr txBox="1"/>
          <p:nvPr/>
        </p:nvSpPr>
        <p:spPr>
          <a:xfrm>
            <a:off x="3246575" y="375100"/>
            <a:ext cx="14747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6000">
              <a:solidFill>
                <a:srgbClr val="FF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Shape 321"/>
        <p:cNvGrpSpPr/>
        <p:nvPr/>
      </p:nvGrpSpPr>
      <p:grpSpPr>
        <a:xfrm>
          <a:off x="0" y="0"/>
          <a:ext cx="0" cy="0"/>
          <a:chOff x="0" y="0"/>
          <a:chExt cx="0" cy="0"/>
        </a:xfrm>
      </p:grpSpPr>
      <p:sp>
        <p:nvSpPr>
          <p:cNvPr id="322" name="Google Shape;322;ge3cff289e9_0_0"/>
          <p:cNvSpPr/>
          <p:nvPr/>
        </p:nvSpPr>
        <p:spPr>
          <a:xfrm>
            <a:off x="3028323" y="1304693"/>
            <a:ext cx="14231100" cy="9600"/>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ge3cff289e9_0_0"/>
          <p:cNvSpPr txBox="1"/>
          <p:nvPr/>
        </p:nvSpPr>
        <p:spPr>
          <a:xfrm>
            <a:off x="12170569" y="774065"/>
            <a:ext cx="5088600" cy="2463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STROKE PREDICTION</a:t>
            </a:r>
            <a:endParaRPr/>
          </a:p>
        </p:txBody>
      </p:sp>
      <p:sp>
        <p:nvSpPr>
          <p:cNvPr id="324" name="Google Shape;324;ge3cff289e9_0_0"/>
          <p:cNvSpPr/>
          <p:nvPr/>
        </p:nvSpPr>
        <p:spPr>
          <a:xfrm>
            <a:off x="-1273814" y="0"/>
            <a:ext cx="3271498" cy="10282809"/>
          </a:xfrm>
          <a:custGeom>
            <a:avLst/>
            <a:gdLst/>
            <a:ahLst/>
            <a:cxnLst/>
            <a:rect l="l" t="t" r="r" b="b"/>
            <a:pathLst>
              <a:path w="1107106" h="3479800" extrusionOk="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3C5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5" name="Google Shape;325;ge3cff289e9_0_0"/>
          <p:cNvPicPr preferRelativeResize="0"/>
          <p:nvPr/>
        </p:nvPicPr>
        <p:blipFill rotWithShape="1">
          <a:blip r:embed="rId3">
            <a:alphaModFix/>
          </a:blip>
          <a:srcRect/>
          <a:stretch/>
        </p:blipFill>
        <p:spPr>
          <a:xfrm>
            <a:off x="885414" y="815028"/>
            <a:ext cx="286573" cy="190701"/>
          </a:xfrm>
          <a:prstGeom prst="rect">
            <a:avLst/>
          </a:prstGeom>
          <a:noFill/>
          <a:ln>
            <a:noFill/>
          </a:ln>
        </p:spPr>
      </p:pic>
      <p:sp>
        <p:nvSpPr>
          <p:cNvPr id="326" name="Google Shape;326;ge3cff289e9_0_0"/>
          <p:cNvSpPr txBox="1"/>
          <p:nvPr/>
        </p:nvSpPr>
        <p:spPr>
          <a:xfrm>
            <a:off x="2921574" y="2148719"/>
            <a:ext cx="9249000" cy="11082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7200">
                <a:solidFill>
                  <a:srgbClr val="162942"/>
                </a:solidFill>
              </a:rPr>
              <a:t>Results</a:t>
            </a:r>
            <a:endParaRPr/>
          </a:p>
        </p:txBody>
      </p:sp>
      <p:graphicFrame>
        <p:nvGraphicFramePr>
          <p:cNvPr id="327" name="Google Shape;327;ge3cff289e9_0_0"/>
          <p:cNvGraphicFramePr/>
          <p:nvPr/>
        </p:nvGraphicFramePr>
        <p:xfrm>
          <a:off x="2921575" y="3939875"/>
          <a:ext cx="14316075" cy="3926646"/>
        </p:xfrm>
        <a:graphic>
          <a:graphicData uri="http://schemas.openxmlformats.org/drawingml/2006/table">
            <a:tbl>
              <a:tblPr>
                <a:noFill/>
                <a:tableStyleId>{2CB0ABE3-5FA7-430D-875D-FD07E6295EA5}</a:tableStyleId>
              </a:tblPr>
              <a:tblGrid>
                <a:gridCol w="2247900">
                  <a:extLst>
                    <a:ext uri="{9D8B030D-6E8A-4147-A177-3AD203B41FA5}">
                      <a16:colId xmlns:a16="http://schemas.microsoft.com/office/drawing/2014/main" val="20000"/>
                    </a:ext>
                  </a:extLst>
                </a:gridCol>
                <a:gridCol w="1171575">
                  <a:extLst>
                    <a:ext uri="{9D8B030D-6E8A-4147-A177-3AD203B41FA5}">
                      <a16:colId xmlns:a16="http://schemas.microsoft.com/office/drawing/2014/main" val="20001"/>
                    </a:ext>
                  </a:extLst>
                </a:gridCol>
                <a:gridCol w="1171575">
                  <a:extLst>
                    <a:ext uri="{9D8B030D-6E8A-4147-A177-3AD203B41FA5}">
                      <a16:colId xmlns:a16="http://schemas.microsoft.com/office/drawing/2014/main" val="20002"/>
                    </a:ext>
                  </a:extLst>
                </a:gridCol>
                <a:gridCol w="1266825">
                  <a:extLst>
                    <a:ext uri="{9D8B030D-6E8A-4147-A177-3AD203B41FA5}">
                      <a16:colId xmlns:a16="http://schemas.microsoft.com/office/drawing/2014/main" val="20003"/>
                    </a:ext>
                  </a:extLst>
                </a:gridCol>
                <a:gridCol w="1266825">
                  <a:extLst>
                    <a:ext uri="{9D8B030D-6E8A-4147-A177-3AD203B41FA5}">
                      <a16:colId xmlns:a16="http://schemas.microsoft.com/office/drawing/2014/main" val="20004"/>
                    </a:ext>
                  </a:extLst>
                </a:gridCol>
                <a:gridCol w="1247775">
                  <a:extLst>
                    <a:ext uri="{9D8B030D-6E8A-4147-A177-3AD203B41FA5}">
                      <a16:colId xmlns:a16="http://schemas.microsoft.com/office/drawing/2014/main" val="20005"/>
                    </a:ext>
                  </a:extLst>
                </a:gridCol>
                <a:gridCol w="1247775">
                  <a:extLst>
                    <a:ext uri="{9D8B030D-6E8A-4147-A177-3AD203B41FA5}">
                      <a16:colId xmlns:a16="http://schemas.microsoft.com/office/drawing/2014/main" val="20006"/>
                    </a:ext>
                  </a:extLst>
                </a:gridCol>
                <a:gridCol w="1171575">
                  <a:extLst>
                    <a:ext uri="{9D8B030D-6E8A-4147-A177-3AD203B41FA5}">
                      <a16:colId xmlns:a16="http://schemas.microsoft.com/office/drawing/2014/main" val="20007"/>
                    </a:ext>
                  </a:extLst>
                </a:gridCol>
                <a:gridCol w="1190625">
                  <a:extLst>
                    <a:ext uri="{9D8B030D-6E8A-4147-A177-3AD203B41FA5}">
                      <a16:colId xmlns:a16="http://schemas.microsoft.com/office/drawing/2014/main" val="20008"/>
                    </a:ext>
                  </a:extLst>
                </a:gridCol>
                <a:gridCol w="1143000">
                  <a:extLst>
                    <a:ext uri="{9D8B030D-6E8A-4147-A177-3AD203B41FA5}">
                      <a16:colId xmlns:a16="http://schemas.microsoft.com/office/drawing/2014/main" val="20009"/>
                    </a:ext>
                  </a:extLst>
                </a:gridCol>
                <a:gridCol w="1190625">
                  <a:extLst>
                    <a:ext uri="{9D8B030D-6E8A-4147-A177-3AD203B41FA5}">
                      <a16:colId xmlns:a16="http://schemas.microsoft.com/office/drawing/2014/main" val="20010"/>
                    </a:ext>
                  </a:extLst>
                </a:gridCol>
              </a:tblGrid>
              <a:tr h="876300">
                <a:tc>
                  <a:txBody>
                    <a:bodyPr/>
                    <a:lstStyle/>
                    <a:p>
                      <a:pPr marL="0" lvl="0" indent="0" algn="l" rtl="0">
                        <a:spcBef>
                          <a:spcPts val="0"/>
                        </a:spcBef>
                        <a:spcAft>
                          <a:spcPts val="0"/>
                        </a:spcAft>
                        <a:buNone/>
                      </a:pP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D"/>
                    </a:solidFill>
                  </a:tcPr>
                </a:tc>
                <a:tc gridSpan="2">
                  <a:txBody>
                    <a:bodyPr/>
                    <a:lstStyle/>
                    <a:p>
                      <a:pPr marL="0" lvl="0" indent="0" algn="l" rtl="0">
                        <a:spcBef>
                          <a:spcPts val="0"/>
                        </a:spcBef>
                        <a:spcAft>
                          <a:spcPts val="0"/>
                        </a:spcAft>
                        <a:buNone/>
                      </a:pP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4F81BD"/>
                    </a:solidFill>
                  </a:tcPr>
                </a:tc>
                <a:tc hMerge="1">
                  <a:txBody>
                    <a:bodyPr/>
                    <a:lstStyle/>
                    <a:p>
                      <a:endParaRPr lang="zh-HK"/>
                    </a:p>
                  </a:txBody>
                  <a:tcPr/>
                </a:tc>
                <a:tc gridSpan="2">
                  <a:txBody>
                    <a:bodyPr/>
                    <a:lstStyle/>
                    <a:p>
                      <a:pPr marL="0" lvl="0" indent="0" algn="ctr" rtl="0">
                        <a:lnSpc>
                          <a:spcPct val="115000"/>
                        </a:lnSpc>
                        <a:spcBef>
                          <a:spcPts val="0"/>
                        </a:spcBef>
                        <a:spcAft>
                          <a:spcPts val="0"/>
                        </a:spcAft>
                        <a:buNone/>
                      </a:pPr>
                      <a:r>
                        <a:rPr lang="en-US" sz="2000" b="1">
                          <a:solidFill>
                            <a:srgbClr val="FFFFFF"/>
                          </a:solidFill>
                        </a:rPr>
                        <a:t>Undersampling</a:t>
                      </a:r>
                      <a:endParaRPr sz="2000" b="1">
                        <a:solidFill>
                          <a:srgbClr val="FFFFFF"/>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4F81BD"/>
                    </a:solidFill>
                  </a:tcPr>
                </a:tc>
                <a:tc hMerge="1">
                  <a:txBody>
                    <a:bodyPr/>
                    <a:lstStyle/>
                    <a:p>
                      <a:endParaRPr lang="zh-HK"/>
                    </a:p>
                  </a:txBody>
                  <a:tcPr/>
                </a:tc>
                <a:tc gridSpan="2">
                  <a:txBody>
                    <a:bodyPr/>
                    <a:lstStyle/>
                    <a:p>
                      <a:pPr marL="0" lvl="0" indent="0" algn="ctr" rtl="0">
                        <a:lnSpc>
                          <a:spcPct val="115000"/>
                        </a:lnSpc>
                        <a:spcBef>
                          <a:spcPts val="0"/>
                        </a:spcBef>
                        <a:spcAft>
                          <a:spcPts val="0"/>
                        </a:spcAft>
                        <a:buNone/>
                      </a:pPr>
                      <a:r>
                        <a:rPr lang="en-US" sz="2000" b="1">
                          <a:solidFill>
                            <a:srgbClr val="FFFFFF"/>
                          </a:solidFill>
                        </a:rPr>
                        <a:t>Oversampling</a:t>
                      </a:r>
                      <a:endParaRPr sz="2000" b="1">
                        <a:solidFill>
                          <a:srgbClr val="FFFFFF"/>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4F81BD"/>
                    </a:solidFill>
                  </a:tcPr>
                </a:tc>
                <a:tc hMerge="1">
                  <a:txBody>
                    <a:bodyPr/>
                    <a:lstStyle/>
                    <a:p>
                      <a:endParaRPr lang="zh-HK"/>
                    </a:p>
                  </a:txBody>
                  <a:tcPr/>
                </a:tc>
                <a:tc gridSpan="2">
                  <a:txBody>
                    <a:bodyPr/>
                    <a:lstStyle/>
                    <a:p>
                      <a:pPr marL="0" lvl="0" indent="0" algn="ctr" rtl="0">
                        <a:lnSpc>
                          <a:spcPct val="115000"/>
                        </a:lnSpc>
                        <a:spcBef>
                          <a:spcPts val="0"/>
                        </a:spcBef>
                        <a:spcAft>
                          <a:spcPts val="0"/>
                        </a:spcAft>
                        <a:buNone/>
                      </a:pPr>
                      <a:r>
                        <a:rPr lang="en-US" sz="2000" b="1">
                          <a:solidFill>
                            <a:srgbClr val="FFFFFF"/>
                          </a:solidFill>
                        </a:rPr>
                        <a:t>Tweaking</a:t>
                      </a:r>
                      <a:endParaRPr sz="2000" b="1">
                        <a:solidFill>
                          <a:srgbClr val="FFFFFF"/>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4F81BD"/>
                    </a:solidFill>
                  </a:tcPr>
                </a:tc>
                <a:tc hMerge="1">
                  <a:txBody>
                    <a:bodyPr/>
                    <a:lstStyle/>
                    <a:p>
                      <a:endParaRPr lang="zh-HK"/>
                    </a:p>
                  </a:txBody>
                  <a:tcPr/>
                </a:tc>
                <a:tc gridSpan="2">
                  <a:txBody>
                    <a:bodyPr/>
                    <a:lstStyle/>
                    <a:p>
                      <a:pPr marL="0" lvl="0" indent="0" algn="ctr" rtl="0">
                        <a:lnSpc>
                          <a:spcPct val="115000"/>
                        </a:lnSpc>
                        <a:spcBef>
                          <a:spcPts val="0"/>
                        </a:spcBef>
                        <a:spcAft>
                          <a:spcPts val="0"/>
                        </a:spcAft>
                        <a:buNone/>
                      </a:pPr>
                      <a:r>
                        <a:rPr lang="en-US" sz="2000" b="1">
                          <a:solidFill>
                            <a:srgbClr val="FFFFFF"/>
                          </a:solidFill>
                        </a:rPr>
                        <a:t>Baseline</a:t>
                      </a:r>
                      <a:endParaRPr sz="2000" b="1">
                        <a:solidFill>
                          <a:srgbClr val="FFFFFF"/>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4F81BD"/>
                    </a:solidFill>
                  </a:tcPr>
                </a:tc>
                <a:tc hMerge="1">
                  <a:txBody>
                    <a:bodyPr/>
                    <a:lstStyle/>
                    <a:p>
                      <a:endParaRPr lang="zh-HK"/>
                    </a:p>
                  </a:txBody>
                  <a:tcPr/>
                </a:tc>
                <a:extLst>
                  <a:ext uri="{0D108BD9-81ED-4DB2-BD59-A6C34878D82A}">
                    <a16:rowId xmlns:a16="http://schemas.microsoft.com/office/drawing/2014/main" val="10000"/>
                  </a:ext>
                </a:extLst>
              </a:tr>
              <a:tr h="485775">
                <a:tc rowSpan="2">
                  <a:txBody>
                    <a:bodyPr/>
                    <a:lstStyle/>
                    <a:p>
                      <a:pPr marL="0" lvl="0" indent="0" algn="l" rtl="0">
                        <a:lnSpc>
                          <a:spcPct val="115000"/>
                        </a:lnSpc>
                        <a:spcBef>
                          <a:spcPts val="0"/>
                        </a:spcBef>
                        <a:spcAft>
                          <a:spcPts val="0"/>
                        </a:spcAft>
                        <a:buNone/>
                      </a:pPr>
                      <a:r>
                        <a:rPr lang="en-US" sz="2600">
                          <a:solidFill>
                            <a:srgbClr val="162942"/>
                          </a:solidFill>
                        </a:rPr>
                        <a:t>Logistic</a:t>
                      </a:r>
                      <a:endParaRPr sz="2600">
                        <a:solidFill>
                          <a:srgbClr val="162942"/>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TP</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FP</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58</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22</a:t>
                      </a:r>
                      <a:endParaRPr sz="2600">
                        <a:solidFill>
                          <a:srgbClr val="162942"/>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spcBef>
                          <a:spcPts val="0"/>
                        </a:spcBef>
                        <a:spcAft>
                          <a:spcPts val="0"/>
                        </a:spcAft>
                        <a:buNone/>
                      </a:pPr>
                      <a:r>
                        <a:rPr lang="en-US" sz="2600"/>
                        <a:t>161</a:t>
                      </a:r>
                      <a:endParaRPr sz="2600"/>
                    </a:p>
                  </a:txBody>
                  <a:tcPr marL="91450" marR="91450" marT="45725" marB="45725">
                    <a:lnL w="12700" cap="flat" cmpd="sng">
                      <a:solidFill>
                        <a:srgbClr val="000000"/>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spcBef>
                          <a:spcPts val="0"/>
                        </a:spcBef>
                        <a:spcAft>
                          <a:spcPts val="0"/>
                        </a:spcAft>
                        <a:buNone/>
                      </a:pPr>
                      <a:r>
                        <a:rPr lang="en-US" sz="2600"/>
                        <a:t>67</a:t>
                      </a:r>
                      <a:endParaRPr sz="2600"/>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49</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232</a:t>
                      </a:r>
                      <a:endParaRPr sz="2600">
                        <a:solidFill>
                          <a:srgbClr val="162942"/>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0</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0</a:t>
                      </a:r>
                      <a:endParaRPr sz="2600">
                        <a:solidFill>
                          <a:srgbClr val="162942"/>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485775">
                <a:tc vMerge="1">
                  <a:txBody>
                    <a:bodyPr/>
                    <a:lstStyle/>
                    <a:p>
                      <a:endParaRPr lang="zh-HK"/>
                    </a:p>
                  </a:txBody>
                  <a:tcPr/>
                </a:tc>
                <a:tc>
                  <a:txBody>
                    <a:bodyPr/>
                    <a:lstStyle/>
                    <a:p>
                      <a:pPr marL="0" lvl="0" indent="0" algn="ctr" rtl="0">
                        <a:lnSpc>
                          <a:spcPct val="115000"/>
                        </a:lnSpc>
                        <a:spcBef>
                          <a:spcPts val="0"/>
                        </a:spcBef>
                        <a:spcAft>
                          <a:spcPts val="0"/>
                        </a:spcAft>
                        <a:buNone/>
                      </a:pPr>
                      <a:r>
                        <a:rPr lang="en-US" sz="2600">
                          <a:solidFill>
                            <a:srgbClr val="162942"/>
                          </a:solidFill>
                        </a:rPr>
                        <a:t>FN</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TN</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18</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52</a:t>
                      </a:r>
                      <a:endParaRPr sz="2600">
                        <a:solidFill>
                          <a:srgbClr val="162942"/>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spcBef>
                          <a:spcPts val="0"/>
                        </a:spcBef>
                        <a:spcAft>
                          <a:spcPts val="0"/>
                        </a:spcAft>
                        <a:buNone/>
                      </a:pPr>
                      <a:r>
                        <a:rPr lang="en-US" sz="2600"/>
                        <a:t>267</a:t>
                      </a:r>
                      <a:endParaRPr sz="2600"/>
                    </a:p>
                  </a:txBody>
                  <a:tcPr marL="91450" marR="91450" marT="45725" marB="45725">
                    <a:lnL w="12700" cap="flat" cmpd="sng">
                      <a:solidFill>
                        <a:srgbClr val="000000"/>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spcBef>
                          <a:spcPts val="0"/>
                        </a:spcBef>
                        <a:spcAft>
                          <a:spcPts val="0"/>
                        </a:spcAft>
                        <a:buNone/>
                      </a:pPr>
                      <a:r>
                        <a:rPr lang="en-US" sz="2600"/>
                        <a:t>1400</a:t>
                      </a:r>
                      <a:endParaRPr sz="2600"/>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11</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730</a:t>
                      </a:r>
                      <a:endParaRPr sz="2600">
                        <a:solidFill>
                          <a:srgbClr val="162942"/>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60</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962</a:t>
                      </a:r>
                      <a:endParaRPr sz="2600">
                        <a:solidFill>
                          <a:srgbClr val="162942"/>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485775">
                <a:tc rowSpan="2">
                  <a:txBody>
                    <a:bodyPr/>
                    <a:lstStyle/>
                    <a:p>
                      <a:pPr marL="0" lvl="0" indent="0" algn="l" rtl="0">
                        <a:lnSpc>
                          <a:spcPct val="115000"/>
                        </a:lnSpc>
                        <a:spcBef>
                          <a:spcPts val="0"/>
                        </a:spcBef>
                        <a:spcAft>
                          <a:spcPts val="0"/>
                        </a:spcAft>
                        <a:buNone/>
                      </a:pPr>
                      <a:r>
                        <a:rPr lang="en-US" sz="2600">
                          <a:solidFill>
                            <a:srgbClr val="162942"/>
                          </a:solidFill>
                        </a:rPr>
                        <a:t>KNN</a:t>
                      </a:r>
                      <a:endParaRPr sz="2600">
                        <a:solidFill>
                          <a:srgbClr val="162942"/>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TP</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FP</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67</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16</a:t>
                      </a:r>
                      <a:endParaRPr sz="2600">
                        <a:solidFill>
                          <a:srgbClr val="162942"/>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spcBef>
                          <a:spcPts val="0"/>
                        </a:spcBef>
                        <a:spcAft>
                          <a:spcPts val="0"/>
                        </a:spcAft>
                        <a:buNone/>
                      </a:pPr>
                      <a:r>
                        <a:rPr lang="en-US" sz="2600"/>
                        <a:t>304</a:t>
                      </a:r>
                      <a:endParaRPr sz="2600"/>
                    </a:p>
                  </a:txBody>
                  <a:tcPr marL="91450" marR="91450" marT="45725" marB="45725">
                    <a:lnL w="12700" cap="flat" cmpd="sng">
                      <a:solidFill>
                        <a:srgbClr val="000000"/>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spcBef>
                          <a:spcPts val="0"/>
                        </a:spcBef>
                        <a:spcAft>
                          <a:spcPts val="0"/>
                        </a:spcAft>
                        <a:buNone/>
                      </a:pPr>
                      <a:r>
                        <a:rPr lang="en-US" sz="2600"/>
                        <a:t>134</a:t>
                      </a:r>
                      <a:endParaRPr sz="2600"/>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0</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0</a:t>
                      </a:r>
                      <a:endParaRPr sz="2600">
                        <a:solidFill>
                          <a:srgbClr val="162942"/>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0</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0</a:t>
                      </a:r>
                      <a:endParaRPr sz="2600">
                        <a:solidFill>
                          <a:srgbClr val="162942"/>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r h="485775">
                <a:tc vMerge="1">
                  <a:txBody>
                    <a:bodyPr/>
                    <a:lstStyle/>
                    <a:p>
                      <a:endParaRPr lang="zh-HK"/>
                    </a:p>
                  </a:txBody>
                  <a:tcPr/>
                </a:tc>
                <a:tc>
                  <a:txBody>
                    <a:bodyPr/>
                    <a:lstStyle/>
                    <a:p>
                      <a:pPr marL="0" lvl="0" indent="0" algn="ctr" rtl="0">
                        <a:lnSpc>
                          <a:spcPct val="115000"/>
                        </a:lnSpc>
                        <a:spcBef>
                          <a:spcPts val="0"/>
                        </a:spcBef>
                        <a:spcAft>
                          <a:spcPts val="0"/>
                        </a:spcAft>
                        <a:buNone/>
                      </a:pPr>
                      <a:r>
                        <a:rPr lang="en-US" sz="2600">
                          <a:solidFill>
                            <a:srgbClr val="162942"/>
                          </a:solidFill>
                        </a:rPr>
                        <a:t>FN</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TN</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19</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58</a:t>
                      </a:r>
                      <a:endParaRPr sz="2600">
                        <a:solidFill>
                          <a:srgbClr val="162942"/>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spcBef>
                          <a:spcPts val="0"/>
                        </a:spcBef>
                        <a:spcAft>
                          <a:spcPts val="0"/>
                        </a:spcAft>
                        <a:buNone/>
                      </a:pPr>
                      <a:r>
                        <a:rPr lang="en-US" sz="2600"/>
                        <a:t>124</a:t>
                      </a:r>
                      <a:endParaRPr sz="2600"/>
                    </a:p>
                  </a:txBody>
                  <a:tcPr marL="91450" marR="91450" marT="45725" marB="45725">
                    <a:lnL w="12700" cap="flat" cmpd="sng">
                      <a:solidFill>
                        <a:srgbClr val="000000"/>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spcBef>
                          <a:spcPts val="0"/>
                        </a:spcBef>
                        <a:spcAft>
                          <a:spcPts val="0"/>
                        </a:spcAft>
                        <a:buNone/>
                      </a:pPr>
                      <a:r>
                        <a:rPr lang="en-US" sz="2600"/>
                        <a:t>1333</a:t>
                      </a:r>
                      <a:endParaRPr sz="2600"/>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60</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962</a:t>
                      </a:r>
                      <a:endParaRPr sz="2600">
                        <a:solidFill>
                          <a:srgbClr val="162942"/>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60</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962</a:t>
                      </a:r>
                      <a:endParaRPr sz="2600">
                        <a:solidFill>
                          <a:srgbClr val="162942"/>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extLst>
                  <a:ext uri="{0D108BD9-81ED-4DB2-BD59-A6C34878D82A}">
                    <a16:rowId xmlns:a16="http://schemas.microsoft.com/office/drawing/2014/main" val="10004"/>
                  </a:ext>
                </a:extLst>
              </a:tr>
              <a:tr h="485775">
                <a:tc rowSpan="2">
                  <a:txBody>
                    <a:bodyPr/>
                    <a:lstStyle/>
                    <a:p>
                      <a:pPr marL="0" lvl="0" indent="0" algn="l" rtl="0">
                        <a:lnSpc>
                          <a:spcPct val="115000"/>
                        </a:lnSpc>
                        <a:spcBef>
                          <a:spcPts val="0"/>
                        </a:spcBef>
                        <a:spcAft>
                          <a:spcPts val="0"/>
                        </a:spcAft>
                        <a:buNone/>
                      </a:pPr>
                      <a:r>
                        <a:rPr lang="en-US" sz="2600">
                          <a:solidFill>
                            <a:srgbClr val="162942"/>
                          </a:solidFill>
                        </a:rPr>
                        <a:t>Decision Tree</a:t>
                      </a:r>
                      <a:endParaRPr sz="2600">
                        <a:solidFill>
                          <a:srgbClr val="162942"/>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TP</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FP</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56</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19</a:t>
                      </a:r>
                      <a:endParaRPr sz="2600">
                        <a:solidFill>
                          <a:srgbClr val="162942"/>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spcBef>
                          <a:spcPts val="0"/>
                        </a:spcBef>
                        <a:spcAft>
                          <a:spcPts val="0"/>
                        </a:spcAft>
                        <a:buNone/>
                      </a:pPr>
                      <a:r>
                        <a:rPr lang="en-US" sz="2600"/>
                        <a:t>308</a:t>
                      </a:r>
                      <a:endParaRPr sz="2600"/>
                    </a:p>
                  </a:txBody>
                  <a:tcPr marL="91450" marR="91450" marT="45725" marB="45725">
                    <a:lnL w="12700" cap="flat" cmpd="sng">
                      <a:solidFill>
                        <a:srgbClr val="000000"/>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spcBef>
                          <a:spcPts val="0"/>
                        </a:spcBef>
                        <a:spcAft>
                          <a:spcPts val="0"/>
                        </a:spcAft>
                        <a:buNone/>
                      </a:pPr>
                      <a:r>
                        <a:rPr lang="en-US" sz="2600"/>
                        <a:t>93</a:t>
                      </a:r>
                      <a:endParaRPr sz="2600"/>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34</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182</a:t>
                      </a:r>
                      <a:endParaRPr sz="2600">
                        <a:solidFill>
                          <a:srgbClr val="162942"/>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0</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2</a:t>
                      </a:r>
                      <a:endParaRPr sz="2600">
                        <a:solidFill>
                          <a:srgbClr val="162942"/>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extLst>
                  <a:ext uri="{0D108BD9-81ED-4DB2-BD59-A6C34878D82A}">
                    <a16:rowId xmlns:a16="http://schemas.microsoft.com/office/drawing/2014/main" val="10005"/>
                  </a:ext>
                </a:extLst>
              </a:tr>
              <a:tr h="485775">
                <a:tc vMerge="1">
                  <a:txBody>
                    <a:bodyPr/>
                    <a:lstStyle/>
                    <a:p>
                      <a:endParaRPr lang="zh-HK"/>
                    </a:p>
                  </a:txBody>
                  <a:tcPr/>
                </a:tc>
                <a:tc>
                  <a:txBody>
                    <a:bodyPr/>
                    <a:lstStyle/>
                    <a:p>
                      <a:pPr marL="0" lvl="0" indent="0" algn="ctr" rtl="0">
                        <a:lnSpc>
                          <a:spcPct val="115000"/>
                        </a:lnSpc>
                        <a:spcBef>
                          <a:spcPts val="0"/>
                        </a:spcBef>
                        <a:spcAft>
                          <a:spcPts val="0"/>
                        </a:spcAft>
                        <a:buNone/>
                      </a:pPr>
                      <a:r>
                        <a:rPr lang="en-US" sz="2600">
                          <a:solidFill>
                            <a:srgbClr val="162942"/>
                          </a:solidFill>
                        </a:rPr>
                        <a:t>FN</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TN</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20</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55</a:t>
                      </a:r>
                      <a:endParaRPr sz="2600">
                        <a:solidFill>
                          <a:srgbClr val="162942"/>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spcBef>
                          <a:spcPts val="0"/>
                        </a:spcBef>
                        <a:spcAft>
                          <a:spcPts val="0"/>
                        </a:spcAft>
                        <a:buNone/>
                      </a:pPr>
                      <a:r>
                        <a:rPr lang="en-US" sz="2600"/>
                        <a:t>120</a:t>
                      </a:r>
                      <a:endParaRPr sz="2600"/>
                    </a:p>
                  </a:txBody>
                  <a:tcPr marL="91450" marR="91450" marT="45725" marB="45725">
                    <a:lnL w="12700" cap="flat" cmpd="sng">
                      <a:solidFill>
                        <a:srgbClr val="000000"/>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spcBef>
                          <a:spcPts val="0"/>
                        </a:spcBef>
                        <a:spcAft>
                          <a:spcPts val="0"/>
                        </a:spcAft>
                        <a:buNone/>
                      </a:pPr>
                      <a:r>
                        <a:rPr lang="en-US" sz="2600"/>
                        <a:t>1374</a:t>
                      </a:r>
                      <a:endParaRPr sz="2600"/>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26</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780</a:t>
                      </a:r>
                      <a:endParaRPr sz="2600">
                        <a:solidFill>
                          <a:srgbClr val="162942"/>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60</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tc>
                  <a:txBody>
                    <a:bodyPr/>
                    <a:lstStyle/>
                    <a:p>
                      <a:pPr marL="0" lvl="0" indent="0" algn="ctr" rtl="0">
                        <a:lnSpc>
                          <a:spcPct val="115000"/>
                        </a:lnSpc>
                        <a:spcBef>
                          <a:spcPts val="0"/>
                        </a:spcBef>
                        <a:spcAft>
                          <a:spcPts val="0"/>
                        </a:spcAft>
                        <a:buNone/>
                      </a:pPr>
                      <a:r>
                        <a:rPr lang="en-US" sz="2600">
                          <a:solidFill>
                            <a:srgbClr val="162942"/>
                          </a:solidFill>
                        </a:rPr>
                        <a:t>960</a:t>
                      </a:r>
                      <a:endParaRPr sz="2600">
                        <a:solidFill>
                          <a:srgbClr val="162942"/>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DF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Shape 331"/>
        <p:cNvGrpSpPr/>
        <p:nvPr/>
      </p:nvGrpSpPr>
      <p:grpSpPr>
        <a:xfrm>
          <a:off x="0" y="0"/>
          <a:ext cx="0" cy="0"/>
          <a:chOff x="0" y="0"/>
          <a:chExt cx="0" cy="0"/>
        </a:xfrm>
      </p:grpSpPr>
      <p:sp>
        <p:nvSpPr>
          <p:cNvPr id="332" name="Google Shape;332;ge3dec4caac_3_3"/>
          <p:cNvSpPr/>
          <p:nvPr/>
        </p:nvSpPr>
        <p:spPr>
          <a:xfrm>
            <a:off x="-1273814" y="0"/>
            <a:ext cx="3271498" cy="10282809"/>
          </a:xfrm>
          <a:custGeom>
            <a:avLst/>
            <a:gdLst/>
            <a:ahLst/>
            <a:cxnLst/>
            <a:rect l="l" t="t" r="r" b="b"/>
            <a:pathLst>
              <a:path w="1107106" h="3479800" extrusionOk="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3C5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3" name="Google Shape;333;ge3dec4caac_3_3"/>
          <p:cNvPicPr preferRelativeResize="0"/>
          <p:nvPr/>
        </p:nvPicPr>
        <p:blipFill rotWithShape="1">
          <a:blip r:embed="rId3">
            <a:alphaModFix/>
          </a:blip>
          <a:srcRect/>
          <a:stretch/>
        </p:blipFill>
        <p:spPr>
          <a:xfrm>
            <a:off x="885414" y="815028"/>
            <a:ext cx="286573" cy="190701"/>
          </a:xfrm>
          <a:prstGeom prst="rect">
            <a:avLst/>
          </a:prstGeom>
          <a:noFill/>
          <a:ln>
            <a:noFill/>
          </a:ln>
        </p:spPr>
      </p:pic>
      <p:sp>
        <p:nvSpPr>
          <p:cNvPr id="334" name="Google Shape;334;ge3dec4caac_3_3"/>
          <p:cNvSpPr txBox="1"/>
          <p:nvPr/>
        </p:nvSpPr>
        <p:spPr>
          <a:xfrm>
            <a:off x="3028314" y="1715086"/>
            <a:ext cx="10348500" cy="11082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7200">
                <a:solidFill>
                  <a:srgbClr val="162942"/>
                </a:solidFill>
              </a:rPr>
              <a:t>Xgboost &amp; Pruning</a:t>
            </a:r>
            <a:endParaRPr/>
          </a:p>
        </p:txBody>
      </p:sp>
      <p:sp>
        <p:nvSpPr>
          <p:cNvPr id="335" name="Google Shape;335;ge3dec4caac_3_3"/>
          <p:cNvSpPr/>
          <p:nvPr/>
        </p:nvSpPr>
        <p:spPr>
          <a:xfrm>
            <a:off x="3028323" y="1304693"/>
            <a:ext cx="14231100" cy="9600"/>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ge3dec4caac_3_3"/>
          <p:cNvSpPr txBox="1"/>
          <p:nvPr/>
        </p:nvSpPr>
        <p:spPr>
          <a:xfrm>
            <a:off x="12170569" y="774065"/>
            <a:ext cx="5088600" cy="2607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STROKE PREDICTION</a:t>
            </a:r>
            <a:endParaRPr/>
          </a:p>
        </p:txBody>
      </p:sp>
      <p:sp>
        <p:nvSpPr>
          <p:cNvPr id="337" name="Google Shape;337;ge3dec4caac_3_3"/>
          <p:cNvSpPr txBox="1"/>
          <p:nvPr/>
        </p:nvSpPr>
        <p:spPr>
          <a:xfrm>
            <a:off x="9228793" y="6566339"/>
            <a:ext cx="2989200" cy="215400"/>
          </a:xfrm>
          <a:prstGeom prst="rect">
            <a:avLst/>
          </a:prstGeom>
          <a:noFill/>
          <a:ln>
            <a:noFill/>
          </a:ln>
        </p:spPr>
        <p:txBody>
          <a:bodyPr spcFirstLastPara="1" wrap="square" lIns="0" tIns="0" rIns="0" bIns="0" anchor="t" anchorCtr="0">
            <a:spAutoFit/>
          </a:bodyPr>
          <a:lstStyle/>
          <a:p>
            <a:pPr marL="0" marR="0" lvl="0" indent="0" algn="l" rtl="0">
              <a:lnSpc>
                <a:spcPct val="149937"/>
              </a:lnSpc>
              <a:spcBef>
                <a:spcPts val="0"/>
              </a:spcBef>
              <a:spcAft>
                <a:spcPts val="0"/>
              </a:spcAft>
              <a:buNone/>
            </a:pPr>
            <a:endParaRPr/>
          </a:p>
        </p:txBody>
      </p:sp>
      <p:sp>
        <p:nvSpPr>
          <p:cNvPr id="338" name="Google Shape;338;ge3dec4caac_3_3"/>
          <p:cNvSpPr txBox="1"/>
          <p:nvPr/>
        </p:nvSpPr>
        <p:spPr>
          <a:xfrm>
            <a:off x="3379375" y="4647200"/>
            <a:ext cx="10348500" cy="4827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39" name="Google Shape;339;ge3dec4caac_3_3"/>
          <p:cNvPicPr preferRelativeResize="0"/>
          <p:nvPr/>
        </p:nvPicPr>
        <p:blipFill rotWithShape="1">
          <a:blip r:embed="rId4">
            <a:alphaModFix/>
          </a:blip>
          <a:srcRect l="19952" t="46731" r="59188" b="40162"/>
          <a:stretch/>
        </p:blipFill>
        <p:spPr>
          <a:xfrm>
            <a:off x="12170575" y="1369962"/>
            <a:ext cx="5088600" cy="1798424"/>
          </a:xfrm>
          <a:prstGeom prst="rect">
            <a:avLst/>
          </a:prstGeom>
          <a:noFill/>
          <a:ln>
            <a:noFill/>
          </a:ln>
        </p:spPr>
      </p:pic>
      <p:pic>
        <p:nvPicPr>
          <p:cNvPr id="340" name="Google Shape;340;ge3dec4caac_3_3"/>
          <p:cNvPicPr preferRelativeResize="0"/>
          <p:nvPr/>
        </p:nvPicPr>
        <p:blipFill rotWithShape="1">
          <a:blip r:embed="rId5">
            <a:alphaModFix/>
          </a:blip>
          <a:srcRect l="19900" t="28579" r="15404" b="17922"/>
          <a:stretch/>
        </p:blipFill>
        <p:spPr>
          <a:xfrm>
            <a:off x="3153800" y="3072250"/>
            <a:ext cx="14105376" cy="6560525"/>
          </a:xfrm>
          <a:prstGeom prst="rect">
            <a:avLst/>
          </a:prstGeom>
          <a:noFill/>
          <a:ln>
            <a:noFill/>
          </a:ln>
        </p:spPr>
      </p:pic>
      <p:sp>
        <p:nvSpPr>
          <p:cNvPr id="341" name="Google Shape;341;ge3dec4caac_3_3"/>
          <p:cNvSpPr/>
          <p:nvPr/>
        </p:nvSpPr>
        <p:spPr>
          <a:xfrm>
            <a:off x="10196775" y="6023300"/>
            <a:ext cx="1271100" cy="406200"/>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42" name="Google Shape;342;ge3dec4caac_3_3"/>
          <p:cNvSpPr txBox="1"/>
          <p:nvPr/>
        </p:nvSpPr>
        <p:spPr>
          <a:xfrm>
            <a:off x="11980375" y="5857407"/>
            <a:ext cx="52788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i="1">
                <a:solidFill>
                  <a:srgbClr val="FF0000"/>
                </a:solidFill>
                <a:latin typeface="Calibri"/>
                <a:ea typeface="Calibri"/>
                <a:cs typeface="Calibri"/>
                <a:sym typeface="Calibri"/>
              </a:rPr>
              <a:t>5-fold search</a:t>
            </a:r>
            <a:endParaRPr sz="3300" i="1">
              <a:solidFill>
                <a:srgbClr val="FF0000"/>
              </a:solidFill>
              <a:latin typeface="Calibri"/>
              <a:ea typeface="Calibri"/>
              <a:cs typeface="Calibri"/>
              <a:sym typeface="Calibri"/>
            </a:endParaRPr>
          </a:p>
        </p:txBody>
      </p:sp>
      <p:sp>
        <p:nvSpPr>
          <p:cNvPr id="343" name="Google Shape;343;ge3dec4caac_3_3"/>
          <p:cNvSpPr/>
          <p:nvPr/>
        </p:nvSpPr>
        <p:spPr>
          <a:xfrm>
            <a:off x="9386700" y="3852100"/>
            <a:ext cx="1271100" cy="406200"/>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44" name="Google Shape;344;ge3dec4caac_3_3"/>
          <p:cNvSpPr txBox="1"/>
          <p:nvPr/>
        </p:nvSpPr>
        <p:spPr>
          <a:xfrm>
            <a:off x="11211950" y="3708850"/>
            <a:ext cx="32715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i="1">
                <a:solidFill>
                  <a:srgbClr val="FF0000"/>
                </a:solidFill>
                <a:latin typeface="Calibri"/>
                <a:ea typeface="Calibri"/>
                <a:cs typeface="Calibri"/>
                <a:sym typeface="Calibri"/>
              </a:rPr>
              <a:t>5 Parameters</a:t>
            </a:r>
            <a:endParaRPr sz="3300" i="1">
              <a:solidFill>
                <a:srgbClr val="FF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Shape 348"/>
        <p:cNvGrpSpPr/>
        <p:nvPr/>
      </p:nvGrpSpPr>
      <p:grpSpPr>
        <a:xfrm>
          <a:off x="0" y="0"/>
          <a:ext cx="0" cy="0"/>
          <a:chOff x="0" y="0"/>
          <a:chExt cx="0" cy="0"/>
        </a:xfrm>
      </p:grpSpPr>
      <p:sp>
        <p:nvSpPr>
          <p:cNvPr id="349" name="Google Shape;349;ge3dec4caac_3_27"/>
          <p:cNvSpPr/>
          <p:nvPr/>
        </p:nvSpPr>
        <p:spPr>
          <a:xfrm>
            <a:off x="-1273814" y="0"/>
            <a:ext cx="3271498" cy="10282809"/>
          </a:xfrm>
          <a:custGeom>
            <a:avLst/>
            <a:gdLst/>
            <a:ahLst/>
            <a:cxnLst/>
            <a:rect l="l" t="t" r="r" b="b"/>
            <a:pathLst>
              <a:path w="1107106" h="3479800" extrusionOk="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3C5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0" name="Google Shape;350;ge3dec4caac_3_27"/>
          <p:cNvPicPr preferRelativeResize="0"/>
          <p:nvPr/>
        </p:nvPicPr>
        <p:blipFill rotWithShape="1">
          <a:blip r:embed="rId3">
            <a:alphaModFix/>
          </a:blip>
          <a:srcRect/>
          <a:stretch/>
        </p:blipFill>
        <p:spPr>
          <a:xfrm>
            <a:off x="885414" y="815028"/>
            <a:ext cx="286573" cy="190701"/>
          </a:xfrm>
          <a:prstGeom prst="rect">
            <a:avLst/>
          </a:prstGeom>
          <a:noFill/>
          <a:ln>
            <a:noFill/>
          </a:ln>
        </p:spPr>
      </p:pic>
      <p:sp>
        <p:nvSpPr>
          <p:cNvPr id="351" name="Google Shape;351;ge3dec4caac_3_27"/>
          <p:cNvSpPr txBox="1"/>
          <p:nvPr/>
        </p:nvSpPr>
        <p:spPr>
          <a:xfrm>
            <a:off x="3028314" y="1715086"/>
            <a:ext cx="10348500" cy="11082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7200">
                <a:solidFill>
                  <a:srgbClr val="162942"/>
                </a:solidFill>
              </a:rPr>
              <a:t>ROC Curves</a:t>
            </a:r>
            <a:endParaRPr/>
          </a:p>
        </p:txBody>
      </p:sp>
      <p:sp>
        <p:nvSpPr>
          <p:cNvPr id="352" name="Google Shape;352;ge3dec4caac_3_27"/>
          <p:cNvSpPr/>
          <p:nvPr/>
        </p:nvSpPr>
        <p:spPr>
          <a:xfrm>
            <a:off x="3028323" y="1304693"/>
            <a:ext cx="14231100" cy="9600"/>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ge3dec4caac_3_27"/>
          <p:cNvSpPr txBox="1"/>
          <p:nvPr/>
        </p:nvSpPr>
        <p:spPr>
          <a:xfrm>
            <a:off x="12170569" y="774065"/>
            <a:ext cx="5088600" cy="2607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STROKE PREDICTION</a:t>
            </a:r>
            <a:endParaRPr/>
          </a:p>
        </p:txBody>
      </p:sp>
      <p:sp>
        <p:nvSpPr>
          <p:cNvPr id="354" name="Google Shape;354;ge3dec4caac_3_27"/>
          <p:cNvSpPr txBox="1"/>
          <p:nvPr/>
        </p:nvSpPr>
        <p:spPr>
          <a:xfrm>
            <a:off x="9228793" y="6566339"/>
            <a:ext cx="2989200" cy="215400"/>
          </a:xfrm>
          <a:prstGeom prst="rect">
            <a:avLst/>
          </a:prstGeom>
          <a:noFill/>
          <a:ln>
            <a:noFill/>
          </a:ln>
        </p:spPr>
        <p:txBody>
          <a:bodyPr spcFirstLastPara="1" wrap="square" lIns="0" tIns="0" rIns="0" bIns="0" anchor="t" anchorCtr="0">
            <a:spAutoFit/>
          </a:bodyPr>
          <a:lstStyle/>
          <a:p>
            <a:pPr marL="0" marR="0" lvl="0" indent="0" algn="l" rtl="0">
              <a:lnSpc>
                <a:spcPct val="149937"/>
              </a:lnSpc>
              <a:spcBef>
                <a:spcPts val="0"/>
              </a:spcBef>
              <a:spcAft>
                <a:spcPts val="0"/>
              </a:spcAft>
              <a:buNone/>
            </a:pPr>
            <a:endParaRPr/>
          </a:p>
        </p:txBody>
      </p:sp>
      <p:sp>
        <p:nvSpPr>
          <p:cNvPr id="355" name="Google Shape;355;ge3dec4caac_3_27"/>
          <p:cNvSpPr txBox="1"/>
          <p:nvPr/>
        </p:nvSpPr>
        <p:spPr>
          <a:xfrm>
            <a:off x="3028325" y="4737450"/>
            <a:ext cx="1034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56" name="Google Shape;356;ge3dec4caac_3_27"/>
          <p:cNvPicPr preferRelativeResize="0"/>
          <p:nvPr/>
        </p:nvPicPr>
        <p:blipFill>
          <a:blip r:embed="rId4">
            <a:alphaModFix/>
          </a:blip>
          <a:stretch>
            <a:fillRect/>
          </a:stretch>
        </p:blipFill>
        <p:spPr>
          <a:xfrm>
            <a:off x="11064150" y="5913125"/>
            <a:ext cx="6352950" cy="4575450"/>
          </a:xfrm>
          <a:prstGeom prst="rect">
            <a:avLst/>
          </a:prstGeom>
          <a:noFill/>
          <a:ln>
            <a:noFill/>
          </a:ln>
        </p:spPr>
      </p:pic>
      <p:pic>
        <p:nvPicPr>
          <p:cNvPr id="357" name="Google Shape;357;ge3dec4caac_3_27"/>
          <p:cNvPicPr preferRelativeResize="0"/>
          <p:nvPr/>
        </p:nvPicPr>
        <p:blipFill>
          <a:blip r:embed="rId5">
            <a:alphaModFix/>
          </a:blip>
          <a:stretch>
            <a:fillRect/>
          </a:stretch>
        </p:blipFill>
        <p:spPr>
          <a:xfrm>
            <a:off x="9103226" y="1449263"/>
            <a:ext cx="6010650" cy="4328896"/>
          </a:xfrm>
          <a:prstGeom prst="rect">
            <a:avLst/>
          </a:prstGeom>
          <a:noFill/>
          <a:ln>
            <a:noFill/>
          </a:ln>
        </p:spPr>
      </p:pic>
      <p:pic>
        <p:nvPicPr>
          <p:cNvPr id="358" name="Google Shape;358;ge3dec4caac_3_27"/>
          <p:cNvPicPr preferRelativeResize="0"/>
          <p:nvPr/>
        </p:nvPicPr>
        <p:blipFill>
          <a:blip r:embed="rId6">
            <a:alphaModFix/>
          </a:blip>
          <a:stretch>
            <a:fillRect/>
          </a:stretch>
        </p:blipFill>
        <p:spPr>
          <a:xfrm>
            <a:off x="3040490" y="3428998"/>
            <a:ext cx="5809475" cy="4184000"/>
          </a:xfrm>
          <a:prstGeom prst="rect">
            <a:avLst/>
          </a:prstGeom>
          <a:noFill/>
          <a:ln>
            <a:noFill/>
          </a:ln>
        </p:spPr>
      </p:pic>
      <p:sp>
        <p:nvSpPr>
          <p:cNvPr id="359" name="Google Shape;359;ge3dec4caac_3_27"/>
          <p:cNvSpPr txBox="1"/>
          <p:nvPr/>
        </p:nvSpPr>
        <p:spPr>
          <a:xfrm>
            <a:off x="3110688" y="8402875"/>
            <a:ext cx="56691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6000">
                <a:latin typeface="Calibri"/>
                <a:ea typeface="Calibri"/>
                <a:cs typeface="Calibri"/>
                <a:sym typeface="Calibri"/>
              </a:rPr>
              <a:t>Performance</a:t>
            </a:r>
            <a:endParaRPr sz="6000">
              <a:latin typeface="Calibri"/>
              <a:ea typeface="Calibri"/>
              <a:cs typeface="Calibri"/>
              <a:sym typeface="Calibri"/>
            </a:endParaRPr>
          </a:p>
        </p:txBody>
      </p:sp>
      <p:sp>
        <p:nvSpPr>
          <p:cNvPr id="360" name="Google Shape;360;ge3dec4caac_3_27"/>
          <p:cNvSpPr/>
          <p:nvPr/>
        </p:nvSpPr>
        <p:spPr>
          <a:xfrm>
            <a:off x="7301700" y="7613000"/>
            <a:ext cx="1478100" cy="1759500"/>
          </a:xfrm>
          <a:prstGeom prst="up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alpha val="0"/>
          </a:srgbClr>
        </a:solidFill>
        <a:effectLst/>
      </p:bgPr>
    </p:bg>
    <p:spTree>
      <p:nvGrpSpPr>
        <p:cNvPr id="1" name="Shape 364"/>
        <p:cNvGrpSpPr/>
        <p:nvPr/>
      </p:nvGrpSpPr>
      <p:grpSpPr>
        <a:xfrm>
          <a:off x="0" y="0"/>
          <a:ext cx="0" cy="0"/>
          <a:chOff x="0" y="0"/>
          <a:chExt cx="0" cy="0"/>
        </a:xfrm>
      </p:grpSpPr>
      <p:sp>
        <p:nvSpPr>
          <p:cNvPr id="365" name="Google Shape;365;ge3dec4caac_0_96"/>
          <p:cNvSpPr/>
          <p:nvPr/>
        </p:nvSpPr>
        <p:spPr>
          <a:xfrm>
            <a:off x="-1273814" y="0"/>
            <a:ext cx="3271498" cy="10282809"/>
          </a:xfrm>
          <a:custGeom>
            <a:avLst/>
            <a:gdLst/>
            <a:ahLst/>
            <a:cxnLst/>
            <a:rect l="l" t="t" r="r" b="b"/>
            <a:pathLst>
              <a:path w="1107106" h="3479800" extrusionOk="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3C5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6" name="Google Shape;366;ge3dec4caac_0_96"/>
          <p:cNvPicPr preferRelativeResize="0"/>
          <p:nvPr/>
        </p:nvPicPr>
        <p:blipFill rotWithShape="1">
          <a:blip r:embed="rId3">
            <a:alphaModFix/>
          </a:blip>
          <a:srcRect/>
          <a:stretch/>
        </p:blipFill>
        <p:spPr>
          <a:xfrm>
            <a:off x="885414" y="815028"/>
            <a:ext cx="286573" cy="190701"/>
          </a:xfrm>
          <a:prstGeom prst="rect">
            <a:avLst/>
          </a:prstGeom>
          <a:noFill/>
          <a:ln>
            <a:noFill/>
          </a:ln>
        </p:spPr>
      </p:pic>
      <p:sp>
        <p:nvSpPr>
          <p:cNvPr id="367" name="Google Shape;367;ge3dec4caac_0_96"/>
          <p:cNvSpPr txBox="1"/>
          <p:nvPr/>
        </p:nvSpPr>
        <p:spPr>
          <a:xfrm>
            <a:off x="3028326" y="1715075"/>
            <a:ext cx="11179500" cy="9852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6400">
                <a:solidFill>
                  <a:srgbClr val="162942"/>
                </a:solidFill>
              </a:rPr>
              <a:t>Underfitting vs Overfitting</a:t>
            </a:r>
            <a:endParaRPr sz="600"/>
          </a:p>
        </p:txBody>
      </p:sp>
      <p:sp>
        <p:nvSpPr>
          <p:cNvPr id="368" name="Google Shape;368;ge3dec4caac_0_96"/>
          <p:cNvSpPr/>
          <p:nvPr/>
        </p:nvSpPr>
        <p:spPr>
          <a:xfrm>
            <a:off x="3028323" y="1304693"/>
            <a:ext cx="14231100" cy="9600"/>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ge3dec4caac_0_96"/>
          <p:cNvSpPr txBox="1"/>
          <p:nvPr/>
        </p:nvSpPr>
        <p:spPr>
          <a:xfrm>
            <a:off x="12170569" y="774065"/>
            <a:ext cx="5088600" cy="2463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STROKE PREDICTION</a:t>
            </a:r>
            <a:endParaRPr/>
          </a:p>
        </p:txBody>
      </p:sp>
      <p:sp>
        <p:nvSpPr>
          <p:cNvPr id="370" name="Google Shape;370;ge3dec4caac_0_96"/>
          <p:cNvSpPr txBox="1"/>
          <p:nvPr/>
        </p:nvSpPr>
        <p:spPr>
          <a:xfrm>
            <a:off x="9228793" y="6566339"/>
            <a:ext cx="2989200" cy="215400"/>
          </a:xfrm>
          <a:prstGeom prst="rect">
            <a:avLst/>
          </a:prstGeom>
          <a:noFill/>
          <a:ln>
            <a:noFill/>
          </a:ln>
        </p:spPr>
        <p:txBody>
          <a:bodyPr spcFirstLastPara="1" wrap="square" lIns="0" tIns="0" rIns="0" bIns="0" anchor="t" anchorCtr="0">
            <a:spAutoFit/>
          </a:bodyPr>
          <a:lstStyle/>
          <a:p>
            <a:pPr marL="0" marR="0" lvl="0" indent="0" algn="l" rtl="0">
              <a:lnSpc>
                <a:spcPct val="149937"/>
              </a:lnSpc>
              <a:spcBef>
                <a:spcPts val="0"/>
              </a:spcBef>
              <a:spcAft>
                <a:spcPts val="0"/>
              </a:spcAft>
              <a:buNone/>
            </a:pPr>
            <a:endParaRPr/>
          </a:p>
        </p:txBody>
      </p:sp>
      <p:sp>
        <p:nvSpPr>
          <p:cNvPr id="371" name="Google Shape;371;ge3dec4caac_0_96"/>
          <p:cNvSpPr txBox="1"/>
          <p:nvPr/>
        </p:nvSpPr>
        <p:spPr>
          <a:xfrm>
            <a:off x="3028325" y="3224050"/>
            <a:ext cx="139311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t>In order to improve prediction accuracy, we need to tune hyper parameters of the learning algorithms.</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US" sz="2200"/>
              <a:t>To choose the right hyper parameters, we need to understand how the model is performing.</a:t>
            </a:r>
            <a:endParaRPr sz="2200"/>
          </a:p>
        </p:txBody>
      </p:sp>
      <p:graphicFrame>
        <p:nvGraphicFramePr>
          <p:cNvPr id="372" name="Google Shape;372;ge3dec4caac_0_96"/>
          <p:cNvGraphicFramePr/>
          <p:nvPr/>
        </p:nvGraphicFramePr>
        <p:xfrm>
          <a:off x="5534013" y="4948425"/>
          <a:ext cx="7219950" cy="2506309"/>
        </p:xfrm>
        <a:graphic>
          <a:graphicData uri="http://schemas.openxmlformats.org/drawingml/2006/table">
            <a:tbl>
              <a:tblPr>
                <a:noFill/>
                <a:tableStyleId>{2CB0ABE3-5FA7-430D-875D-FD07E6295EA5}</a:tableStyleId>
              </a:tblPr>
              <a:tblGrid>
                <a:gridCol w="2457450">
                  <a:extLst>
                    <a:ext uri="{9D8B030D-6E8A-4147-A177-3AD203B41FA5}">
                      <a16:colId xmlns:a16="http://schemas.microsoft.com/office/drawing/2014/main" val="20000"/>
                    </a:ext>
                  </a:extLst>
                </a:gridCol>
                <a:gridCol w="2428875">
                  <a:extLst>
                    <a:ext uri="{9D8B030D-6E8A-4147-A177-3AD203B41FA5}">
                      <a16:colId xmlns:a16="http://schemas.microsoft.com/office/drawing/2014/main" val="20001"/>
                    </a:ext>
                  </a:extLst>
                </a:gridCol>
                <a:gridCol w="2333625">
                  <a:extLst>
                    <a:ext uri="{9D8B030D-6E8A-4147-A177-3AD203B41FA5}">
                      <a16:colId xmlns:a16="http://schemas.microsoft.com/office/drawing/2014/main" val="20002"/>
                    </a:ext>
                  </a:extLst>
                </a:gridCol>
              </a:tblGrid>
              <a:tr h="651050">
                <a:tc>
                  <a:txBody>
                    <a:bodyPr/>
                    <a:lstStyle/>
                    <a:p>
                      <a:pPr marL="0" lvl="0" indent="0" algn="ctr" rtl="0">
                        <a:lnSpc>
                          <a:spcPct val="115000"/>
                        </a:lnSpc>
                        <a:spcBef>
                          <a:spcPts val="0"/>
                        </a:spcBef>
                        <a:spcAft>
                          <a:spcPts val="0"/>
                        </a:spcAft>
                        <a:buNone/>
                      </a:pPr>
                      <a:r>
                        <a:rPr lang="en-US" sz="2000" b="1">
                          <a:solidFill>
                            <a:srgbClr val="FFFFFF"/>
                          </a:solidFill>
                        </a:rPr>
                        <a:t>Training</a:t>
                      </a:r>
                      <a:endParaRPr sz="2000" b="1">
                        <a:solidFill>
                          <a:srgbClr val="FFFFFF"/>
                        </a:solidFill>
                      </a:endParaRPr>
                    </a:p>
                    <a:p>
                      <a:pPr marL="0" lvl="0" indent="0" algn="ctr" rtl="0">
                        <a:lnSpc>
                          <a:spcPct val="115000"/>
                        </a:lnSpc>
                        <a:spcBef>
                          <a:spcPts val="0"/>
                        </a:spcBef>
                        <a:spcAft>
                          <a:spcPts val="0"/>
                        </a:spcAft>
                        <a:buNone/>
                      </a:pPr>
                      <a:r>
                        <a:rPr lang="en-US" sz="2000" b="1">
                          <a:solidFill>
                            <a:srgbClr val="FFFFFF"/>
                          </a:solidFill>
                        </a:rPr>
                        <a:t>Score</a:t>
                      </a:r>
                      <a:endParaRPr sz="2000" b="1">
                        <a:solidFill>
                          <a:srgbClr val="FFFFFF"/>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4F81BD"/>
                    </a:solidFill>
                  </a:tcPr>
                </a:tc>
                <a:tc>
                  <a:txBody>
                    <a:bodyPr/>
                    <a:lstStyle/>
                    <a:p>
                      <a:pPr marL="0" lvl="0" indent="0" algn="ctr" rtl="0">
                        <a:lnSpc>
                          <a:spcPct val="115000"/>
                        </a:lnSpc>
                        <a:spcBef>
                          <a:spcPts val="0"/>
                        </a:spcBef>
                        <a:spcAft>
                          <a:spcPts val="0"/>
                        </a:spcAft>
                        <a:buNone/>
                      </a:pPr>
                      <a:r>
                        <a:rPr lang="en-US" sz="2000" b="1">
                          <a:solidFill>
                            <a:srgbClr val="FFFFFF"/>
                          </a:solidFill>
                        </a:rPr>
                        <a:t>Testing</a:t>
                      </a:r>
                      <a:endParaRPr sz="2000" b="1">
                        <a:solidFill>
                          <a:srgbClr val="FFFFFF"/>
                        </a:solidFill>
                      </a:endParaRPr>
                    </a:p>
                    <a:p>
                      <a:pPr marL="0" lvl="0" indent="0" algn="ctr" rtl="0">
                        <a:lnSpc>
                          <a:spcPct val="115000"/>
                        </a:lnSpc>
                        <a:spcBef>
                          <a:spcPts val="0"/>
                        </a:spcBef>
                        <a:spcAft>
                          <a:spcPts val="0"/>
                        </a:spcAft>
                        <a:buNone/>
                      </a:pPr>
                      <a:r>
                        <a:rPr lang="en-US" sz="2000" b="1">
                          <a:solidFill>
                            <a:srgbClr val="FFFFFF"/>
                          </a:solidFill>
                        </a:rPr>
                        <a:t>Score</a:t>
                      </a:r>
                      <a:endParaRPr sz="2000" b="1">
                        <a:solidFill>
                          <a:srgbClr val="FFFFFF"/>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4F81BD"/>
                    </a:solidFill>
                  </a:tcPr>
                </a:tc>
                <a:tc>
                  <a:txBody>
                    <a:bodyPr/>
                    <a:lstStyle/>
                    <a:p>
                      <a:pPr marL="0" lvl="0" indent="0" algn="ctr" rtl="0">
                        <a:lnSpc>
                          <a:spcPct val="115000"/>
                        </a:lnSpc>
                        <a:spcBef>
                          <a:spcPts val="0"/>
                        </a:spcBef>
                        <a:spcAft>
                          <a:spcPts val="0"/>
                        </a:spcAft>
                        <a:buNone/>
                      </a:pPr>
                      <a:endParaRPr sz="2000" b="1">
                        <a:solidFill>
                          <a:srgbClr val="FFFFFF"/>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4F81BD"/>
                    </a:solidFill>
                  </a:tcPr>
                </a:tc>
                <a:extLst>
                  <a:ext uri="{0D108BD9-81ED-4DB2-BD59-A6C34878D82A}">
                    <a16:rowId xmlns:a16="http://schemas.microsoft.com/office/drawing/2014/main" val="10000"/>
                  </a:ext>
                </a:extLst>
              </a:tr>
              <a:tr h="581200">
                <a:tc>
                  <a:txBody>
                    <a:bodyPr/>
                    <a:lstStyle/>
                    <a:p>
                      <a:pPr marL="0" lvl="0" indent="0" algn="ctr" rtl="0">
                        <a:lnSpc>
                          <a:spcPct val="115000"/>
                        </a:lnSpc>
                        <a:spcBef>
                          <a:spcPts val="0"/>
                        </a:spcBef>
                        <a:spcAft>
                          <a:spcPts val="0"/>
                        </a:spcAft>
                        <a:buNone/>
                      </a:pPr>
                      <a:r>
                        <a:rPr lang="en-US" sz="2600">
                          <a:solidFill>
                            <a:srgbClr val="162942"/>
                          </a:solidFill>
                        </a:rPr>
                        <a:t>Poor</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Poor</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FF0000"/>
                          </a:solidFill>
                        </a:rPr>
                        <a:t>Underfit</a:t>
                      </a:r>
                      <a:endParaRPr sz="2600">
                        <a:solidFill>
                          <a:srgbClr val="FF0000"/>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581200">
                <a:tc>
                  <a:txBody>
                    <a:bodyPr/>
                    <a:lstStyle/>
                    <a:p>
                      <a:pPr marL="0" lvl="0" indent="0" algn="ctr" rtl="0">
                        <a:lnSpc>
                          <a:spcPct val="115000"/>
                        </a:lnSpc>
                        <a:spcBef>
                          <a:spcPts val="0"/>
                        </a:spcBef>
                        <a:spcAft>
                          <a:spcPts val="0"/>
                        </a:spcAft>
                        <a:buNone/>
                      </a:pPr>
                      <a:r>
                        <a:rPr lang="en-US" sz="2600">
                          <a:solidFill>
                            <a:srgbClr val="162942"/>
                          </a:solidFill>
                        </a:rPr>
                        <a:t>Good</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Poor</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905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FF0000"/>
                          </a:solidFill>
                        </a:rPr>
                        <a:t>Overfit</a:t>
                      </a:r>
                      <a:endParaRPr sz="2600">
                        <a:solidFill>
                          <a:srgbClr val="FF0000"/>
                        </a:solidFill>
                      </a:endParaRPr>
                    </a:p>
                  </a:txBody>
                  <a:tcPr marL="91450" marR="91450" marT="45725" marB="457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D0D8E8"/>
                    </a:solidFill>
                  </a:tcPr>
                </a:tc>
                <a:extLst>
                  <a:ext uri="{0D108BD9-81ED-4DB2-BD59-A6C34878D82A}">
                    <a16:rowId xmlns:a16="http://schemas.microsoft.com/office/drawing/2014/main" val="10002"/>
                  </a:ext>
                </a:extLst>
              </a:tr>
              <a:tr h="581200">
                <a:tc>
                  <a:txBody>
                    <a:bodyPr/>
                    <a:lstStyle/>
                    <a:p>
                      <a:pPr marL="0" lvl="0" indent="0" algn="ctr" rtl="0">
                        <a:lnSpc>
                          <a:spcPct val="115000"/>
                        </a:lnSpc>
                        <a:spcBef>
                          <a:spcPts val="0"/>
                        </a:spcBef>
                        <a:spcAft>
                          <a:spcPts val="0"/>
                        </a:spcAft>
                        <a:buNone/>
                      </a:pPr>
                      <a:r>
                        <a:rPr lang="en-US" sz="2600">
                          <a:solidFill>
                            <a:srgbClr val="162942"/>
                          </a:solidFill>
                        </a:rPr>
                        <a:t>Good</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162942"/>
                          </a:solidFill>
                        </a:rPr>
                        <a:t>Good</a:t>
                      </a:r>
                      <a:endParaRPr sz="2600">
                        <a:solidFill>
                          <a:srgbClr val="162942"/>
                        </a:solidFill>
                      </a:endParaRPr>
                    </a:p>
                  </a:txBody>
                  <a:tcPr marL="91450" marR="91450" marT="45725" marB="45725">
                    <a:lnL w="12700" cap="flat" cmpd="sng">
                      <a:solidFill>
                        <a:srgbClr val="000000"/>
                      </a:solidFill>
                      <a:prstDash val="solid"/>
                      <a:round/>
                      <a:headEnd type="none" w="sm" len="sm"/>
                      <a:tailEnd type="none" w="sm" len="sm"/>
                    </a:lnL>
                    <a:lnR w="1905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ctr" rtl="0">
                        <a:lnSpc>
                          <a:spcPct val="115000"/>
                        </a:lnSpc>
                        <a:spcBef>
                          <a:spcPts val="0"/>
                        </a:spcBef>
                        <a:spcAft>
                          <a:spcPts val="0"/>
                        </a:spcAft>
                        <a:buNone/>
                      </a:pPr>
                      <a:r>
                        <a:rPr lang="en-US" sz="2600">
                          <a:solidFill>
                            <a:srgbClr val="FF0000"/>
                          </a:solidFill>
                        </a:rPr>
                        <a:t>Done</a:t>
                      </a:r>
                      <a:endParaRPr sz="2600">
                        <a:solidFill>
                          <a:srgbClr val="FF0000"/>
                        </a:solidFill>
                      </a:endParaRPr>
                    </a:p>
                  </a:txBody>
                  <a:tcPr marL="91450" marR="91450" marT="45725" marB="457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Shape 376"/>
        <p:cNvGrpSpPr/>
        <p:nvPr/>
      </p:nvGrpSpPr>
      <p:grpSpPr>
        <a:xfrm>
          <a:off x="0" y="0"/>
          <a:ext cx="0" cy="0"/>
          <a:chOff x="0" y="0"/>
          <a:chExt cx="0" cy="0"/>
        </a:xfrm>
      </p:grpSpPr>
      <p:sp>
        <p:nvSpPr>
          <p:cNvPr id="377" name="Google Shape;377;p16"/>
          <p:cNvSpPr/>
          <p:nvPr/>
        </p:nvSpPr>
        <p:spPr>
          <a:xfrm>
            <a:off x="-1273814" y="0"/>
            <a:ext cx="3272831" cy="10287000"/>
          </a:xfrm>
          <a:custGeom>
            <a:avLst/>
            <a:gdLst/>
            <a:ahLst/>
            <a:cxnLst/>
            <a:rect l="l" t="t" r="r" b="b"/>
            <a:pathLst>
              <a:path w="1107106" h="3479800" extrusionOk="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3C5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8" name="Google Shape;378;p16"/>
          <p:cNvPicPr preferRelativeResize="0"/>
          <p:nvPr/>
        </p:nvPicPr>
        <p:blipFill rotWithShape="1">
          <a:blip r:embed="rId3">
            <a:alphaModFix/>
          </a:blip>
          <a:srcRect/>
          <a:stretch/>
        </p:blipFill>
        <p:spPr>
          <a:xfrm>
            <a:off x="885414" y="815028"/>
            <a:ext cx="286573" cy="190701"/>
          </a:xfrm>
          <a:prstGeom prst="rect">
            <a:avLst/>
          </a:prstGeom>
          <a:noFill/>
          <a:ln>
            <a:noFill/>
          </a:ln>
        </p:spPr>
      </p:pic>
      <p:sp>
        <p:nvSpPr>
          <p:cNvPr id="379" name="Google Shape;379;p16"/>
          <p:cNvSpPr txBox="1"/>
          <p:nvPr/>
        </p:nvSpPr>
        <p:spPr>
          <a:xfrm>
            <a:off x="2866538" y="1983996"/>
            <a:ext cx="5932449" cy="2693045"/>
          </a:xfrm>
          <a:prstGeom prst="rect">
            <a:avLst/>
          </a:prstGeom>
          <a:noFill/>
          <a:ln>
            <a:noFill/>
          </a:ln>
        </p:spPr>
        <p:txBody>
          <a:bodyPr spcFirstLastPara="1" wrap="square" lIns="0" tIns="0" rIns="0" bIns="0" anchor="t" anchorCtr="0">
            <a:spAutoFit/>
          </a:bodyPr>
          <a:lstStyle/>
          <a:p>
            <a:pPr marL="0" marR="0" lvl="0" indent="0" algn="l" rtl="0">
              <a:lnSpc>
                <a:spcPct val="109984"/>
              </a:lnSpc>
              <a:spcBef>
                <a:spcPts val="0"/>
              </a:spcBef>
              <a:spcAft>
                <a:spcPts val="0"/>
              </a:spcAft>
              <a:buNone/>
            </a:pPr>
            <a:r>
              <a:rPr lang="en-US" sz="6400" b="0" i="0" u="none" strike="noStrike" cap="none">
                <a:solidFill>
                  <a:srgbClr val="162942"/>
                </a:solidFill>
                <a:latin typeface="Arial"/>
                <a:ea typeface="Arial"/>
                <a:cs typeface="Arial"/>
                <a:sym typeface="Arial"/>
              </a:rPr>
              <a:t>Conclusion and</a:t>
            </a:r>
            <a:endParaRPr/>
          </a:p>
          <a:p>
            <a:pPr marL="0" marR="0" lvl="0" indent="0" algn="l" rtl="0">
              <a:lnSpc>
                <a:spcPct val="109984"/>
              </a:lnSpc>
              <a:spcBef>
                <a:spcPts val="0"/>
              </a:spcBef>
              <a:spcAft>
                <a:spcPts val="0"/>
              </a:spcAft>
              <a:buNone/>
            </a:pPr>
            <a:r>
              <a:rPr lang="en-US" sz="6400" b="0" i="0" u="none" strike="noStrike" cap="none">
                <a:solidFill>
                  <a:srgbClr val="162942"/>
                </a:solidFill>
                <a:latin typeface="Arial"/>
                <a:ea typeface="Arial"/>
                <a:cs typeface="Arial"/>
                <a:sym typeface="Arial"/>
              </a:rPr>
              <a:t>future improvements</a:t>
            </a:r>
            <a:endParaRPr/>
          </a:p>
        </p:txBody>
      </p:sp>
      <p:sp>
        <p:nvSpPr>
          <p:cNvPr id="380" name="Google Shape;380;p16"/>
          <p:cNvSpPr/>
          <p:nvPr/>
        </p:nvSpPr>
        <p:spPr>
          <a:xfrm>
            <a:off x="10630667" y="3195365"/>
            <a:ext cx="6628633" cy="9525"/>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 name="Google Shape;381;p16"/>
          <p:cNvGrpSpPr/>
          <p:nvPr/>
        </p:nvGrpSpPr>
        <p:grpSpPr>
          <a:xfrm>
            <a:off x="10630667" y="1424046"/>
            <a:ext cx="6628725" cy="894813"/>
            <a:chOff x="0" y="-47625"/>
            <a:chExt cx="8838300" cy="1193084"/>
          </a:xfrm>
        </p:grpSpPr>
        <p:sp>
          <p:nvSpPr>
            <p:cNvPr id="382" name="Google Shape;382;p16"/>
            <p:cNvSpPr txBox="1"/>
            <p:nvPr/>
          </p:nvSpPr>
          <p:spPr>
            <a:xfrm>
              <a:off x="0" y="-47625"/>
              <a:ext cx="8838300" cy="1182000"/>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0" i="0" u="none" strike="noStrike" cap="none">
                  <a:solidFill>
                    <a:srgbClr val="162942"/>
                  </a:solidFill>
                  <a:latin typeface="Arial"/>
                  <a:ea typeface="Arial"/>
                  <a:cs typeface="Arial"/>
                  <a:sym typeface="Arial"/>
                </a:rPr>
                <a:t>Larger and Balanced Sample Required</a:t>
              </a:r>
              <a:endParaRPr sz="2400">
                <a:solidFill>
                  <a:srgbClr val="162942"/>
                </a:solidFill>
              </a:endParaRPr>
            </a:p>
            <a:p>
              <a:pPr marL="457200" marR="0" lvl="0" indent="0" algn="l" rtl="0">
                <a:lnSpc>
                  <a:spcPct val="139958"/>
                </a:lnSpc>
                <a:spcBef>
                  <a:spcPts val="0"/>
                </a:spcBef>
                <a:spcAft>
                  <a:spcPts val="0"/>
                </a:spcAft>
                <a:buNone/>
              </a:pPr>
              <a:endParaRPr sz="2400">
                <a:solidFill>
                  <a:srgbClr val="162942"/>
                </a:solidFill>
              </a:endParaRPr>
            </a:p>
          </p:txBody>
        </p:sp>
        <p:sp>
          <p:nvSpPr>
            <p:cNvPr id="383" name="Google Shape;383;p16"/>
            <p:cNvSpPr txBox="1"/>
            <p:nvPr/>
          </p:nvSpPr>
          <p:spPr>
            <a:xfrm>
              <a:off x="0" y="858059"/>
              <a:ext cx="8838300" cy="2874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endParaRPr/>
            </a:p>
          </p:txBody>
        </p:sp>
      </p:grpSp>
      <p:sp>
        <p:nvSpPr>
          <p:cNvPr id="384" name="Google Shape;384;p16"/>
          <p:cNvSpPr/>
          <p:nvPr/>
        </p:nvSpPr>
        <p:spPr>
          <a:xfrm>
            <a:off x="3027717" y="5862190"/>
            <a:ext cx="5610095" cy="3396110"/>
          </a:xfrm>
          <a:custGeom>
            <a:avLst/>
            <a:gdLst/>
            <a:ahLst/>
            <a:cxnLst/>
            <a:rect l="l" t="t" r="r" b="b"/>
            <a:pathLst>
              <a:path w="2032769" h="1230551" extrusionOk="0">
                <a:moveTo>
                  <a:pt x="1908308" y="1230551"/>
                </a:moveTo>
                <a:lnTo>
                  <a:pt x="124460" y="1230551"/>
                </a:lnTo>
                <a:cubicBezTo>
                  <a:pt x="55880" y="1230551"/>
                  <a:pt x="0" y="1174671"/>
                  <a:pt x="0" y="1106091"/>
                </a:cubicBezTo>
                <a:lnTo>
                  <a:pt x="0" y="124460"/>
                </a:lnTo>
                <a:cubicBezTo>
                  <a:pt x="0" y="55880"/>
                  <a:pt x="55880" y="0"/>
                  <a:pt x="124460" y="0"/>
                </a:cubicBezTo>
                <a:lnTo>
                  <a:pt x="1908309" y="0"/>
                </a:lnTo>
                <a:cubicBezTo>
                  <a:pt x="1976889" y="0"/>
                  <a:pt x="2032769" y="55880"/>
                  <a:pt x="2032769" y="124460"/>
                </a:cubicBezTo>
                <a:lnTo>
                  <a:pt x="2032769" y="1106091"/>
                </a:lnTo>
                <a:cubicBezTo>
                  <a:pt x="2032769" y="1174671"/>
                  <a:pt x="1976889" y="1230551"/>
                  <a:pt x="1908309" y="123055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5" name="Google Shape;385;p16"/>
          <p:cNvPicPr preferRelativeResize="0"/>
          <p:nvPr/>
        </p:nvPicPr>
        <p:blipFill rotWithShape="1">
          <a:blip r:embed="rId4">
            <a:alphaModFix/>
          </a:blip>
          <a:srcRect/>
          <a:stretch/>
        </p:blipFill>
        <p:spPr>
          <a:xfrm>
            <a:off x="3714802" y="5238026"/>
            <a:ext cx="4235920" cy="4020274"/>
          </a:xfrm>
          <a:prstGeom prst="rect">
            <a:avLst/>
          </a:prstGeom>
          <a:noFill/>
          <a:ln>
            <a:noFill/>
          </a:ln>
        </p:spPr>
      </p:pic>
      <p:sp>
        <p:nvSpPr>
          <p:cNvPr id="386" name="Google Shape;386;p16"/>
          <p:cNvSpPr/>
          <p:nvPr/>
        </p:nvSpPr>
        <p:spPr>
          <a:xfrm>
            <a:off x="3027717" y="1377003"/>
            <a:ext cx="5910143" cy="9611"/>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6"/>
          <p:cNvSpPr txBox="1"/>
          <p:nvPr/>
        </p:nvSpPr>
        <p:spPr>
          <a:xfrm>
            <a:off x="3027717" y="795978"/>
            <a:ext cx="5088731" cy="260649"/>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STROKE PREDICTION</a:t>
            </a:r>
            <a:endParaRPr/>
          </a:p>
        </p:txBody>
      </p:sp>
      <p:sp>
        <p:nvSpPr>
          <p:cNvPr id="388" name="Google Shape;388;p16"/>
          <p:cNvSpPr/>
          <p:nvPr/>
        </p:nvSpPr>
        <p:spPr>
          <a:xfrm>
            <a:off x="10630667" y="5412150"/>
            <a:ext cx="6628633" cy="9525"/>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16"/>
          <p:cNvGrpSpPr/>
          <p:nvPr/>
        </p:nvGrpSpPr>
        <p:grpSpPr>
          <a:xfrm>
            <a:off x="10630667" y="3640831"/>
            <a:ext cx="6628725" cy="894813"/>
            <a:chOff x="0" y="-47625"/>
            <a:chExt cx="8838300" cy="1193084"/>
          </a:xfrm>
        </p:grpSpPr>
        <p:sp>
          <p:nvSpPr>
            <p:cNvPr id="390" name="Google Shape;390;p16"/>
            <p:cNvSpPr txBox="1"/>
            <p:nvPr/>
          </p:nvSpPr>
          <p:spPr>
            <a:xfrm>
              <a:off x="0" y="-47625"/>
              <a:ext cx="8838177" cy="530789"/>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0" i="0" u="none" strike="noStrike" cap="none">
                  <a:solidFill>
                    <a:srgbClr val="162942"/>
                  </a:solidFill>
                  <a:latin typeface="Arial"/>
                  <a:ea typeface="Arial"/>
                  <a:cs typeface="Arial"/>
                  <a:sym typeface="Arial"/>
                </a:rPr>
                <a:t>More features should be observed</a:t>
              </a:r>
              <a:endParaRPr/>
            </a:p>
          </p:txBody>
        </p:sp>
        <p:sp>
          <p:nvSpPr>
            <p:cNvPr id="391" name="Google Shape;391;p16"/>
            <p:cNvSpPr txBox="1"/>
            <p:nvPr/>
          </p:nvSpPr>
          <p:spPr>
            <a:xfrm>
              <a:off x="0" y="858059"/>
              <a:ext cx="8838300" cy="2874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endParaRPr/>
            </a:p>
          </p:txBody>
        </p:sp>
      </p:grpSp>
      <p:sp>
        <p:nvSpPr>
          <p:cNvPr id="392" name="Google Shape;392;p16"/>
          <p:cNvSpPr/>
          <p:nvPr/>
        </p:nvSpPr>
        <p:spPr>
          <a:xfrm>
            <a:off x="10630667" y="7628935"/>
            <a:ext cx="6628633" cy="9525"/>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3" name="Google Shape;393;p16"/>
          <p:cNvGrpSpPr/>
          <p:nvPr/>
        </p:nvGrpSpPr>
        <p:grpSpPr>
          <a:xfrm>
            <a:off x="10630667" y="5857616"/>
            <a:ext cx="6628725" cy="894813"/>
            <a:chOff x="0" y="-47625"/>
            <a:chExt cx="8838300" cy="1193084"/>
          </a:xfrm>
        </p:grpSpPr>
        <p:sp>
          <p:nvSpPr>
            <p:cNvPr id="394" name="Google Shape;394;p16"/>
            <p:cNvSpPr txBox="1"/>
            <p:nvPr/>
          </p:nvSpPr>
          <p:spPr>
            <a:xfrm>
              <a:off x="0" y="-47625"/>
              <a:ext cx="8838300" cy="492600"/>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a:solidFill>
                    <a:srgbClr val="162942"/>
                  </a:solidFill>
                </a:rPr>
                <a:t>More trials on hyperparameters tuning</a:t>
              </a:r>
              <a:endParaRPr/>
            </a:p>
          </p:txBody>
        </p:sp>
        <p:sp>
          <p:nvSpPr>
            <p:cNvPr id="395" name="Google Shape;395;p16"/>
            <p:cNvSpPr txBox="1"/>
            <p:nvPr/>
          </p:nvSpPr>
          <p:spPr>
            <a:xfrm>
              <a:off x="0" y="858059"/>
              <a:ext cx="8838300" cy="2874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endParaRPr/>
            </a:p>
          </p:txBody>
        </p:sp>
      </p:grpSp>
      <p:grpSp>
        <p:nvGrpSpPr>
          <p:cNvPr id="396" name="Google Shape;396;p16"/>
          <p:cNvGrpSpPr/>
          <p:nvPr/>
        </p:nvGrpSpPr>
        <p:grpSpPr>
          <a:xfrm>
            <a:off x="10630667" y="8074402"/>
            <a:ext cx="6628725" cy="925638"/>
            <a:chOff x="0" y="-47625"/>
            <a:chExt cx="8838300" cy="1234184"/>
          </a:xfrm>
        </p:grpSpPr>
        <p:sp>
          <p:nvSpPr>
            <p:cNvPr id="397" name="Google Shape;397;p16"/>
            <p:cNvSpPr txBox="1"/>
            <p:nvPr/>
          </p:nvSpPr>
          <p:spPr>
            <a:xfrm>
              <a:off x="0" y="-47625"/>
              <a:ext cx="8838300" cy="492600"/>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a:solidFill>
                    <a:srgbClr val="162942"/>
                  </a:solidFill>
                </a:rPr>
                <a:t>More models trial</a:t>
              </a:r>
              <a:endParaRPr/>
            </a:p>
          </p:txBody>
        </p:sp>
        <p:sp>
          <p:nvSpPr>
            <p:cNvPr id="398" name="Google Shape;398;p16"/>
            <p:cNvSpPr txBox="1"/>
            <p:nvPr/>
          </p:nvSpPr>
          <p:spPr>
            <a:xfrm>
              <a:off x="0" y="858059"/>
              <a:ext cx="8838300" cy="3285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1600" b="0" i="0" u="none" strike="noStrike" cap="none">
                  <a:solidFill>
                    <a:srgbClr val="162942"/>
                  </a:solidFill>
                  <a:latin typeface="Arial"/>
                  <a:ea typeface="Arial"/>
                  <a:cs typeface="Arial"/>
                  <a:sym typeface="Arial"/>
                </a:rPr>
                <a:t> </a:t>
              </a:r>
              <a:endParaRPr/>
            </a:p>
          </p:txBody>
        </p:sp>
      </p:grpSp>
      <p:sp>
        <p:nvSpPr>
          <p:cNvPr id="399" name="Google Shape;399;p16"/>
          <p:cNvSpPr txBox="1"/>
          <p:nvPr/>
        </p:nvSpPr>
        <p:spPr>
          <a:xfrm>
            <a:off x="8271900" y="189975"/>
            <a:ext cx="14747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6000">
                <a:solidFill>
                  <a:srgbClr val="FF0000"/>
                </a:solidFill>
                <a:latin typeface="Calibri"/>
                <a:ea typeface="Calibri"/>
                <a:cs typeface="Calibri"/>
                <a:sym typeface="Calibri"/>
              </a:rPr>
              <a:t> </a:t>
            </a:r>
            <a:endParaRPr sz="6000">
              <a:solidFill>
                <a:srgbClr val="FF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Shape 96"/>
        <p:cNvGrpSpPr/>
        <p:nvPr/>
      </p:nvGrpSpPr>
      <p:grpSpPr>
        <a:xfrm>
          <a:off x="0" y="0"/>
          <a:ext cx="0" cy="0"/>
          <a:chOff x="0" y="0"/>
          <a:chExt cx="0" cy="0"/>
        </a:xfrm>
      </p:grpSpPr>
      <p:sp>
        <p:nvSpPr>
          <p:cNvPr id="97" name="Google Shape;97;p2"/>
          <p:cNvSpPr/>
          <p:nvPr/>
        </p:nvSpPr>
        <p:spPr>
          <a:xfrm>
            <a:off x="1403423" y="0"/>
            <a:ext cx="8002110" cy="10282809"/>
          </a:xfrm>
          <a:custGeom>
            <a:avLst/>
            <a:gdLst/>
            <a:ahLst/>
            <a:cxnLst/>
            <a:rect l="l" t="t" r="r" b="b"/>
            <a:pathLst>
              <a:path w="2707990" h="3479800" extrusionOk="0">
                <a:moveTo>
                  <a:pt x="2583529" y="3479800"/>
                </a:moveTo>
                <a:lnTo>
                  <a:pt x="124460" y="3479800"/>
                </a:lnTo>
                <a:cubicBezTo>
                  <a:pt x="55880" y="3479800"/>
                  <a:pt x="0" y="3423920"/>
                  <a:pt x="0" y="3355340"/>
                </a:cubicBezTo>
                <a:lnTo>
                  <a:pt x="0" y="124460"/>
                </a:lnTo>
                <a:cubicBezTo>
                  <a:pt x="0" y="55880"/>
                  <a:pt x="55880" y="0"/>
                  <a:pt x="124460" y="0"/>
                </a:cubicBezTo>
                <a:lnTo>
                  <a:pt x="2583530" y="0"/>
                </a:lnTo>
                <a:cubicBezTo>
                  <a:pt x="2652110" y="0"/>
                  <a:pt x="2707990" y="55880"/>
                  <a:pt x="2707990" y="124460"/>
                </a:cubicBezTo>
                <a:lnTo>
                  <a:pt x="2707990" y="3355340"/>
                </a:lnTo>
                <a:cubicBezTo>
                  <a:pt x="2707990" y="3423920"/>
                  <a:pt x="2652110" y="3479800"/>
                  <a:pt x="2583530" y="347980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41456" y="2213307"/>
            <a:ext cx="6799044" cy="976684"/>
          </a:xfrm>
          <a:custGeom>
            <a:avLst/>
            <a:gdLst/>
            <a:ahLst/>
            <a:cxnLst/>
            <a:rect l="l" t="t" r="r" b="b"/>
            <a:pathLst>
              <a:path w="4597278" h="660400" extrusionOk="0">
                <a:moveTo>
                  <a:pt x="4472818" y="660400"/>
                </a:moveTo>
                <a:lnTo>
                  <a:pt x="124460" y="660400"/>
                </a:lnTo>
                <a:cubicBezTo>
                  <a:pt x="55880" y="660400"/>
                  <a:pt x="0" y="604520"/>
                  <a:pt x="0" y="535940"/>
                </a:cubicBezTo>
                <a:lnTo>
                  <a:pt x="0" y="124460"/>
                </a:lnTo>
                <a:cubicBezTo>
                  <a:pt x="0" y="55880"/>
                  <a:pt x="55880" y="0"/>
                  <a:pt x="124460" y="0"/>
                </a:cubicBezTo>
                <a:lnTo>
                  <a:pt x="4472818" y="0"/>
                </a:lnTo>
                <a:cubicBezTo>
                  <a:pt x="4541398" y="0"/>
                  <a:pt x="4597278" y="55880"/>
                  <a:pt x="4597278" y="124460"/>
                </a:cubicBezTo>
                <a:lnTo>
                  <a:pt x="4597278" y="535940"/>
                </a:lnTo>
                <a:cubicBezTo>
                  <a:pt x="4597278" y="604520"/>
                  <a:pt x="4541398" y="660400"/>
                  <a:pt x="4472818" y="660400"/>
                </a:cubicBezTo>
                <a:close/>
              </a:path>
            </a:pathLst>
          </a:custGeom>
          <a:solidFill>
            <a:srgbClr val="F8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 name="Google Shape;99;p2"/>
          <p:cNvPicPr preferRelativeResize="0"/>
          <p:nvPr/>
        </p:nvPicPr>
        <p:blipFill rotWithShape="1">
          <a:blip r:embed="rId3">
            <a:alphaModFix/>
          </a:blip>
          <a:srcRect/>
          <a:stretch/>
        </p:blipFill>
        <p:spPr>
          <a:xfrm>
            <a:off x="3086324" y="6819900"/>
            <a:ext cx="300583" cy="381803"/>
          </a:xfrm>
          <a:prstGeom prst="rect">
            <a:avLst/>
          </a:prstGeom>
          <a:noFill/>
          <a:ln>
            <a:noFill/>
          </a:ln>
        </p:spPr>
      </p:pic>
      <p:pic>
        <p:nvPicPr>
          <p:cNvPr id="100" name="Google Shape;100;p2"/>
          <p:cNvPicPr preferRelativeResize="0"/>
          <p:nvPr/>
        </p:nvPicPr>
        <p:blipFill rotWithShape="1">
          <a:blip r:embed="rId4">
            <a:alphaModFix/>
          </a:blip>
          <a:srcRect/>
          <a:stretch/>
        </p:blipFill>
        <p:spPr>
          <a:xfrm>
            <a:off x="3105067" y="6016690"/>
            <a:ext cx="263097" cy="381803"/>
          </a:xfrm>
          <a:prstGeom prst="rect">
            <a:avLst/>
          </a:prstGeom>
          <a:noFill/>
          <a:ln>
            <a:noFill/>
          </a:ln>
        </p:spPr>
      </p:pic>
      <p:pic>
        <p:nvPicPr>
          <p:cNvPr id="101" name="Google Shape;101;p2"/>
          <p:cNvPicPr preferRelativeResize="0"/>
          <p:nvPr/>
        </p:nvPicPr>
        <p:blipFill rotWithShape="1">
          <a:blip r:embed="rId5">
            <a:alphaModFix/>
          </a:blip>
          <a:srcRect/>
          <a:stretch/>
        </p:blipFill>
        <p:spPr>
          <a:xfrm>
            <a:off x="3013220" y="3981196"/>
            <a:ext cx="446790" cy="381803"/>
          </a:xfrm>
          <a:prstGeom prst="rect">
            <a:avLst/>
          </a:prstGeom>
          <a:noFill/>
          <a:ln>
            <a:noFill/>
          </a:ln>
        </p:spPr>
      </p:pic>
      <p:pic>
        <p:nvPicPr>
          <p:cNvPr id="102" name="Google Shape;102;p2"/>
          <p:cNvPicPr preferRelativeResize="0"/>
          <p:nvPr/>
        </p:nvPicPr>
        <p:blipFill rotWithShape="1">
          <a:blip r:embed="rId6">
            <a:alphaModFix/>
          </a:blip>
          <a:srcRect/>
          <a:stretch/>
        </p:blipFill>
        <p:spPr>
          <a:xfrm>
            <a:off x="3013220" y="5438923"/>
            <a:ext cx="446790" cy="230706"/>
          </a:xfrm>
          <a:prstGeom prst="rect">
            <a:avLst/>
          </a:prstGeom>
          <a:noFill/>
          <a:ln>
            <a:noFill/>
          </a:ln>
        </p:spPr>
      </p:pic>
      <p:pic>
        <p:nvPicPr>
          <p:cNvPr id="103" name="Google Shape;103;p2"/>
          <p:cNvPicPr preferRelativeResize="0"/>
          <p:nvPr/>
        </p:nvPicPr>
        <p:blipFill rotWithShape="1">
          <a:blip r:embed="rId7">
            <a:alphaModFix/>
          </a:blip>
          <a:srcRect/>
          <a:stretch/>
        </p:blipFill>
        <p:spPr>
          <a:xfrm>
            <a:off x="3134917" y="7548763"/>
            <a:ext cx="203397" cy="381803"/>
          </a:xfrm>
          <a:prstGeom prst="rect">
            <a:avLst/>
          </a:prstGeom>
          <a:noFill/>
          <a:ln>
            <a:noFill/>
          </a:ln>
        </p:spPr>
      </p:pic>
      <p:pic>
        <p:nvPicPr>
          <p:cNvPr id="104" name="Google Shape;104;p2"/>
          <p:cNvPicPr preferRelativeResize="0"/>
          <p:nvPr/>
        </p:nvPicPr>
        <p:blipFill rotWithShape="1">
          <a:blip r:embed="rId8">
            <a:alphaModFix/>
          </a:blip>
          <a:srcRect/>
          <a:stretch/>
        </p:blipFill>
        <p:spPr>
          <a:xfrm>
            <a:off x="3022338" y="4710060"/>
            <a:ext cx="428554" cy="381803"/>
          </a:xfrm>
          <a:prstGeom prst="rect">
            <a:avLst/>
          </a:prstGeom>
          <a:noFill/>
          <a:ln>
            <a:noFill/>
          </a:ln>
        </p:spPr>
      </p:pic>
      <p:sp>
        <p:nvSpPr>
          <p:cNvPr id="105" name="Google Shape;105;p2"/>
          <p:cNvSpPr txBox="1"/>
          <p:nvPr/>
        </p:nvSpPr>
        <p:spPr>
          <a:xfrm>
            <a:off x="11329121" y="2099007"/>
            <a:ext cx="5930179" cy="2026073"/>
          </a:xfrm>
          <a:prstGeom prst="rect">
            <a:avLst/>
          </a:prstGeom>
          <a:noFill/>
          <a:ln>
            <a:noFill/>
          </a:ln>
        </p:spPr>
        <p:txBody>
          <a:bodyPr spcFirstLastPara="1" wrap="square" lIns="0" tIns="0" rIns="0" bIns="0" anchor="t" anchorCtr="0">
            <a:spAutoFit/>
          </a:bodyPr>
          <a:lstStyle/>
          <a:p>
            <a:pPr marL="0" marR="0" lvl="0" indent="0" algn="r" rtl="0">
              <a:lnSpc>
                <a:spcPct val="110000"/>
              </a:lnSpc>
              <a:spcBef>
                <a:spcPts val="0"/>
              </a:spcBef>
              <a:spcAft>
                <a:spcPts val="0"/>
              </a:spcAft>
              <a:buNone/>
            </a:pPr>
            <a:r>
              <a:rPr lang="en-US" sz="7200" b="0" i="0" u="none" strike="noStrike" cap="none">
                <a:solidFill>
                  <a:srgbClr val="162942"/>
                </a:solidFill>
                <a:latin typeface="Arial"/>
                <a:ea typeface="Arial"/>
                <a:cs typeface="Arial"/>
                <a:sym typeface="Arial"/>
              </a:rPr>
              <a:t>Presentation Outline</a:t>
            </a:r>
            <a:endParaRPr/>
          </a:p>
        </p:txBody>
      </p:sp>
      <p:sp>
        <p:nvSpPr>
          <p:cNvPr id="106" name="Google Shape;106;p2"/>
          <p:cNvSpPr txBox="1"/>
          <p:nvPr/>
        </p:nvSpPr>
        <p:spPr>
          <a:xfrm>
            <a:off x="3959134" y="4008268"/>
            <a:ext cx="4769253" cy="30035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800" b="0" i="0" u="none" strike="noStrike" cap="none">
                <a:solidFill>
                  <a:srgbClr val="162942"/>
                </a:solidFill>
                <a:latin typeface="Arial"/>
                <a:ea typeface="Arial"/>
                <a:cs typeface="Arial"/>
                <a:sym typeface="Arial"/>
              </a:rPr>
              <a:t>Business Question</a:t>
            </a:r>
            <a:endParaRPr/>
          </a:p>
        </p:txBody>
      </p:sp>
      <p:sp>
        <p:nvSpPr>
          <p:cNvPr id="107" name="Google Shape;107;p2"/>
          <p:cNvSpPr txBox="1"/>
          <p:nvPr/>
        </p:nvSpPr>
        <p:spPr>
          <a:xfrm>
            <a:off x="3952693" y="4718721"/>
            <a:ext cx="4769253" cy="30035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800" b="0" i="0" u="none" strike="noStrike" cap="none">
                <a:solidFill>
                  <a:srgbClr val="162942"/>
                </a:solidFill>
                <a:latin typeface="Arial"/>
                <a:ea typeface="Arial"/>
                <a:cs typeface="Arial"/>
                <a:sym typeface="Arial"/>
              </a:rPr>
              <a:t>Data Collection</a:t>
            </a:r>
            <a:endParaRPr/>
          </a:p>
        </p:txBody>
      </p:sp>
      <p:sp>
        <p:nvSpPr>
          <p:cNvPr id="108" name="Google Shape;108;p2"/>
          <p:cNvSpPr txBox="1"/>
          <p:nvPr/>
        </p:nvSpPr>
        <p:spPr>
          <a:xfrm>
            <a:off x="3952693" y="5429174"/>
            <a:ext cx="4769253" cy="30035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800" b="0" i="0" u="none" strike="noStrike" cap="none">
                <a:solidFill>
                  <a:srgbClr val="162942"/>
                </a:solidFill>
                <a:latin typeface="Arial"/>
                <a:ea typeface="Arial"/>
                <a:cs typeface="Arial"/>
                <a:sym typeface="Arial"/>
              </a:rPr>
              <a:t>Preprocessing</a:t>
            </a:r>
            <a:endParaRPr/>
          </a:p>
        </p:txBody>
      </p:sp>
      <p:sp>
        <p:nvSpPr>
          <p:cNvPr id="109" name="Google Shape;109;p2"/>
          <p:cNvSpPr txBox="1"/>
          <p:nvPr/>
        </p:nvSpPr>
        <p:spPr>
          <a:xfrm>
            <a:off x="3952693" y="6139627"/>
            <a:ext cx="4769400" cy="2772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800" b="0" i="0" u="none" strike="noStrike" cap="none">
                <a:solidFill>
                  <a:srgbClr val="162942"/>
                </a:solidFill>
                <a:latin typeface="Arial"/>
                <a:ea typeface="Arial"/>
                <a:cs typeface="Arial"/>
                <a:sym typeface="Arial"/>
              </a:rPr>
              <a:t>Model Creation a</a:t>
            </a:r>
            <a:r>
              <a:rPr lang="en-US" sz="1800">
                <a:solidFill>
                  <a:srgbClr val="162942"/>
                </a:solidFill>
              </a:rPr>
              <a:t>nd Evaluation</a:t>
            </a:r>
            <a:endParaRPr/>
          </a:p>
        </p:txBody>
      </p:sp>
      <p:sp>
        <p:nvSpPr>
          <p:cNvPr id="110" name="Google Shape;110;p2"/>
          <p:cNvSpPr txBox="1"/>
          <p:nvPr/>
        </p:nvSpPr>
        <p:spPr>
          <a:xfrm>
            <a:off x="3952693" y="6906017"/>
            <a:ext cx="4769400" cy="2772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800">
                <a:solidFill>
                  <a:srgbClr val="162942"/>
                </a:solidFill>
              </a:rPr>
              <a:t>Results</a:t>
            </a:r>
            <a:r>
              <a:rPr lang="en-US" sz="1800" b="0" i="0" u="none" strike="noStrike" cap="none">
                <a:solidFill>
                  <a:srgbClr val="162942"/>
                </a:solidFill>
                <a:latin typeface="Arial"/>
                <a:ea typeface="Arial"/>
                <a:cs typeface="Arial"/>
                <a:sym typeface="Arial"/>
              </a:rPr>
              <a:t> </a:t>
            </a:r>
            <a:endParaRPr/>
          </a:p>
        </p:txBody>
      </p:sp>
      <p:sp>
        <p:nvSpPr>
          <p:cNvPr id="111" name="Google Shape;111;p2"/>
          <p:cNvSpPr txBox="1"/>
          <p:nvPr/>
        </p:nvSpPr>
        <p:spPr>
          <a:xfrm>
            <a:off x="3952693" y="7616470"/>
            <a:ext cx="4769253" cy="30035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800" b="0" i="0" u="none" strike="noStrike" cap="none">
                <a:solidFill>
                  <a:srgbClr val="162942"/>
                </a:solidFill>
                <a:latin typeface="Arial"/>
                <a:ea typeface="Arial"/>
                <a:cs typeface="Arial"/>
                <a:sym typeface="Arial"/>
              </a:rPr>
              <a:t>Conclusion and Future Improvements</a:t>
            </a:r>
            <a:endParaRPr/>
          </a:p>
        </p:txBody>
      </p:sp>
      <p:sp>
        <p:nvSpPr>
          <p:cNvPr id="112" name="Google Shape;112;p2"/>
          <p:cNvSpPr/>
          <p:nvPr/>
        </p:nvSpPr>
        <p:spPr>
          <a:xfrm>
            <a:off x="-1273814" y="0"/>
            <a:ext cx="3272831" cy="10287000"/>
          </a:xfrm>
          <a:custGeom>
            <a:avLst/>
            <a:gdLst/>
            <a:ahLst/>
            <a:cxnLst/>
            <a:rect l="l" t="t" r="r" b="b"/>
            <a:pathLst>
              <a:path w="1107106" h="3479800" extrusionOk="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3C5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txBox="1"/>
          <p:nvPr/>
        </p:nvSpPr>
        <p:spPr>
          <a:xfrm>
            <a:off x="3896612" y="2472838"/>
            <a:ext cx="5088731" cy="409998"/>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0" i="0" u="none" strike="noStrike" cap="none">
                <a:solidFill>
                  <a:srgbClr val="162942"/>
                </a:solidFill>
                <a:latin typeface="Arial"/>
                <a:ea typeface="Arial"/>
                <a:cs typeface="Arial"/>
                <a:sym typeface="Arial"/>
              </a:rPr>
              <a:t>Today's Discussion</a:t>
            </a:r>
            <a:endParaRPr/>
          </a:p>
        </p:txBody>
      </p:sp>
      <p:grpSp>
        <p:nvGrpSpPr>
          <p:cNvPr id="114" name="Google Shape;114;p2"/>
          <p:cNvGrpSpPr/>
          <p:nvPr/>
        </p:nvGrpSpPr>
        <p:grpSpPr>
          <a:xfrm>
            <a:off x="16628805" y="9077325"/>
            <a:ext cx="630495" cy="285750"/>
            <a:chOff x="0" y="0"/>
            <a:chExt cx="840660" cy="381000"/>
          </a:xfrm>
        </p:grpSpPr>
        <p:pic>
          <p:nvPicPr>
            <p:cNvPr id="115" name="Google Shape;115;p2"/>
            <p:cNvPicPr preferRelativeResize="0"/>
            <p:nvPr/>
          </p:nvPicPr>
          <p:blipFill rotWithShape="1">
            <a:blip r:embed="rId9">
              <a:alphaModFix/>
            </a:blip>
            <a:srcRect/>
            <a:stretch/>
          </p:blipFill>
          <p:spPr>
            <a:xfrm>
              <a:off x="459660" y="0"/>
              <a:ext cx="381000" cy="381000"/>
            </a:xfrm>
            <a:prstGeom prst="rect">
              <a:avLst/>
            </a:prstGeom>
            <a:noFill/>
            <a:ln>
              <a:noFill/>
            </a:ln>
          </p:spPr>
        </p:pic>
        <p:pic>
          <p:nvPicPr>
            <p:cNvPr id="116" name="Google Shape;116;p2"/>
            <p:cNvPicPr preferRelativeResize="0"/>
            <p:nvPr/>
          </p:nvPicPr>
          <p:blipFill rotWithShape="1">
            <a:blip r:embed="rId10">
              <a:alphaModFix/>
            </a:blip>
            <a:srcRect/>
            <a:stretch/>
          </p:blipFill>
          <p:spPr>
            <a:xfrm flipH="1">
              <a:off x="0" y="0"/>
              <a:ext cx="381000" cy="381000"/>
            </a:xfrm>
            <a:prstGeom prst="rect">
              <a:avLst/>
            </a:prstGeom>
            <a:noFill/>
            <a:ln>
              <a:noFill/>
            </a:ln>
          </p:spPr>
        </p:pic>
      </p:grpSp>
      <p:pic>
        <p:nvPicPr>
          <p:cNvPr id="117" name="Google Shape;117;p2"/>
          <p:cNvPicPr preferRelativeResize="0"/>
          <p:nvPr/>
        </p:nvPicPr>
        <p:blipFill rotWithShape="1">
          <a:blip r:embed="rId11">
            <a:alphaModFix/>
          </a:blip>
          <a:srcRect/>
          <a:stretch/>
        </p:blipFill>
        <p:spPr>
          <a:xfrm>
            <a:off x="885414" y="815028"/>
            <a:ext cx="286573" cy="190701"/>
          </a:xfrm>
          <a:prstGeom prst="rect">
            <a:avLst/>
          </a:prstGeom>
          <a:noFill/>
          <a:ln>
            <a:noFill/>
          </a:ln>
        </p:spPr>
      </p:pic>
      <p:sp>
        <p:nvSpPr>
          <p:cNvPr id="118" name="Google Shape;118;p2"/>
          <p:cNvSpPr/>
          <p:nvPr/>
        </p:nvSpPr>
        <p:spPr>
          <a:xfrm>
            <a:off x="10630667" y="1304693"/>
            <a:ext cx="6628633" cy="9525"/>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txBox="1"/>
          <p:nvPr/>
        </p:nvSpPr>
        <p:spPr>
          <a:xfrm>
            <a:off x="12170569" y="774065"/>
            <a:ext cx="5088731" cy="260649"/>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STROKE PREDICTION</a:t>
            </a:r>
            <a:endParaRPr/>
          </a:p>
        </p:txBody>
      </p:sp>
      <p:pic>
        <p:nvPicPr>
          <p:cNvPr id="120" name="Google Shape;120;p2"/>
          <p:cNvPicPr preferRelativeResize="0"/>
          <p:nvPr/>
        </p:nvPicPr>
        <p:blipFill rotWithShape="1">
          <a:blip r:embed="rId7">
            <a:alphaModFix/>
          </a:blip>
          <a:srcRect/>
          <a:stretch/>
        </p:blipFill>
        <p:spPr>
          <a:xfrm>
            <a:off x="3134925" y="8277650"/>
            <a:ext cx="201540" cy="381800"/>
          </a:xfrm>
          <a:prstGeom prst="rect">
            <a:avLst/>
          </a:prstGeom>
          <a:noFill/>
          <a:ln>
            <a:noFill/>
          </a:ln>
        </p:spPr>
      </p:pic>
      <p:sp>
        <p:nvSpPr>
          <p:cNvPr id="121" name="Google Shape;121;p2"/>
          <p:cNvSpPr txBox="1"/>
          <p:nvPr/>
        </p:nvSpPr>
        <p:spPr>
          <a:xfrm>
            <a:off x="3945236" y="8345356"/>
            <a:ext cx="4725900" cy="2772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800">
                <a:solidFill>
                  <a:srgbClr val="162942"/>
                </a:solidFill>
              </a:rPr>
              <a:t>Additional value to business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Shape 403"/>
        <p:cNvGrpSpPr/>
        <p:nvPr/>
      </p:nvGrpSpPr>
      <p:grpSpPr>
        <a:xfrm>
          <a:off x="0" y="0"/>
          <a:ext cx="0" cy="0"/>
          <a:chOff x="0" y="0"/>
          <a:chExt cx="0" cy="0"/>
        </a:xfrm>
      </p:grpSpPr>
      <p:sp>
        <p:nvSpPr>
          <p:cNvPr id="404" name="Google Shape;404;p14"/>
          <p:cNvSpPr/>
          <p:nvPr/>
        </p:nvSpPr>
        <p:spPr>
          <a:xfrm>
            <a:off x="-1273814" y="0"/>
            <a:ext cx="3272831" cy="10287000"/>
          </a:xfrm>
          <a:custGeom>
            <a:avLst/>
            <a:gdLst/>
            <a:ahLst/>
            <a:cxnLst/>
            <a:rect l="l" t="t" r="r" b="b"/>
            <a:pathLst>
              <a:path w="1107106" h="3479800" extrusionOk="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3C5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5" name="Google Shape;405;p14"/>
          <p:cNvPicPr preferRelativeResize="0"/>
          <p:nvPr/>
        </p:nvPicPr>
        <p:blipFill rotWithShape="1">
          <a:blip r:embed="rId3">
            <a:alphaModFix/>
          </a:blip>
          <a:srcRect/>
          <a:stretch/>
        </p:blipFill>
        <p:spPr>
          <a:xfrm>
            <a:off x="885414" y="815028"/>
            <a:ext cx="286573" cy="190701"/>
          </a:xfrm>
          <a:prstGeom prst="rect">
            <a:avLst/>
          </a:prstGeom>
          <a:noFill/>
          <a:ln>
            <a:noFill/>
          </a:ln>
        </p:spPr>
      </p:pic>
      <p:sp>
        <p:nvSpPr>
          <p:cNvPr id="406" name="Google Shape;406;p14"/>
          <p:cNvSpPr/>
          <p:nvPr/>
        </p:nvSpPr>
        <p:spPr>
          <a:xfrm>
            <a:off x="3028323" y="1304693"/>
            <a:ext cx="14230977" cy="9525"/>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4"/>
          <p:cNvSpPr txBox="1"/>
          <p:nvPr/>
        </p:nvSpPr>
        <p:spPr>
          <a:xfrm>
            <a:off x="12170569" y="774065"/>
            <a:ext cx="5088731" cy="260649"/>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STROKE PREDICTION</a:t>
            </a:r>
            <a:endParaRPr/>
          </a:p>
        </p:txBody>
      </p:sp>
      <p:grpSp>
        <p:nvGrpSpPr>
          <p:cNvPr id="408" name="Google Shape;408;p14"/>
          <p:cNvGrpSpPr/>
          <p:nvPr/>
        </p:nvGrpSpPr>
        <p:grpSpPr>
          <a:xfrm>
            <a:off x="3747278" y="2610847"/>
            <a:ext cx="12406620" cy="4401965"/>
            <a:chOff x="-10106168" y="-1189517"/>
            <a:chExt cx="16324500" cy="3355668"/>
          </a:xfrm>
        </p:grpSpPr>
        <p:sp>
          <p:nvSpPr>
            <p:cNvPr id="409" name="Google Shape;409;p14"/>
            <p:cNvSpPr txBox="1"/>
            <p:nvPr/>
          </p:nvSpPr>
          <p:spPr>
            <a:xfrm>
              <a:off x="-10106168" y="-1189517"/>
              <a:ext cx="16324500" cy="14784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6000">
                  <a:solidFill>
                    <a:srgbClr val="162942"/>
                  </a:solidFill>
                </a:rPr>
                <a:t>Can the machine learning model add further values to the business?</a:t>
              </a:r>
              <a:endParaRPr sz="200"/>
            </a:p>
          </p:txBody>
        </p:sp>
        <p:sp>
          <p:nvSpPr>
            <p:cNvPr id="410" name="Google Shape;410;p14"/>
            <p:cNvSpPr txBox="1"/>
            <p:nvPr/>
          </p:nvSpPr>
          <p:spPr>
            <a:xfrm>
              <a:off x="-5524501" y="1509151"/>
              <a:ext cx="7281600" cy="6570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5600">
                  <a:solidFill>
                    <a:srgbClr val="162942"/>
                  </a:solidFill>
                </a:rPr>
                <a:t>It certainly can !</a:t>
              </a:r>
              <a:endParaRPr sz="600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Shape 414"/>
        <p:cNvGrpSpPr/>
        <p:nvPr/>
      </p:nvGrpSpPr>
      <p:grpSpPr>
        <a:xfrm>
          <a:off x="0" y="0"/>
          <a:ext cx="0" cy="0"/>
          <a:chOff x="0" y="0"/>
          <a:chExt cx="0" cy="0"/>
        </a:xfrm>
      </p:grpSpPr>
      <p:sp>
        <p:nvSpPr>
          <p:cNvPr id="415" name="Google Shape;415;ge2ba379755_1_0"/>
          <p:cNvSpPr/>
          <p:nvPr/>
        </p:nvSpPr>
        <p:spPr>
          <a:xfrm>
            <a:off x="-1273814" y="0"/>
            <a:ext cx="3271498" cy="10282809"/>
          </a:xfrm>
          <a:custGeom>
            <a:avLst/>
            <a:gdLst/>
            <a:ahLst/>
            <a:cxnLst/>
            <a:rect l="l" t="t" r="r" b="b"/>
            <a:pathLst>
              <a:path w="1107106" h="3479800" extrusionOk="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3C5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6" name="Google Shape;416;ge2ba379755_1_0"/>
          <p:cNvPicPr preferRelativeResize="0"/>
          <p:nvPr/>
        </p:nvPicPr>
        <p:blipFill rotWithShape="1">
          <a:blip r:embed="rId3">
            <a:alphaModFix/>
          </a:blip>
          <a:srcRect/>
          <a:stretch/>
        </p:blipFill>
        <p:spPr>
          <a:xfrm>
            <a:off x="885414" y="815028"/>
            <a:ext cx="286573" cy="190701"/>
          </a:xfrm>
          <a:prstGeom prst="rect">
            <a:avLst/>
          </a:prstGeom>
          <a:noFill/>
          <a:ln>
            <a:noFill/>
          </a:ln>
        </p:spPr>
      </p:pic>
      <p:sp>
        <p:nvSpPr>
          <p:cNvPr id="417" name="Google Shape;417;ge2ba379755_1_0"/>
          <p:cNvSpPr/>
          <p:nvPr/>
        </p:nvSpPr>
        <p:spPr>
          <a:xfrm>
            <a:off x="3028323" y="1304693"/>
            <a:ext cx="14231100" cy="9600"/>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ge2ba379755_1_0"/>
          <p:cNvSpPr txBox="1"/>
          <p:nvPr/>
        </p:nvSpPr>
        <p:spPr>
          <a:xfrm>
            <a:off x="12170569" y="774065"/>
            <a:ext cx="5088600" cy="2607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STROKE PREDICTION</a:t>
            </a:r>
            <a:endParaRPr/>
          </a:p>
        </p:txBody>
      </p:sp>
      <p:sp>
        <p:nvSpPr>
          <p:cNvPr id="419" name="Google Shape;419;ge2ba379755_1_0"/>
          <p:cNvSpPr txBox="1"/>
          <p:nvPr/>
        </p:nvSpPr>
        <p:spPr>
          <a:xfrm>
            <a:off x="9685300" y="2663175"/>
            <a:ext cx="7476900" cy="13791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2800">
                <a:solidFill>
                  <a:srgbClr val="162942"/>
                </a:solidFill>
              </a:rPr>
              <a:t>Healthy People</a:t>
            </a:r>
            <a:endParaRPr sz="2800">
              <a:solidFill>
                <a:srgbClr val="162942"/>
              </a:solidFill>
            </a:endParaRPr>
          </a:p>
          <a:p>
            <a:pPr marL="0" marR="0" lvl="0" indent="0" algn="l" rtl="0">
              <a:lnSpc>
                <a:spcPct val="110000"/>
              </a:lnSpc>
              <a:spcBef>
                <a:spcPts val="0"/>
              </a:spcBef>
              <a:spcAft>
                <a:spcPts val="0"/>
              </a:spcAft>
              <a:buNone/>
            </a:pPr>
            <a:endParaRPr sz="2800">
              <a:solidFill>
                <a:srgbClr val="162942"/>
              </a:solidFill>
            </a:endParaRPr>
          </a:p>
          <a:p>
            <a:pPr marL="0" marR="0" lvl="0" indent="0" algn="l" rtl="0">
              <a:lnSpc>
                <a:spcPct val="110000"/>
              </a:lnSpc>
              <a:spcBef>
                <a:spcPts val="0"/>
              </a:spcBef>
              <a:spcAft>
                <a:spcPts val="0"/>
              </a:spcAft>
              <a:buNone/>
            </a:pPr>
            <a:r>
              <a:rPr lang="en-US" sz="2800">
                <a:solidFill>
                  <a:srgbClr val="162942"/>
                </a:solidFill>
              </a:rPr>
              <a:t>Less likely to make a claim</a:t>
            </a:r>
            <a:endParaRPr sz="2400">
              <a:solidFill>
                <a:srgbClr val="162942"/>
              </a:solidFill>
            </a:endParaRPr>
          </a:p>
        </p:txBody>
      </p:sp>
      <p:pic>
        <p:nvPicPr>
          <p:cNvPr id="420" name="Google Shape;420;ge2ba379755_1_0"/>
          <p:cNvPicPr preferRelativeResize="0"/>
          <p:nvPr/>
        </p:nvPicPr>
        <p:blipFill>
          <a:blip r:embed="rId4">
            <a:alphaModFix/>
          </a:blip>
          <a:stretch>
            <a:fillRect/>
          </a:stretch>
        </p:blipFill>
        <p:spPr>
          <a:xfrm>
            <a:off x="3104675" y="1762325"/>
            <a:ext cx="5683650" cy="3180775"/>
          </a:xfrm>
          <a:prstGeom prst="rect">
            <a:avLst/>
          </a:prstGeom>
          <a:noFill/>
          <a:ln>
            <a:noFill/>
          </a:ln>
        </p:spPr>
      </p:pic>
      <p:pic>
        <p:nvPicPr>
          <p:cNvPr id="421" name="Google Shape;421;ge2ba379755_1_0"/>
          <p:cNvPicPr preferRelativeResize="0"/>
          <p:nvPr/>
        </p:nvPicPr>
        <p:blipFill>
          <a:blip r:embed="rId5">
            <a:alphaModFix/>
          </a:blip>
          <a:stretch>
            <a:fillRect/>
          </a:stretch>
        </p:blipFill>
        <p:spPr>
          <a:xfrm>
            <a:off x="3104676" y="5492001"/>
            <a:ext cx="5610824" cy="2958575"/>
          </a:xfrm>
          <a:prstGeom prst="rect">
            <a:avLst/>
          </a:prstGeom>
          <a:noFill/>
          <a:ln>
            <a:noFill/>
          </a:ln>
        </p:spPr>
      </p:pic>
      <p:sp>
        <p:nvSpPr>
          <p:cNvPr id="422" name="Google Shape;422;ge2ba379755_1_0"/>
          <p:cNvSpPr txBox="1"/>
          <p:nvPr/>
        </p:nvSpPr>
        <p:spPr>
          <a:xfrm>
            <a:off x="9685300" y="6281738"/>
            <a:ext cx="7261200" cy="13791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2800">
                <a:solidFill>
                  <a:srgbClr val="162942"/>
                </a:solidFill>
              </a:rPr>
              <a:t>Unhealthy Lifestyle</a:t>
            </a:r>
            <a:endParaRPr sz="2800">
              <a:solidFill>
                <a:srgbClr val="162942"/>
              </a:solidFill>
            </a:endParaRPr>
          </a:p>
          <a:p>
            <a:pPr marL="0" marR="0" lvl="0" indent="0" algn="l" rtl="0">
              <a:lnSpc>
                <a:spcPct val="110000"/>
              </a:lnSpc>
              <a:spcBef>
                <a:spcPts val="0"/>
              </a:spcBef>
              <a:spcAft>
                <a:spcPts val="0"/>
              </a:spcAft>
              <a:buNone/>
            </a:pPr>
            <a:endParaRPr sz="2800">
              <a:solidFill>
                <a:srgbClr val="162942"/>
              </a:solidFill>
            </a:endParaRPr>
          </a:p>
          <a:p>
            <a:pPr marL="0" marR="0" lvl="0" indent="0" algn="l" rtl="0">
              <a:lnSpc>
                <a:spcPct val="110000"/>
              </a:lnSpc>
              <a:spcBef>
                <a:spcPts val="0"/>
              </a:spcBef>
              <a:spcAft>
                <a:spcPts val="0"/>
              </a:spcAft>
              <a:buNone/>
            </a:pPr>
            <a:r>
              <a:rPr lang="en-US" sz="2800">
                <a:solidFill>
                  <a:srgbClr val="162942"/>
                </a:solidFill>
              </a:rPr>
              <a:t>Increase the chance of making a claim</a:t>
            </a:r>
            <a:endParaRPr sz="2800">
              <a:solidFill>
                <a:srgbClr val="162942"/>
              </a:solidFill>
            </a:endParaRPr>
          </a:p>
        </p:txBody>
      </p:sp>
      <p:sp>
        <p:nvSpPr>
          <p:cNvPr id="423" name="Google Shape;423;ge2ba379755_1_0"/>
          <p:cNvSpPr txBox="1"/>
          <p:nvPr/>
        </p:nvSpPr>
        <p:spPr>
          <a:xfrm>
            <a:off x="3104675" y="8981625"/>
            <a:ext cx="12811200" cy="5541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3600" b="1">
                <a:solidFill>
                  <a:srgbClr val="162942"/>
                </a:solidFill>
              </a:rPr>
              <a:t>Offer incentives to clients to improve their health !</a:t>
            </a:r>
            <a:endParaRPr sz="3600" b="1">
              <a:solidFill>
                <a:srgbClr val="16294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Shape 427"/>
        <p:cNvGrpSpPr/>
        <p:nvPr/>
      </p:nvGrpSpPr>
      <p:grpSpPr>
        <a:xfrm>
          <a:off x="0" y="0"/>
          <a:ext cx="0" cy="0"/>
          <a:chOff x="0" y="0"/>
          <a:chExt cx="0" cy="0"/>
        </a:xfrm>
      </p:grpSpPr>
      <p:sp>
        <p:nvSpPr>
          <p:cNvPr id="428" name="Google Shape;428;ge2ba379755_1_20"/>
          <p:cNvSpPr/>
          <p:nvPr/>
        </p:nvSpPr>
        <p:spPr>
          <a:xfrm>
            <a:off x="-1273814" y="0"/>
            <a:ext cx="3271498" cy="10282809"/>
          </a:xfrm>
          <a:custGeom>
            <a:avLst/>
            <a:gdLst/>
            <a:ahLst/>
            <a:cxnLst/>
            <a:rect l="l" t="t" r="r" b="b"/>
            <a:pathLst>
              <a:path w="1107106" h="3479800" extrusionOk="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3C5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9" name="Google Shape;429;ge2ba379755_1_20"/>
          <p:cNvPicPr preferRelativeResize="0"/>
          <p:nvPr/>
        </p:nvPicPr>
        <p:blipFill rotWithShape="1">
          <a:blip r:embed="rId3">
            <a:alphaModFix/>
          </a:blip>
          <a:srcRect/>
          <a:stretch/>
        </p:blipFill>
        <p:spPr>
          <a:xfrm>
            <a:off x="885414" y="815028"/>
            <a:ext cx="286573" cy="190701"/>
          </a:xfrm>
          <a:prstGeom prst="rect">
            <a:avLst/>
          </a:prstGeom>
          <a:noFill/>
          <a:ln>
            <a:noFill/>
          </a:ln>
        </p:spPr>
      </p:pic>
      <p:sp>
        <p:nvSpPr>
          <p:cNvPr id="430" name="Google Shape;430;ge2ba379755_1_20"/>
          <p:cNvSpPr/>
          <p:nvPr/>
        </p:nvSpPr>
        <p:spPr>
          <a:xfrm>
            <a:off x="3028323" y="1304693"/>
            <a:ext cx="14231100" cy="9600"/>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ge2ba379755_1_20"/>
          <p:cNvSpPr txBox="1"/>
          <p:nvPr/>
        </p:nvSpPr>
        <p:spPr>
          <a:xfrm>
            <a:off x="12170569" y="774065"/>
            <a:ext cx="5088600" cy="2607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STROKE PREDICTION</a:t>
            </a:r>
            <a:endParaRPr/>
          </a:p>
        </p:txBody>
      </p:sp>
      <p:sp>
        <p:nvSpPr>
          <p:cNvPr id="432" name="Google Shape;432;ge2ba379755_1_20"/>
          <p:cNvSpPr txBox="1"/>
          <p:nvPr/>
        </p:nvSpPr>
        <p:spPr>
          <a:xfrm>
            <a:off x="3804850" y="2150100"/>
            <a:ext cx="12811200" cy="5541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3600" b="1">
                <a:solidFill>
                  <a:srgbClr val="162942"/>
                </a:solidFill>
              </a:rPr>
              <a:t>Question 1:</a:t>
            </a:r>
            <a:endParaRPr sz="3600" b="1">
              <a:solidFill>
                <a:srgbClr val="162942"/>
              </a:solidFill>
            </a:endParaRPr>
          </a:p>
        </p:txBody>
      </p:sp>
      <p:sp>
        <p:nvSpPr>
          <p:cNvPr id="433" name="Google Shape;433;ge2ba379755_1_20"/>
          <p:cNvSpPr txBox="1"/>
          <p:nvPr/>
        </p:nvSpPr>
        <p:spPr>
          <a:xfrm>
            <a:off x="3804850" y="2988650"/>
            <a:ext cx="12811200" cy="10668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3300">
                <a:solidFill>
                  <a:srgbClr val="162942"/>
                </a:solidFill>
              </a:rPr>
              <a:t>Which is the most important health indicator clients should improve in order to improve their health (i.e. reduce chance of stroke)?</a:t>
            </a:r>
            <a:endParaRPr sz="3300">
              <a:solidFill>
                <a:srgbClr val="162942"/>
              </a:solidFill>
            </a:endParaRPr>
          </a:p>
        </p:txBody>
      </p:sp>
      <p:sp>
        <p:nvSpPr>
          <p:cNvPr id="434" name="Google Shape;434;ge2ba379755_1_20"/>
          <p:cNvSpPr txBox="1"/>
          <p:nvPr/>
        </p:nvSpPr>
        <p:spPr>
          <a:xfrm>
            <a:off x="3804850" y="4585000"/>
            <a:ext cx="12811200" cy="5541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3600" b="1">
                <a:solidFill>
                  <a:srgbClr val="162942"/>
                </a:solidFill>
              </a:rPr>
              <a:t>Question 2:</a:t>
            </a:r>
            <a:endParaRPr sz="3600" b="1">
              <a:solidFill>
                <a:srgbClr val="162942"/>
              </a:solidFill>
            </a:endParaRPr>
          </a:p>
        </p:txBody>
      </p:sp>
      <p:sp>
        <p:nvSpPr>
          <p:cNvPr id="435" name="Google Shape;435;ge2ba379755_1_20"/>
          <p:cNvSpPr txBox="1"/>
          <p:nvPr/>
        </p:nvSpPr>
        <p:spPr>
          <a:xfrm>
            <a:off x="3804850" y="5423550"/>
            <a:ext cx="12811200" cy="10668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3300">
                <a:solidFill>
                  <a:srgbClr val="162942"/>
                </a:solidFill>
              </a:rPr>
              <a:t>Given all other conditions remain the same, can improvement on a single health indicator improve health (i.e. reduce chance of stroke)?</a:t>
            </a:r>
            <a:endParaRPr sz="3300">
              <a:solidFill>
                <a:srgbClr val="162942"/>
              </a:solidFill>
            </a:endParaRPr>
          </a:p>
        </p:txBody>
      </p:sp>
      <p:sp>
        <p:nvSpPr>
          <p:cNvPr id="436" name="Google Shape;436;ge2ba379755_1_20"/>
          <p:cNvSpPr txBox="1"/>
          <p:nvPr/>
        </p:nvSpPr>
        <p:spPr>
          <a:xfrm>
            <a:off x="3738275" y="8220875"/>
            <a:ext cx="12811200" cy="5850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3800" b="1">
                <a:solidFill>
                  <a:srgbClr val="162942"/>
                </a:solidFill>
              </a:rPr>
              <a:t>The machine learning model has the answers already !</a:t>
            </a:r>
            <a:endParaRPr sz="3800" b="1">
              <a:solidFill>
                <a:srgbClr val="16294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Shape 440"/>
        <p:cNvGrpSpPr/>
        <p:nvPr/>
      </p:nvGrpSpPr>
      <p:grpSpPr>
        <a:xfrm>
          <a:off x="0" y="0"/>
          <a:ext cx="0" cy="0"/>
          <a:chOff x="0" y="0"/>
          <a:chExt cx="0" cy="0"/>
        </a:xfrm>
      </p:grpSpPr>
      <p:sp>
        <p:nvSpPr>
          <p:cNvPr id="441" name="Google Shape;441;ge2ba379755_1_37"/>
          <p:cNvSpPr/>
          <p:nvPr/>
        </p:nvSpPr>
        <p:spPr>
          <a:xfrm>
            <a:off x="-1273814" y="0"/>
            <a:ext cx="3271498" cy="10282809"/>
          </a:xfrm>
          <a:custGeom>
            <a:avLst/>
            <a:gdLst/>
            <a:ahLst/>
            <a:cxnLst/>
            <a:rect l="l" t="t" r="r" b="b"/>
            <a:pathLst>
              <a:path w="1107106" h="3479800" extrusionOk="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3C5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2" name="Google Shape;442;ge2ba379755_1_37"/>
          <p:cNvPicPr preferRelativeResize="0"/>
          <p:nvPr/>
        </p:nvPicPr>
        <p:blipFill rotWithShape="1">
          <a:blip r:embed="rId3">
            <a:alphaModFix/>
          </a:blip>
          <a:srcRect/>
          <a:stretch/>
        </p:blipFill>
        <p:spPr>
          <a:xfrm>
            <a:off x="885414" y="815028"/>
            <a:ext cx="286573" cy="190701"/>
          </a:xfrm>
          <a:prstGeom prst="rect">
            <a:avLst/>
          </a:prstGeom>
          <a:noFill/>
          <a:ln>
            <a:noFill/>
          </a:ln>
        </p:spPr>
      </p:pic>
      <p:sp>
        <p:nvSpPr>
          <p:cNvPr id="443" name="Google Shape;443;ge2ba379755_1_37"/>
          <p:cNvSpPr/>
          <p:nvPr/>
        </p:nvSpPr>
        <p:spPr>
          <a:xfrm>
            <a:off x="3028323" y="1304693"/>
            <a:ext cx="14231100" cy="9600"/>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ge2ba379755_1_37"/>
          <p:cNvSpPr txBox="1"/>
          <p:nvPr/>
        </p:nvSpPr>
        <p:spPr>
          <a:xfrm>
            <a:off x="12170569" y="774065"/>
            <a:ext cx="5088600" cy="2607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STROKE PREDICTION</a:t>
            </a:r>
            <a:endParaRPr/>
          </a:p>
        </p:txBody>
      </p:sp>
      <p:sp>
        <p:nvSpPr>
          <p:cNvPr id="445" name="Google Shape;445;ge2ba379755_1_37"/>
          <p:cNvSpPr txBox="1"/>
          <p:nvPr/>
        </p:nvSpPr>
        <p:spPr>
          <a:xfrm>
            <a:off x="3804850" y="2150100"/>
            <a:ext cx="12811200" cy="5541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3600" b="1">
                <a:solidFill>
                  <a:srgbClr val="162942"/>
                </a:solidFill>
              </a:rPr>
              <a:t>Question 1: </a:t>
            </a:r>
            <a:r>
              <a:rPr lang="en-US" sz="3600">
                <a:solidFill>
                  <a:srgbClr val="162942"/>
                </a:solidFill>
              </a:rPr>
              <a:t>Which indicator?</a:t>
            </a:r>
            <a:endParaRPr sz="3600">
              <a:solidFill>
                <a:srgbClr val="162942"/>
              </a:solidFill>
            </a:endParaRPr>
          </a:p>
        </p:txBody>
      </p:sp>
      <p:sp>
        <p:nvSpPr>
          <p:cNvPr id="446" name="Google Shape;446;ge2ba379755_1_37"/>
          <p:cNvSpPr txBox="1"/>
          <p:nvPr/>
        </p:nvSpPr>
        <p:spPr>
          <a:xfrm>
            <a:off x="10073225" y="5706500"/>
            <a:ext cx="7186200" cy="10989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3400">
                <a:solidFill>
                  <a:srgbClr val="162942"/>
                </a:solidFill>
              </a:rPr>
              <a:t>The coefficients tell us how much each feature contribute to the output.</a:t>
            </a:r>
            <a:endParaRPr sz="3400">
              <a:solidFill>
                <a:srgbClr val="162942"/>
              </a:solidFill>
            </a:endParaRPr>
          </a:p>
        </p:txBody>
      </p:sp>
      <p:pic>
        <p:nvPicPr>
          <p:cNvPr id="447" name="Google Shape;447;ge2ba379755_1_37"/>
          <p:cNvPicPr preferRelativeResize="0"/>
          <p:nvPr/>
        </p:nvPicPr>
        <p:blipFill>
          <a:blip r:embed="rId4">
            <a:alphaModFix/>
          </a:blip>
          <a:stretch>
            <a:fillRect/>
          </a:stretch>
        </p:blipFill>
        <p:spPr>
          <a:xfrm>
            <a:off x="4250497" y="2867850"/>
            <a:ext cx="4968350" cy="6776205"/>
          </a:xfrm>
          <a:prstGeom prst="rect">
            <a:avLst/>
          </a:prstGeom>
          <a:noFill/>
          <a:ln>
            <a:noFill/>
          </a:ln>
        </p:spPr>
      </p:pic>
      <p:sp>
        <p:nvSpPr>
          <p:cNvPr id="448" name="Google Shape;448;ge2ba379755_1_37"/>
          <p:cNvSpPr/>
          <p:nvPr/>
        </p:nvSpPr>
        <p:spPr>
          <a:xfrm>
            <a:off x="9100375" y="4417475"/>
            <a:ext cx="1272600" cy="554100"/>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Shape 452"/>
        <p:cNvGrpSpPr/>
        <p:nvPr/>
      </p:nvGrpSpPr>
      <p:grpSpPr>
        <a:xfrm>
          <a:off x="0" y="0"/>
          <a:ext cx="0" cy="0"/>
          <a:chOff x="0" y="0"/>
          <a:chExt cx="0" cy="0"/>
        </a:xfrm>
      </p:grpSpPr>
      <p:sp>
        <p:nvSpPr>
          <p:cNvPr id="453" name="Google Shape;453;ge2ba379755_1_53"/>
          <p:cNvSpPr/>
          <p:nvPr/>
        </p:nvSpPr>
        <p:spPr>
          <a:xfrm>
            <a:off x="-1273814" y="0"/>
            <a:ext cx="3271498" cy="10282809"/>
          </a:xfrm>
          <a:custGeom>
            <a:avLst/>
            <a:gdLst/>
            <a:ahLst/>
            <a:cxnLst/>
            <a:rect l="l" t="t" r="r" b="b"/>
            <a:pathLst>
              <a:path w="1107106" h="3479800" extrusionOk="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3C5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4" name="Google Shape;454;ge2ba379755_1_53"/>
          <p:cNvPicPr preferRelativeResize="0"/>
          <p:nvPr/>
        </p:nvPicPr>
        <p:blipFill rotWithShape="1">
          <a:blip r:embed="rId3">
            <a:alphaModFix/>
          </a:blip>
          <a:srcRect/>
          <a:stretch/>
        </p:blipFill>
        <p:spPr>
          <a:xfrm>
            <a:off x="885414" y="815028"/>
            <a:ext cx="286573" cy="190701"/>
          </a:xfrm>
          <a:prstGeom prst="rect">
            <a:avLst/>
          </a:prstGeom>
          <a:noFill/>
          <a:ln>
            <a:noFill/>
          </a:ln>
        </p:spPr>
      </p:pic>
      <p:sp>
        <p:nvSpPr>
          <p:cNvPr id="455" name="Google Shape;455;ge2ba379755_1_53"/>
          <p:cNvSpPr/>
          <p:nvPr/>
        </p:nvSpPr>
        <p:spPr>
          <a:xfrm>
            <a:off x="3028323" y="1304693"/>
            <a:ext cx="14231100" cy="9600"/>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ge2ba379755_1_53"/>
          <p:cNvSpPr txBox="1"/>
          <p:nvPr/>
        </p:nvSpPr>
        <p:spPr>
          <a:xfrm>
            <a:off x="12170569" y="774065"/>
            <a:ext cx="5088600" cy="2607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STROKE PREDICTION</a:t>
            </a:r>
            <a:endParaRPr/>
          </a:p>
        </p:txBody>
      </p:sp>
      <p:sp>
        <p:nvSpPr>
          <p:cNvPr id="457" name="Google Shape;457;ge2ba379755_1_53"/>
          <p:cNvSpPr txBox="1"/>
          <p:nvPr/>
        </p:nvSpPr>
        <p:spPr>
          <a:xfrm>
            <a:off x="3804850" y="1845300"/>
            <a:ext cx="12811200" cy="11637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3600" b="1">
                <a:solidFill>
                  <a:srgbClr val="162942"/>
                </a:solidFill>
              </a:rPr>
              <a:t>Question 2: </a:t>
            </a:r>
            <a:r>
              <a:rPr lang="en-US" sz="3600">
                <a:solidFill>
                  <a:srgbClr val="162942"/>
                </a:solidFill>
              </a:rPr>
              <a:t>Reduce chance of stroke by only improving</a:t>
            </a:r>
            <a:br>
              <a:rPr lang="en-US" sz="3600">
                <a:solidFill>
                  <a:srgbClr val="162942"/>
                </a:solidFill>
              </a:rPr>
            </a:br>
            <a:r>
              <a:rPr lang="en-US" sz="3600">
                <a:solidFill>
                  <a:srgbClr val="162942"/>
                </a:solidFill>
              </a:rPr>
              <a:t>                     glucose level?</a:t>
            </a:r>
            <a:endParaRPr sz="3600">
              <a:solidFill>
                <a:srgbClr val="162942"/>
              </a:solidFill>
            </a:endParaRPr>
          </a:p>
        </p:txBody>
      </p:sp>
      <p:pic>
        <p:nvPicPr>
          <p:cNvPr id="458" name="Google Shape;458;ge2ba379755_1_53"/>
          <p:cNvPicPr preferRelativeResize="0"/>
          <p:nvPr/>
        </p:nvPicPr>
        <p:blipFill>
          <a:blip r:embed="rId4">
            <a:alphaModFix/>
          </a:blip>
          <a:stretch>
            <a:fillRect/>
          </a:stretch>
        </p:blipFill>
        <p:spPr>
          <a:xfrm>
            <a:off x="4663439" y="3119225"/>
            <a:ext cx="11094022" cy="6042400"/>
          </a:xfrm>
          <a:prstGeom prst="rect">
            <a:avLst/>
          </a:prstGeom>
          <a:noFill/>
          <a:ln>
            <a:noFill/>
          </a:ln>
        </p:spPr>
      </p:pic>
      <p:sp>
        <p:nvSpPr>
          <p:cNvPr id="459" name="Google Shape;459;ge2ba379755_1_53"/>
          <p:cNvSpPr txBox="1"/>
          <p:nvPr/>
        </p:nvSpPr>
        <p:spPr>
          <a:xfrm>
            <a:off x="4033925" y="9489375"/>
            <a:ext cx="12219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i="1"/>
              <a:t>Less than 126 mg/dL is considered ok. Non-diabetic people expect to be 80-99 mg/dL before meal.</a:t>
            </a:r>
            <a:endParaRPr sz="1800"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Shape 125"/>
        <p:cNvGrpSpPr/>
        <p:nvPr/>
      </p:nvGrpSpPr>
      <p:grpSpPr>
        <a:xfrm>
          <a:off x="0" y="0"/>
          <a:ext cx="0" cy="0"/>
          <a:chOff x="0" y="0"/>
          <a:chExt cx="0" cy="0"/>
        </a:xfrm>
      </p:grpSpPr>
      <p:pic>
        <p:nvPicPr>
          <p:cNvPr id="126" name="Google Shape;126;p3"/>
          <p:cNvPicPr preferRelativeResize="0"/>
          <p:nvPr/>
        </p:nvPicPr>
        <p:blipFill rotWithShape="1">
          <a:blip r:embed="rId3">
            <a:alphaModFix/>
          </a:blip>
          <a:srcRect/>
          <a:stretch/>
        </p:blipFill>
        <p:spPr>
          <a:xfrm>
            <a:off x="3331213" y="1"/>
            <a:ext cx="15422549" cy="10286999"/>
          </a:xfrm>
          <a:prstGeom prst="rect">
            <a:avLst/>
          </a:prstGeom>
          <a:noFill/>
          <a:ln>
            <a:noFill/>
          </a:ln>
        </p:spPr>
      </p:pic>
      <p:sp>
        <p:nvSpPr>
          <p:cNvPr id="127" name="Google Shape;127;p3"/>
          <p:cNvSpPr/>
          <p:nvPr/>
        </p:nvSpPr>
        <p:spPr>
          <a:xfrm>
            <a:off x="1403423" y="0"/>
            <a:ext cx="11359248" cy="10287000"/>
          </a:xfrm>
          <a:custGeom>
            <a:avLst/>
            <a:gdLst/>
            <a:ahLst/>
            <a:cxnLst/>
            <a:rect l="l" t="t" r="r" b="b"/>
            <a:pathLst>
              <a:path w="3842511" h="3479800" extrusionOk="0">
                <a:moveTo>
                  <a:pt x="3718051" y="3479800"/>
                </a:moveTo>
                <a:lnTo>
                  <a:pt x="124460" y="3479800"/>
                </a:lnTo>
                <a:cubicBezTo>
                  <a:pt x="55880" y="3479800"/>
                  <a:pt x="0" y="3423920"/>
                  <a:pt x="0" y="3355340"/>
                </a:cubicBezTo>
                <a:lnTo>
                  <a:pt x="0" y="124460"/>
                </a:lnTo>
                <a:cubicBezTo>
                  <a:pt x="0" y="55880"/>
                  <a:pt x="55880" y="0"/>
                  <a:pt x="124460" y="0"/>
                </a:cubicBezTo>
                <a:lnTo>
                  <a:pt x="3718051" y="0"/>
                </a:lnTo>
                <a:cubicBezTo>
                  <a:pt x="3786631" y="0"/>
                  <a:pt x="3842511" y="55880"/>
                  <a:pt x="3842511" y="124460"/>
                </a:cubicBezTo>
                <a:lnTo>
                  <a:pt x="3842511" y="3355340"/>
                </a:lnTo>
                <a:cubicBezTo>
                  <a:pt x="3842511" y="3423920"/>
                  <a:pt x="3786631" y="3479800"/>
                  <a:pt x="3718051" y="3479800"/>
                </a:cubicBezTo>
                <a:close/>
              </a:path>
            </a:pathLst>
          </a:custGeom>
          <a:solidFill>
            <a:srgbClr val="F8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027717" y="7746469"/>
            <a:ext cx="8115300" cy="1511831"/>
          </a:xfrm>
          <a:custGeom>
            <a:avLst/>
            <a:gdLst/>
            <a:ahLst/>
            <a:cxnLst/>
            <a:rect l="l" t="t" r="r" b="b"/>
            <a:pathLst>
              <a:path w="3544936" h="660400" extrusionOk="0">
                <a:moveTo>
                  <a:pt x="3420476" y="660400"/>
                </a:moveTo>
                <a:lnTo>
                  <a:pt x="124460" y="660400"/>
                </a:lnTo>
                <a:cubicBezTo>
                  <a:pt x="55880" y="660400"/>
                  <a:pt x="0" y="604520"/>
                  <a:pt x="0" y="535940"/>
                </a:cubicBezTo>
                <a:lnTo>
                  <a:pt x="0" y="124460"/>
                </a:lnTo>
                <a:cubicBezTo>
                  <a:pt x="0" y="55880"/>
                  <a:pt x="55880" y="0"/>
                  <a:pt x="124460" y="0"/>
                </a:cubicBezTo>
                <a:lnTo>
                  <a:pt x="3420476" y="0"/>
                </a:lnTo>
                <a:cubicBezTo>
                  <a:pt x="3489056" y="0"/>
                  <a:pt x="3544936" y="55880"/>
                  <a:pt x="3544936" y="124460"/>
                </a:cubicBezTo>
                <a:lnTo>
                  <a:pt x="3544936" y="535940"/>
                </a:lnTo>
                <a:cubicBezTo>
                  <a:pt x="3544936" y="604520"/>
                  <a:pt x="3489056" y="660400"/>
                  <a:pt x="3420476" y="66040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9" name="Google Shape;129;p3"/>
          <p:cNvPicPr preferRelativeResize="0"/>
          <p:nvPr/>
        </p:nvPicPr>
        <p:blipFill rotWithShape="1">
          <a:blip r:embed="rId4">
            <a:alphaModFix/>
          </a:blip>
          <a:srcRect/>
          <a:stretch/>
        </p:blipFill>
        <p:spPr>
          <a:xfrm>
            <a:off x="3027717" y="7110450"/>
            <a:ext cx="2697072" cy="2147850"/>
          </a:xfrm>
          <a:prstGeom prst="rect">
            <a:avLst/>
          </a:prstGeom>
          <a:noFill/>
          <a:ln>
            <a:noFill/>
          </a:ln>
        </p:spPr>
      </p:pic>
      <p:sp>
        <p:nvSpPr>
          <p:cNvPr id="130" name="Google Shape;130;p3"/>
          <p:cNvSpPr/>
          <p:nvPr/>
        </p:nvSpPr>
        <p:spPr>
          <a:xfrm>
            <a:off x="3027717" y="1377003"/>
            <a:ext cx="8115300" cy="9525"/>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3"/>
          <p:cNvGrpSpPr/>
          <p:nvPr/>
        </p:nvGrpSpPr>
        <p:grpSpPr>
          <a:xfrm>
            <a:off x="3027717" y="2040473"/>
            <a:ext cx="8115300" cy="4035962"/>
            <a:chOff x="0" y="76200"/>
            <a:chExt cx="10820400" cy="3872442"/>
          </a:xfrm>
        </p:grpSpPr>
        <p:sp>
          <p:nvSpPr>
            <p:cNvPr id="132" name="Google Shape;132;p3"/>
            <p:cNvSpPr txBox="1"/>
            <p:nvPr/>
          </p:nvSpPr>
          <p:spPr>
            <a:xfrm>
              <a:off x="0" y="76200"/>
              <a:ext cx="10820400" cy="1350797"/>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7200" b="0" i="0" u="none" strike="noStrike" cap="none">
                  <a:solidFill>
                    <a:srgbClr val="162942"/>
                  </a:solidFill>
                  <a:latin typeface="Arial"/>
                  <a:ea typeface="Arial"/>
                  <a:cs typeface="Arial"/>
                  <a:sym typeface="Arial"/>
                </a:rPr>
                <a:t>Business Question</a:t>
              </a:r>
              <a:endParaRPr/>
            </a:p>
          </p:txBody>
        </p:sp>
        <p:sp>
          <p:nvSpPr>
            <p:cNvPr id="133" name="Google Shape;133;p3"/>
            <p:cNvSpPr txBox="1"/>
            <p:nvPr/>
          </p:nvSpPr>
          <p:spPr>
            <a:xfrm>
              <a:off x="0" y="1556142"/>
              <a:ext cx="10820400" cy="2392500"/>
            </a:xfrm>
            <a:prstGeom prst="rect">
              <a:avLst/>
            </a:prstGeom>
            <a:noFill/>
            <a:ln>
              <a:noFill/>
            </a:ln>
          </p:spPr>
          <p:txBody>
            <a:bodyPr spcFirstLastPara="1" wrap="square" lIns="0" tIns="0" rIns="0" bIns="0" anchor="t" anchorCtr="0">
              <a:spAutoFit/>
            </a:bodyPr>
            <a:lstStyle/>
            <a:p>
              <a:pPr marL="0" marR="0" lvl="0" indent="0" algn="l" rtl="0">
                <a:lnSpc>
                  <a:spcPct val="96428"/>
                </a:lnSpc>
                <a:spcBef>
                  <a:spcPts val="0"/>
                </a:spcBef>
                <a:spcAft>
                  <a:spcPts val="0"/>
                </a:spcAft>
                <a:buNone/>
              </a:pPr>
              <a:r>
                <a:rPr lang="en-US" sz="2800">
                  <a:solidFill>
                    <a:srgbClr val="162942"/>
                  </a:solidFill>
                </a:rPr>
                <a:t>Our aim is to assist</a:t>
              </a:r>
              <a:r>
                <a:rPr lang="en-US" sz="2800" b="0" i="0" u="none" strike="noStrike" cap="none">
                  <a:solidFill>
                    <a:srgbClr val="162942"/>
                  </a:solidFill>
                  <a:latin typeface="Arial"/>
                  <a:ea typeface="Arial"/>
                  <a:cs typeface="Arial"/>
                  <a:sym typeface="Arial"/>
                </a:rPr>
                <a:t> insurance start-up to </a:t>
              </a:r>
              <a:r>
                <a:rPr lang="en-US" sz="2800">
                  <a:solidFill>
                    <a:srgbClr val="162942"/>
                  </a:solidFill>
                </a:rPr>
                <a:t>find a model that best</a:t>
              </a:r>
              <a:r>
                <a:rPr lang="en-US" sz="2800" b="0" i="0" u="none" strike="noStrike" cap="none">
                  <a:solidFill>
                    <a:srgbClr val="162942"/>
                  </a:solidFill>
                  <a:latin typeface="Arial"/>
                  <a:ea typeface="Arial"/>
                  <a:cs typeface="Arial"/>
                  <a:sym typeface="Arial"/>
                </a:rPr>
                <a:t> predicts the likelihood of their new clients experiencing stroke. </a:t>
              </a:r>
              <a:endParaRPr/>
            </a:p>
            <a:p>
              <a:pPr marL="0" marR="0" lvl="0" indent="0" algn="l" rtl="0">
                <a:lnSpc>
                  <a:spcPct val="96428"/>
                </a:lnSpc>
                <a:spcBef>
                  <a:spcPts val="0"/>
                </a:spcBef>
                <a:spcAft>
                  <a:spcPts val="0"/>
                </a:spcAft>
                <a:buNone/>
              </a:pPr>
              <a:endParaRPr sz="2800" b="0" i="0" u="none" strike="noStrike" cap="none">
                <a:solidFill>
                  <a:srgbClr val="162942"/>
                </a:solidFill>
                <a:latin typeface="Arial"/>
                <a:ea typeface="Arial"/>
                <a:cs typeface="Arial"/>
                <a:sym typeface="Arial"/>
              </a:endParaRPr>
            </a:p>
            <a:p>
              <a:pPr marL="0" marR="0" lvl="0" indent="0" algn="l" rtl="0">
                <a:lnSpc>
                  <a:spcPct val="96428"/>
                </a:lnSpc>
                <a:spcBef>
                  <a:spcPts val="0"/>
                </a:spcBef>
                <a:spcAft>
                  <a:spcPts val="0"/>
                </a:spcAft>
                <a:buNone/>
              </a:pPr>
              <a:r>
                <a:rPr lang="en-US" sz="2800" b="0" i="0" u="none" strike="noStrike" cap="none">
                  <a:solidFill>
                    <a:srgbClr val="162942"/>
                  </a:solidFill>
                  <a:latin typeface="Arial"/>
                  <a:ea typeface="Arial"/>
                  <a:cs typeface="Arial"/>
                  <a:sym typeface="Arial"/>
                </a:rPr>
                <a:t>In addition, we seek to identify </a:t>
              </a:r>
              <a:r>
                <a:rPr lang="en-US" sz="2800">
                  <a:solidFill>
                    <a:srgbClr val="162942"/>
                  </a:solidFill>
                </a:rPr>
                <a:t>a health indicator </a:t>
              </a:r>
              <a:r>
                <a:rPr lang="en-US" sz="2800" b="0" i="0" u="none" strike="noStrike" cap="none">
                  <a:solidFill>
                    <a:srgbClr val="162942"/>
                  </a:solidFill>
                  <a:latin typeface="Arial"/>
                  <a:ea typeface="Arial"/>
                  <a:cs typeface="Arial"/>
                  <a:sym typeface="Arial"/>
                </a:rPr>
                <a:t>that, if imp</a:t>
              </a:r>
              <a:r>
                <a:rPr lang="en-US" sz="2800">
                  <a:solidFill>
                    <a:srgbClr val="162942"/>
                  </a:solidFill>
                </a:rPr>
                <a:t>roved,</a:t>
              </a:r>
              <a:r>
                <a:rPr lang="en-US" sz="2800" b="0" i="0" u="none" strike="noStrike" cap="none">
                  <a:solidFill>
                    <a:srgbClr val="162942"/>
                  </a:solidFill>
                  <a:latin typeface="Arial"/>
                  <a:ea typeface="Arial"/>
                  <a:cs typeface="Arial"/>
                  <a:sym typeface="Arial"/>
                </a:rPr>
                <a:t> could help to prevent stroke</a:t>
              </a:r>
              <a:r>
                <a:rPr lang="en-US" sz="2800">
                  <a:solidFill>
                    <a:srgbClr val="162942"/>
                  </a:solidFill>
                </a:rPr>
                <a:t>.</a:t>
              </a:r>
              <a:endParaRPr/>
            </a:p>
          </p:txBody>
        </p:sp>
      </p:grpSp>
      <p:sp>
        <p:nvSpPr>
          <p:cNvPr id="134" name="Google Shape;134;p3"/>
          <p:cNvSpPr txBox="1"/>
          <p:nvPr/>
        </p:nvSpPr>
        <p:spPr>
          <a:xfrm>
            <a:off x="3027717" y="795978"/>
            <a:ext cx="5088731" cy="260649"/>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STROKE PREDICTION</a:t>
            </a:r>
            <a:endParaRPr/>
          </a:p>
        </p:txBody>
      </p:sp>
      <p:sp>
        <p:nvSpPr>
          <p:cNvPr id="135" name="Google Shape;135;p3"/>
          <p:cNvSpPr/>
          <p:nvPr/>
        </p:nvSpPr>
        <p:spPr>
          <a:xfrm>
            <a:off x="-1273814" y="0"/>
            <a:ext cx="3272831" cy="10287000"/>
          </a:xfrm>
          <a:custGeom>
            <a:avLst/>
            <a:gdLst/>
            <a:ahLst/>
            <a:cxnLst/>
            <a:rect l="l" t="t" r="r" b="b"/>
            <a:pathLst>
              <a:path w="1107106" h="3479800" extrusionOk="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3C5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6" name="Google Shape;136;p3"/>
          <p:cNvPicPr preferRelativeResize="0"/>
          <p:nvPr/>
        </p:nvPicPr>
        <p:blipFill rotWithShape="1">
          <a:blip r:embed="rId5">
            <a:alphaModFix/>
          </a:blip>
          <a:srcRect/>
          <a:stretch/>
        </p:blipFill>
        <p:spPr>
          <a:xfrm>
            <a:off x="885414" y="815028"/>
            <a:ext cx="286573" cy="190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Shape 140"/>
        <p:cNvGrpSpPr/>
        <p:nvPr/>
      </p:nvGrpSpPr>
      <p:grpSpPr>
        <a:xfrm>
          <a:off x="0" y="0"/>
          <a:ext cx="0" cy="0"/>
          <a:chOff x="0" y="0"/>
          <a:chExt cx="0" cy="0"/>
        </a:xfrm>
      </p:grpSpPr>
      <p:sp>
        <p:nvSpPr>
          <p:cNvPr id="141" name="Google Shape;141;p4"/>
          <p:cNvSpPr/>
          <p:nvPr/>
        </p:nvSpPr>
        <p:spPr>
          <a:xfrm>
            <a:off x="1712469" y="0"/>
            <a:ext cx="8431039" cy="10287000"/>
          </a:xfrm>
          <a:custGeom>
            <a:avLst/>
            <a:gdLst/>
            <a:ahLst/>
            <a:cxnLst/>
            <a:rect l="l" t="t" r="r" b="b"/>
            <a:pathLst>
              <a:path w="2851981" h="3479800" extrusionOk="0">
                <a:moveTo>
                  <a:pt x="2727521" y="3479800"/>
                </a:moveTo>
                <a:lnTo>
                  <a:pt x="124460" y="3479800"/>
                </a:lnTo>
                <a:cubicBezTo>
                  <a:pt x="55880" y="3479800"/>
                  <a:pt x="0" y="3423920"/>
                  <a:pt x="0" y="3355340"/>
                </a:cubicBezTo>
                <a:lnTo>
                  <a:pt x="0" y="124460"/>
                </a:lnTo>
                <a:cubicBezTo>
                  <a:pt x="0" y="55880"/>
                  <a:pt x="55880" y="0"/>
                  <a:pt x="124460" y="0"/>
                </a:cubicBezTo>
                <a:lnTo>
                  <a:pt x="2727521" y="0"/>
                </a:lnTo>
                <a:cubicBezTo>
                  <a:pt x="2796101" y="0"/>
                  <a:pt x="2851981" y="55880"/>
                  <a:pt x="2851981" y="124460"/>
                </a:cubicBezTo>
                <a:lnTo>
                  <a:pt x="2851981" y="3355340"/>
                </a:lnTo>
                <a:cubicBezTo>
                  <a:pt x="2851981" y="3423920"/>
                  <a:pt x="2796101" y="3479800"/>
                  <a:pt x="2727521" y="347980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1273814" y="0"/>
            <a:ext cx="3272831" cy="10287000"/>
          </a:xfrm>
          <a:custGeom>
            <a:avLst/>
            <a:gdLst/>
            <a:ahLst/>
            <a:cxnLst/>
            <a:rect l="l" t="t" r="r" b="b"/>
            <a:pathLst>
              <a:path w="1107106" h="3479800" extrusionOk="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3C5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 name="Google Shape;143;p4"/>
          <p:cNvPicPr preferRelativeResize="0"/>
          <p:nvPr/>
        </p:nvPicPr>
        <p:blipFill rotWithShape="1">
          <a:blip r:embed="rId3">
            <a:alphaModFix/>
          </a:blip>
          <a:srcRect/>
          <a:stretch/>
        </p:blipFill>
        <p:spPr>
          <a:xfrm>
            <a:off x="885414" y="815028"/>
            <a:ext cx="286573" cy="190701"/>
          </a:xfrm>
          <a:prstGeom prst="rect">
            <a:avLst/>
          </a:prstGeom>
          <a:noFill/>
          <a:ln>
            <a:noFill/>
          </a:ln>
        </p:spPr>
      </p:pic>
      <p:grpSp>
        <p:nvGrpSpPr>
          <p:cNvPr id="144" name="Google Shape;144;p4"/>
          <p:cNvGrpSpPr/>
          <p:nvPr/>
        </p:nvGrpSpPr>
        <p:grpSpPr>
          <a:xfrm>
            <a:off x="3028323" y="4028342"/>
            <a:ext cx="6016275" cy="2137532"/>
            <a:chOff x="0" y="95250"/>
            <a:chExt cx="8021700" cy="2850043"/>
          </a:xfrm>
        </p:grpSpPr>
        <p:sp>
          <p:nvSpPr>
            <p:cNvPr id="145" name="Google Shape;145;p4"/>
            <p:cNvSpPr txBox="1"/>
            <p:nvPr/>
          </p:nvSpPr>
          <p:spPr>
            <a:xfrm>
              <a:off x="0" y="95250"/>
              <a:ext cx="8021700" cy="18060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8800" b="0" i="0" u="none" strike="noStrike" cap="none">
                  <a:solidFill>
                    <a:srgbClr val="162942"/>
                  </a:solidFill>
                  <a:latin typeface="Arial"/>
                  <a:ea typeface="Arial"/>
                  <a:cs typeface="Arial"/>
                  <a:sym typeface="Arial"/>
                </a:rPr>
                <a:t>5,110 x 12</a:t>
              </a:r>
              <a:endParaRPr/>
            </a:p>
          </p:txBody>
        </p:sp>
        <p:sp>
          <p:nvSpPr>
            <p:cNvPr id="146" name="Google Shape;146;p4"/>
            <p:cNvSpPr txBox="1"/>
            <p:nvPr/>
          </p:nvSpPr>
          <p:spPr>
            <a:xfrm>
              <a:off x="276257" y="2411593"/>
              <a:ext cx="7469100" cy="5337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2600" b="0" i="0" u="none" strike="noStrike" cap="none">
                  <a:solidFill>
                    <a:srgbClr val="162942"/>
                  </a:solidFill>
                  <a:latin typeface="Arial"/>
                  <a:ea typeface="Arial"/>
                  <a:cs typeface="Arial"/>
                  <a:sym typeface="Arial"/>
                </a:rPr>
                <a:t>Real patient data*</a:t>
              </a:r>
              <a:endParaRPr/>
            </a:p>
          </p:txBody>
        </p:sp>
      </p:grpSp>
      <p:grpSp>
        <p:nvGrpSpPr>
          <p:cNvPr id="147" name="Google Shape;147;p4"/>
          <p:cNvGrpSpPr/>
          <p:nvPr/>
        </p:nvGrpSpPr>
        <p:grpSpPr>
          <a:xfrm>
            <a:off x="11175921" y="4028342"/>
            <a:ext cx="6016286" cy="2143971"/>
            <a:chOff x="0" y="95250"/>
            <a:chExt cx="8021714" cy="2858628"/>
          </a:xfrm>
        </p:grpSpPr>
        <p:sp>
          <p:nvSpPr>
            <p:cNvPr id="148" name="Google Shape;148;p4"/>
            <p:cNvSpPr txBox="1"/>
            <p:nvPr/>
          </p:nvSpPr>
          <p:spPr>
            <a:xfrm>
              <a:off x="0" y="95250"/>
              <a:ext cx="8021714" cy="1690652"/>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8800" b="0" i="0" u="none" strike="noStrike" cap="none">
                  <a:solidFill>
                    <a:srgbClr val="162942"/>
                  </a:solidFill>
                  <a:latin typeface="Arial"/>
                  <a:ea typeface="Arial"/>
                  <a:cs typeface="Arial"/>
                  <a:sym typeface="Arial"/>
                </a:rPr>
                <a:t>~5%</a:t>
              </a:r>
              <a:endParaRPr/>
            </a:p>
          </p:txBody>
        </p:sp>
        <p:sp>
          <p:nvSpPr>
            <p:cNvPr id="149" name="Google Shape;149;p4"/>
            <p:cNvSpPr txBox="1"/>
            <p:nvPr/>
          </p:nvSpPr>
          <p:spPr>
            <a:xfrm>
              <a:off x="276257" y="2411593"/>
              <a:ext cx="7469199" cy="542285"/>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2600" b="0" i="0" u="none" strike="noStrike" cap="none">
                  <a:solidFill>
                    <a:srgbClr val="162942"/>
                  </a:solidFill>
                  <a:latin typeface="Arial"/>
                  <a:ea typeface="Arial"/>
                  <a:cs typeface="Arial"/>
                  <a:sym typeface="Arial"/>
                </a:rPr>
                <a:t>Suffered from stroke</a:t>
              </a:r>
              <a:endParaRPr/>
            </a:p>
          </p:txBody>
        </p:sp>
      </p:grpSp>
      <p:sp>
        <p:nvSpPr>
          <p:cNvPr id="150" name="Google Shape;150;p4"/>
          <p:cNvSpPr/>
          <p:nvPr/>
        </p:nvSpPr>
        <p:spPr>
          <a:xfrm>
            <a:off x="11261162" y="1304693"/>
            <a:ext cx="5998138" cy="9525"/>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txBox="1"/>
          <p:nvPr/>
        </p:nvSpPr>
        <p:spPr>
          <a:xfrm>
            <a:off x="12170569" y="774065"/>
            <a:ext cx="5088731" cy="260649"/>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STROKE PREDICTION</a:t>
            </a:r>
            <a:endParaRPr/>
          </a:p>
        </p:txBody>
      </p:sp>
      <p:grpSp>
        <p:nvGrpSpPr>
          <p:cNvPr id="152" name="Google Shape;152;p4"/>
          <p:cNvGrpSpPr/>
          <p:nvPr/>
        </p:nvGrpSpPr>
        <p:grpSpPr>
          <a:xfrm>
            <a:off x="16628805" y="9077325"/>
            <a:ext cx="630495" cy="285750"/>
            <a:chOff x="0" y="0"/>
            <a:chExt cx="840660" cy="381000"/>
          </a:xfrm>
        </p:grpSpPr>
        <p:pic>
          <p:nvPicPr>
            <p:cNvPr id="153" name="Google Shape;153;p4"/>
            <p:cNvPicPr preferRelativeResize="0"/>
            <p:nvPr/>
          </p:nvPicPr>
          <p:blipFill rotWithShape="1">
            <a:blip r:embed="rId4">
              <a:alphaModFix/>
            </a:blip>
            <a:srcRect/>
            <a:stretch/>
          </p:blipFill>
          <p:spPr>
            <a:xfrm>
              <a:off x="459660" y="0"/>
              <a:ext cx="381000" cy="381000"/>
            </a:xfrm>
            <a:prstGeom prst="rect">
              <a:avLst/>
            </a:prstGeom>
            <a:noFill/>
            <a:ln>
              <a:noFill/>
            </a:ln>
          </p:spPr>
        </p:pic>
        <p:pic>
          <p:nvPicPr>
            <p:cNvPr id="154" name="Google Shape;154;p4"/>
            <p:cNvPicPr preferRelativeResize="0"/>
            <p:nvPr/>
          </p:nvPicPr>
          <p:blipFill rotWithShape="1">
            <a:blip r:embed="rId5">
              <a:alphaModFix/>
            </a:blip>
            <a:srcRect/>
            <a:stretch/>
          </p:blipFill>
          <p:spPr>
            <a:xfrm flipH="1">
              <a:off x="0" y="0"/>
              <a:ext cx="381000" cy="381000"/>
            </a:xfrm>
            <a:prstGeom prst="rect">
              <a:avLst/>
            </a:prstGeom>
            <a:noFill/>
            <a:ln>
              <a:noFill/>
            </a:ln>
          </p:spPr>
        </p:pic>
      </p:grpSp>
      <p:sp>
        <p:nvSpPr>
          <p:cNvPr id="155" name="Google Shape;155;p4"/>
          <p:cNvSpPr txBox="1"/>
          <p:nvPr/>
        </p:nvSpPr>
        <p:spPr>
          <a:xfrm>
            <a:off x="2648011" y="1943100"/>
            <a:ext cx="8115300" cy="1013097"/>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7200" b="0" i="0" u="none" strike="noStrike" cap="none">
                <a:solidFill>
                  <a:srgbClr val="162942"/>
                </a:solidFill>
                <a:latin typeface="Arial"/>
                <a:ea typeface="Arial"/>
                <a:cs typeface="Arial"/>
                <a:sym typeface="Arial"/>
              </a:rPr>
              <a:t>Data Collection</a:t>
            </a:r>
            <a:endParaRPr/>
          </a:p>
        </p:txBody>
      </p:sp>
      <p:sp>
        <p:nvSpPr>
          <p:cNvPr id="156" name="Google Shape;156;p4"/>
          <p:cNvSpPr txBox="1"/>
          <p:nvPr/>
        </p:nvSpPr>
        <p:spPr>
          <a:xfrm>
            <a:off x="2648011" y="7900266"/>
            <a:ext cx="14221639" cy="1293816"/>
          </a:xfrm>
          <a:prstGeom prst="rect">
            <a:avLst/>
          </a:prstGeom>
          <a:noFill/>
          <a:ln>
            <a:noFill/>
          </a:ln>
        </p:spPr>
        <p:txBody>
          <a:bodyPr spcFirstLastPara="1" wrap="square" lIns="0" tIns="0" rIns="0" bIns="0" anchor="t" anchorCtr="0">
            <a:spAutoFit/>
          </a:bodyPr>
          <a:lstStyle/>
          <a:p>
            <a:pPr marL="0" marR="0" lvl="0" indent="0" algn="ctr" rtl="0">
              <a:lnSpc>
                <a:spcPct val="169000"/>
              </a:lnSpc>
              <a:spcBef>
                <a:spcPts val="0"/>
              </a:spcBef>
              <a:spcAft>
                <a:spcPts val="0"/>
              </a:spcAft>
              <a:buNone/>
            </a:pPr>
            <a:r>
              <a:rPr lang="en-US" sz="2000" b="0" i="0" u="none" strike="noStrike" cap="none">
                <a:solidFill>
                  <a:srgbClr val="162942"/>
                </a:solidFill>
                <a:latin typeface="Arial"/>
                <a:ea typeface="Arial"/>
                <a:cs typeface="Arial"/>
                <a:sym typeface="Arial"/>
              </a:rPr>
              <a:t>Features include: ['gender', 'age', 'hypertension', 'heart_disease', 'ever_married', 'Residence_type', 'avg_glucose_level', 'bmi', 'work_type_Never_worked', 'work_type_Private', 'work_type_Self-employed', 'work_type_children'] Target: stroke </a:t>
            </a:r>
            <a:endParaRPr/>
          </a:p>
        </p:txBody>
      </p:sp>
      <p:sp>
        <p:nvSpPr>
          <p:cNvPr id="157" name="Google Shape;157;p4"/>
          <p:cNvSpPr txBox="1"/>
          <p:nvPr/>
        </p:nvSpPr>
        <p:spPr>
          <a:xfrm>
            <a:off x="2648000" y="9320325"/>
            <a:ext cx="1365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 https://www.kaggle.com/fedesoriano/stroke-prediction-dataset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Shape 161"/>
        <p:cNvGrpSpPr/>
        <p:nvPr/>
      </p:nvGrpSpPr>
      <p:grpSpPr>
        <a:xfrm>
          <a:off x="0" y="0"/>
          <a:ext cx="0" cy="0"/>
          <a:chOff x="0" y="0"/>
          <a:chExt cx="0" cy="0"/>
        </a:xfrm>
      </p:grpSpPr>
      <p:sp>
        <p:nvSpPr>
          <p:cNvPr id="162" name="Google Shape;162;p5"/>
          <p:cNvSpPr/>
          <p:nvPr/>
        </p:nvSpPr>
        <p:spPr>
          <a:xfrm>
            <a:off x="1403423" y="0"/>
            <a:ext cx="8456995" cy="10287000"/>
          </a:xfrm>
          <a:custGeom>
            <a:avLst/>
            <a:gdLst/>
            <a:ahLst/>
            <a:cxnLst/>
            <a:rect l="l" t="t" r="r" b="b"/>
            <a:pathLst>
              <a:path w="2860761" h="3479800" extrusionOk="0">
                <a:moveTo>
                  <a:pt x="2736301" y="3479800"/>
                </a:moveTo>
                <a:lnTo>
                  <a:pt x="124460" y="3479800"/>
                </a:lnTo>
                <a:cubicBezTo>
                  <a:pt x="55880" y="3479800"/>
                  <a:pt x="0" y="3423920"/>
                  <a:pt x="0" y="3355340"/>
                </a:cubicBezTo>
                <a:lnTo>
                  <a:pt x="0" y="124460"/>
                </a:lnTo>
                <a:cubicBezTo>
                  <a:pt x="0" y="55880"/>
                  <a:pt x="55880" y="0"/>
                  <a:pt x="124460" y="0"/>
                </a:cubicBezTo>
                <a:lnTo>
                  <a:pt x="2736301" y="0"/>
                </a:lnTo>
                <a:cubicBezTo>
                  <a:pt x="2804881" y="0"/>
                  <a:pt x="2860761" y="55880"/>
                  <a:pt x="2860761" y="124460"/>
                </a:cubicBezTo>
                <a:lnTo>
                  <a:pt x="2860761" y="3355340"/>
                </a:lnTo>
                <a:cubicBezTo>
                  <a:pt x="2860761" y="3423920"/>
                  <a:pt x="2804881" y="3479800"/>
                  <a:pt x="2736301" y="347980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1273814" y="0"/>
            <a:ext cx="3272831" cy="10287000"/>
          </a:xfrm>
          <a:custGeom>
            <a:avLst/>
            <a:gdLst/>
            <a:ahLst/>
            <a:cxnLst/>
            <a:rect l="l" t="t" r="r" b="b"/>
            <a:pathLst>
              <a:path w="1107106" h="3479800" extrusionOk="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3C5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4" name="Google Shape;164;p5"/>
          <p:cNvPicPr preferRelativeResize="0"/>
          <p:nvPr/>
        </p:nvPicPr>
        <p:blipFill rotWithShape="1">
          <a:blip r:embed="rId3">
            <a:alphaModFix/>
          </a:blip>
          <a:srcRect/>
          <a:stretch/>
        </p:blipFill>
        <p:spPr>
          <a:xfrm>
            <a:off x="885414" y="815028"/>
            <a:ext cx="286573" cy="190701"/>
          </a:xfrm>
          <a:prstGeom prst="rect">
            <a:avLst/>
          </a:prstGeom>
          <a:noFill/>
          <a:ln>
            <a:noFill/>
          </a:ln>
        </p:spPr>
      </p:pic>
      <p:sp>
        <p:nvSpPr>
          <p:cNvPr id="165" name="Google Shape;165;p5"/>
          <p:cNvSpPr/>
          <p:nvPr/>
        </p:nvSpPr>
        <p:spPr>
          <a:xfrm>
            <a:off x="10630666" y="4353264"/>
            <a:ext cx="6628500" cy="9600"/>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10630667" y="8737032"/>
            <a:ext cx="6628500" cy="9600"/>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3027717" y="1377003"/>
            <a:ext cx="5910143" cy="9611"/>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txBox="1"/>
          <p:nvPr/>
        </p:nvSpPr>
        <p:spPr>
          <a:xfrm>
            <a:off x="2921574" y="2516593"/>
            <a:ext cx="6221726" cy="2026196"/>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7200" b="0" i="0" u="none" strike="noStrike" cap="none">
                <a:solidFill>
                  <a:srgbClr val="162942"/>
                </a:solidFill>
                <a:latin typeface="Arial"/>
                <a:ea typeface="Arial"/>
                <a:cs typeface="Arial"/>
                <a:sym typeface="Arial"/>
              </a:rPr>
              <a:t>Data</a:t>
            </a:r>
            <a:endParaRPr/>
          </a:p>
          <a:p>
            <a:pPr marL="0" marR="0" lvl="0" indent="0" algn="l" rtl="0">
              <a:lnSpc>
                <a:spcPct val="110000"/>
              </a:lnSpc>
              <a:spcBef>
                <a:spcPts val="0"/>
              </a:spcBef>
              <a:spcAft>
                <a:spcPts val="0"/>
              </a:spcAft>
              <a:buNone/>
            </a:pPr>
            <a:r>
              <a:rPr lang="en-US" sz="7200" b="0" i="0" u="none" strike="noStrike" cap="none">
                <a:solidFill>
                  <a:srgbClr val="162942"/>
                </a:solidFill>
                <a:latin typeface="Arial"/>
                <a:ea typeface="Arial"/>
                <a:cs typeface="Arial"/>
                <a:sym typeface="Arial"/>
              </a:rPr>
              <a:t>Preprocessing</a:t>
            </a:r>
            <a:endParaRPr/>
          </a:p>
        </p:txBody>
      </p:sp>
      <p:grpSp>
        <p:nvGrpSpPr>
          <p:cNvPr id="169" name="Google Shape;169;p5"/>
          <p:cNvGrpSpPr/>
          <p:nvPr/>
        </p:nvGrpSpPr>
        <p:grpSpPr>
          <a:xfrm>
            <a:off x="11059524" y="1608361"/>
            <a:ext cx="5601838" cy="2426998"/>
            <a:chOff x="-50" y="-755883"/>
            <a:chExt cx="7469117" cy="3235995"/>
          </a:xfrm>
        </p:grpSpPr>
        <p:sp>
          <p:nvSpPr>
            <p:cNvPr id="170" name="Google Shape;170;p5"/>
            <p:cNvSpPr txBox="1"/>
            <p:nvPr/>
          </p:nvSpPr>
          <p:spPr>
            <a:xfrm>
              <a:off x="-50" y="-755883"/>
              <a:ext cx="7469100" cy="5337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2600" b="0" i="0" u="none" strike="noStrike" cap="none">
                  <a:solidFill>
                    <a:srgbClr val="162942"/>
                  </a:solidFill>
                  <a:latin typeface="Arial"/>
                  <a:ea typeface="Arial"/>
                  <a:cs typeface="Arial"/>
                  <a:sym typeface="Arial"/>
                </a:rPr>
                <a:t>What were the challenges</a:t>
              </a:r>
              <a:endParaRPr/>
            </a:p>
          </p:txBody>
        </p:sp>
        <p:sp>
          <p:nvSpPr>
            <p:cNvPr id="171" name="Google Shape;171;p5"/>
            <p:cNvSpPr txBox="1"/>
            <p:nvPr/>
          </p:nvSpPr>
          <p:spPr>
            <a:xfrm>
              <a:off x="-33" y="181512"/>
              <a:ext cx="7469100" cy="2298600"/>
            </a:xfrm>
            <a:prstGeom prst="rect">
              <a:avLst/>
            </a:prstGeom>
            <a:noFill/>
            <a:ln>
              <a:noFill/>
            </a:ln>
          </p:spPr>
          <p:txBody>
            <a:bodyPr spcFirstLastPara="1" wrap="square" lIns="0" tIns="0" rIns="0" bIns="0" anchor="t" anchorCtr="0">
              <a:spAutoFit/>
            </a:bodyPr>
            <a:lstStyle/>
            <a:p>
              <a:pPr marL="285750" marR="0" lvl="0" indent="-285750" algn="l" rtl="0">
                <a:lnSpc>
                  <a:spcPct val="100000"/>
                </a:lnSpc>
                <a:spcBef>
                  <a:spcPts val="0"/>
                </a:spcBef>
                <a:spcAft>
                  <a:spcPts val="0"/>
                </a:spcAft>
                <a:buClr>
                  <a:srgbClr val="162942"/>
                </a:buClr>
                <a:buSzPts val="2400"/>
                <a:buFont typeface="Arial"/>
                <a:buChar char="•"/>
              </a:pPr>
              <a:r>
                <a:rPr lang="en-US" sz="2400" b="0" i="0" u="none" strike="noStrike" cap="none">
                  <a:solidFill>
                    <a:srgbClr val="162942"/>
                  </a:solidFill>
                  <a:latin typeface="Arial"/>
                  <a:ea typeface="Arial"/>
                  <a:cs typeface="Arial"/>
                  <a:sym typeface="Arial"/>
                </a:rPr>
                <a:t>Imbalanced dataset (only 5% of patients experienced stroke)</a:t>
              </a:r>
              <a:endParaRPr/>
            </a:p>
            <a:p>
              <a:pPr marL="285750" marR="0" lvl="0" indent="-285750" algn="l" rtl="0">
                <a:lnSpc>
                  <a:spcPct val="100000"/>
                </a:lnSpc>
                <a:spcBef>
                  <a:spcPts val="0"/>
                </a:spcBef>
                <a:spcAft>
                  <a:spcPts val="0"/>
                </a:spcAft>
                <a:buClr>
                  <a:srgbClr val="162942"/>
                </a:buClr>
                <a:buSzPts val="2400"/>
                <a:buFont typeface="Arial"/>
                <a:buChar char="•"/>
              </a:pPr>
              <a:r>
                <a:rPr lang="en-US" sz="2400" b="0" i="0" u="none" strike="noStrike" cap="none">
                  <a:solidFill>
                    <a:srgbClr val="162942"/>
                  </a:solidFill>
                  <a:latin typeface="Arial"/>
                  <a:ea typeface="Arial"/>
                  <a:cs typeface="Arial"/>
                  <a:sym typeface="Arial"/>
                </a:rPr>
                <a:t>Missing data (BMI, Smoking) </a:t>
              </a:r>
              <a:endParaRPr/>
            </a:p>
            <a:p>
              <a:pPr marL="285750" marR="0" lvl="0" indent="-285750" algn="l" rtl="0">
                <a:lnSpc>
                  <a:spcPct val="100000"/>
                </a:lnSpc>
                <a:spcBef>
                  <a:spcPts val="0"/>
                </a:spcBef>
                <a:spcAft>
                  <a:spcPts val="0"/>
                </a:spcAft>
                <a:buClr>
                  <a:srgbClr val="162942"/>
                </a:buClr>
                <a:buSzPts val="2400"/>
                <a:buFont typeface="Arial"/>
                <a:buChar char="•"/>
              </a:pPr>
              <a:r>
                <a:rPr lang="en-US" sz="2400" b="0" i="0" u="none" strike="noStrike" cap="none">
                  <a:solidFill>
                    <a:srgbClr val="162942"/>
                  </a:solidFill>
                  <a:latin typeface="Arial"/>
                  <a:ea typeface="Arial"/>
                  <a:cs typeface="Arial"/>
                  <a:sym typeface="Arial"/>
                </a:rPr>
                <a:t>Outliers</a:t>
              </a:r>
              <a:endParaRPr/>
            </a:p>
            <a:p>
              <a:pPr marL="285750" marR="0" lvl="0" indent="-184150" algn="l" rtl="0">
                <a:lnSpc>
                  <a:spcPct val="150000"/>
                </a:lnSpc>
                <a:spcBef>
                  <a:spcPts val="0"/>
                </a:spcBef>
                <a:spcAft>
                  <a:spcPts val="0"/>
                </a:spcAft>
                <a:buClr>
                  <a:schemeClr val="dk1"/>
                </a:buClr>
                <a:buSzPts val="1600"/>
                <a:buFont typeface="Arial"/>
                <a:buNone/>
              </a:pPr>
              <a:endParaRPr sz="1600" b="0" i="0" u="none" strike="noStrike" cap="none">
                <a:solidFill>
                  <a:srgbClr val="162942"/>
                </a:solidFill>
                <a:latin typeface="Arial"/>
                <a:ea typeface="Arial"/>
                <a:cs typeface="Arial"/>
                <a:sym typeface="Arial"/>
              </a:endParaRPr>
            </a:p>
          </p:txBody>
        </p:sp>
      </p:grpSp>
      <p:grpSp>
        <p:nvGrpSpPr>
          <p:cNvPr id="172" name="Google Shape;172;p5"/>
          <p:cNvGrpSpPr/>
          <p:nvPr/>
        </p:nvGrpSpPr>
        <p:grpSpPr>
          <a:xfrm>
            <a:off x="11059525" y="4889199"/>
            <a:ext cx="5601825" cy="3321498"/>
            <a:chOff x="0" y="-19050"/>
            <a:chExt cx="7469100" cy="4129162"/>
          </a:xfrm>
        </p:grpSpPr>
        <p:sp>
          <p:nvSpPr>
            <p:cNvPr id="173" name="Google Shape;173;p5"/>
            <p:cNvSpPr txBox="1"/>
            <p:nvPr/>
          </p:nvSpPr>
          <p:spPr>
            <a:xfrm>
              <a:off x="0" y="-19050"/>
              <a:ext cx="7469100" cy="4974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2600" b="0" i="0" u="none" strike="noStrike" cap="none">
                  <a:solidFill>
                    <a:srgbClr val="162942"/>
                  </a:solidFill>
                  <a:latin typeface="Arial"/>
                  <a:ea typeface="Arial"/>
                  <a:cs typeface="Arial"/>
                  <a:sym typeface="Arial"/>
                </a:rPr>
                <a:t>How did we resolve them</a:t>
              </a:r>
              <a:endParaRPr/>
            </a:p>
          </p:txBody>
        </p:sp>
        <p:sp>
          <p:nvSpPr>
            <p:cNvPr id="174" name="Google Shape;174;p5"/>
            <p:cNvSpPr txBox="1"/>
            <p:nvPr/>
          </p:nvSpPr>
          <p:spPr>
            <a:xfrm>
              <a:off x="0" y="895312"/>
              <a:ext cx="7469100" cy="3214800"/>
            </a:xfrm>
            <a:prstGeom prst="rect">
              <a:avLst/>
            </a:prstGeom>
            <a:noFill/>
            <a:ln>
              <a:noFill/>
            </a:ln>
          </p:spPr>
          <p:txBody>
            <a:bodyPr spcFirstLastPara="1" wrap="square" lIns="0" tIns="0" rIns="0" bIns="0" anchor="t" anchorCtr="0">
              <a:spAutoFit/>
            </a:bodyPr>
            <a:lstStyle/>
            <a:p>
              <a:pPr marL="285750" marR="0" lvl="0" indent="-285750" algn="l" rtl="0">
                <a:lnSpc>
                  <a:spcPct val="100000"/>
                </a:lnSpc>
                <a:spcBef>
                  <a:spcPts val="0"/>
                </a:spcBef>
                <a:spcAft>
                  <a:spcPts val="0"/>
                </a:spcAft>
                <a:buClr>
                  <a:srgbClr val="162942"/>
                </a:buClr>
                <a:buSzPts val="2400"/>
                <a:buFont typeface="Arial"/>
                <a:buChar char="•"/>
              </a:pPr>
              <a:r>
                <a:rPr lang="en-US" sz="2400" b="0" i="0" u="none" strike="noStrike" cap="none">
                  <a:solidFill>
                    <a:srgbClr val="162942"/>
                  </a:solidFill>
                  <a:latin typeface="Arial"/>
                  <a:ea typeface="Arial"/>
                  <a:cs typeface="Arial"/>
                  <a:sym typeface="Arial"/>
                </a:rPr>
                <a:t>Under-sampling, Oversampling, tweaking parameters</a:t>
              </a:r>
              <a:endParaRPr/>
            </a:p>
            <a:p>
              <a:pPr marL="285750" marR="0" lvl="0" indent="-285750" algn="l" rtl="0">
                <a:lnSpc>
                  <a:spcPct val="100000"/>
                </a:lnSpc>
                <a:spcBef>
                  <a:spcPts val="0"/>
                </a:spcBef>
                <a:spcAft>
                  <a:spcPts val="0"/>
                </a:spcAft>
                <a:buClr>
                  <a:srgbClr val="162942"/>
                </a:buClr>
                <a:buSzPts val="2400"/>
                <a:buFont typeface="Arial"/>
                <a:buChar char="•"/>
              </a:pPr>
              <a:r>
                <a:rPr lang="en-US" sz="2400" b="0" i="0" u="none" strike="noStrike" cap="none">
                  <a:solidFill>
                    <a:srgbClr val="162942"/>
                  </a:solidFill>
                  <a:latin typeface="Arial"/>
                  <a:ea typeface="Arial"/>
                  <a:cs typeface="Arial"/>
                  <a:sym typeface="Arial"/>
                </a:rPr>
                <a:t>Dropping values (Smoking </a:t>
              </a:r>
              <a:r>
                <a:rPr lang="en-US" sz="2400">
                  <a:solidFill>
                    <a:srgbClr val="162942"/>
                  </a:solidFill>
                </a:rPr>
                <a:t>- 1/3rd missing - dropped)</a:t>
              </a:r>
              <a:r>
                <a:rPr lang="en-US" sz="2400" b="0" i="0" u="none" strike="noStrike" cap="none">
                  <a:solidFill>
                    <a:srgbClr val="162942"/>
                  </a:solidFill>
                  <a:latin typeface="Arial"/>
                  <a:ea typeface="Arial"/>
                  <a:cs typeface="Arial"/>
                  <a:sym typeface="Arial"/>
                </a:rPr>
                <a:t>, filling gaps with median values (BMI - 201 entrie</a:t>
              </a:r>
              <a:r>
                <a:rPr lang="en-US" sz="2400">
                  <a:solidFill>
                    <a:srgbClr val="162942"/>
                  </a:solidFill>
                </a:rPr>
                <a:t>s (4% of total but 20% of stroke))</a:t>
              </a:r>
              <a:endParaRPr/>
            </a:p>
            <a:p>
              <a:pPr marL="285750" marR="0" lvl="0" indent="-285750" algn="l" rtl="0">
                <a:lnSpc>
                  <a:spcPct val="100000"/>
                </a:lnSpc>
                <a:spcBef>
                  <a:spcPts val="0"/>
                </a:spcBef>
                <a:spcAft>
                  <a:spcPts val="0"/>
                </a:spcAft>
                <a:buClr>
                  <a:srgbClr val="162942"/>
                </a:buClr>
                <a:buSzPts val="2400"/>
                <a:buFont typeface="Arial"/>
                <a:buChar char="•"/>
              </a:pPr>
              <a:r>
                <a:rPr lang="en-US" sz="2400" b="0" i="0" u="none" strike="noStrike" cap="none">
                  <a:solidFill>
                    <a:srgbClr val="162942"/>
                  </a:solidFill>
                  <a:latin typeface="Arial"/>
                  <a:ea typeface="Arial"/>
                  <a:cs typeface="Arial"/>
                  <a:sym typeface="Arial"/>
                </a:rPr>
                <a:t>Removing Outliers</a:t>
              </a:r>
              <a:endParaRPr/>
            </a:p>
          </p:txBody>
        </p:sp>
      </p:grpSp>
      <p:sp>
        <p:nvSpPr>
          <p:cNvPr id="175" name="Google Shape;175;p5"/>
          <p:cNvSpPr txBox="1"/>
          <p:nvPr/>
        </p:nvSpPr>
        <p:spPr>
          <a:xfrm>
            <a:off x="3027717" y="795978"/>
            <a:ext cx="5088731" cy="260649"/>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STROKE PREDICTION</a:t>
            </a:r>
            <a:endParaRPr/>
          </a:p>
        </p:txBody>
      </p:sp>
      <p:grpSp>
        <p:nvGrpSpPr>
          <p:cNvPr id="176" name="Google Shape;176;p5"/>
          <p:cNvGrpSpPr/>
          <p:nvPr/>
        </p:nvGrpSpPr>
        <p:grpSpPr>
          <a:xfrm>
            <a:off x="16628805" y="9077325"/>
            <a:ext cx="630495" cy="285750"/>
            <a:chOff x="0" y="0"/>
            <a:chExt cx="840660" cy="381000"/>
          </a:xfrm>
        </p:grpSpPr>
        <p:pic>
          <p:nvPicPr>
            <p:cNvPr id="177" name="Google Shape;177;p5"/>
            <p:cNvPicPr preferRelativeResize="0"/>
            <p:nvPr/>
          </p:nvPicPr>
          <p:blipFill rotWithShape="1">
            <a:blip r:embed="rId4">
              <a:alphaModFix/>
            </a:blip>
            <a:srcRect/>
            <a:stretch/>
          </p:blipFill>
          <p:spPr>
            <a:xfrm>
              <a:off x="459660" y="0"/>
              <a:ext cx="381000" cy="381000"/>
            </a:xfrm>
            <a:prstGeom prst="rect">
              <a:avLst/>
            </a:prstGeom>
            <a:noFill/>
            <a:ln>
              <a:noFill/>
            </a:ln>
          </p:spPr>
        </p:pic>
        <p:pic>
          <p:nvPicPr>
            <p:cNvPr id="178" name="Google Shape;178;p5"/>
            <p:cNvPicPr preferRelativeResize="0"/>
            <p:nvPr/>
          </p:nvPicPr>
          <p:blipFill rotWithShape="1">
            <a:blip r:embed="rId5">
              <a:alphaModFix/>
            </a:blip>
            <a:srcRect/>
            <a:stretch/>
          </p:blipFill>
          <p:spPr>
            <a:xfrm flipH="1">
              <a:off x="0" y="0"/>
              <a:ext cx="381000" cy="381000"/>
            </a:xfrm>
            <a:prstGeom prst="rect">
              <a:avLst/>
            </a:prstGeom>
            <a:noFill/>
            <a:ln>
              <a:noFill/>
            </a:ln>
          </p:spPr>
        </p:pic>
      </p:grpSp>
      <p:pic>
        <p:nvPicPr>
          <p:cNvPr id="179" name="Google Shape;179;p5"/>
          <p:cNvPicPr preferRelativeResize="0"/>
          <p:nvPr/>
        </p:nvPicPr>
        <p:blipFill rotWithShape="1">
          <a:blip r:embed="rId6">
            <a:alphaModFix/>
          </a:blip>
          <a:srcRect/>
          <a:stretch/>
        </p:blipFill>
        <p:spPr>
          <a:xfrm>
            <a:off x="3198161" y="4811394"/>
            <a:ext cx="5003800" cy="5207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Shape 183"/>
        <p:cNvGrpSpPr/>
        <p:nvPr/>
      </p:nvGrpSpPr>
      <p:grpSpPr>
        <a:xfrm>
          <a:off x="0" y="0"/>
          <a:ext cx="0" cy="0"/>
          <a:chOff x="0" y="0"/>
          <a:chExt cx="0" cy="0"/>
        </a:xfrm>
      </p:grpSpPr>
      <p:sp>
        <p:nvSpPr>
          <p:cNvPr id="184" name="Google Shape;184;p12"/>
          <p:cNvSpPr/>
          <p:nvPr/>
        </p:nvSpPr>
        <p:spPr>
          <a:xfrm>
            <a:off x="4992625" y="3139563"/>
            <a:ext cx="2279070" cy="1675237"/>
          </a:xfrm>
          <a:custGeom>
            <a:avLst/>
            <a:gdLst/>
            <a:ahLst/>
            <a:cxnLst/>
            <a:rect l="l" t="t" r="r" b="b"/>
            <a:pathLst>
              <a:path w="1610650" h="1512629" extrusionOk="0">
                <a:moveTo>
                  <a:pt x="1486190" y="1512629"/>
                </a:moveTo>
                <a:lnTo>
                  <a:pt x="124460" y="1512629"/>
                </a:lnTo>
                <a:cubicBezTo>
                  <a:pt x="55880" y="1512629"/>
                  <a:pt x="0" y="1456749"/>
                  <a:pt x="0" y="1388169"/>
                </a:cubicBezTo>
                <a:lnTo>
                  <a:pt x="0" y="124460"/>
                </a:lnTo>
                <a:cubicBezTo>
                  <a:pt x="0" y="55880"/>
                  <a:pt x="55880" y="0"/>
                  <a:pt x="124460" y="0"/>
                </a:cubicBezTo>
                <a:lnTo>
                  <a:pt x="1486190" y="0"/>
                </a:lnTo>
                <a:cubicBezTo>
                  <a:pt x="1554770" y="0"/>
                  <a:pt x="1610650" y="55880"/>
                  <a:pt x="1610650" y="124460"/>
                </a:cubicBezTo>
                <a:lnTo>
                  <a:pt x="1610650" y="1388169"/>
                </a:lnTo>
                <a:cubicBezTo>
                  <a:pt x="1610650" y="1456749"/>
                  <a:pt x="1554770" y="1512629"/>
                  <a:pt x="1486190" y="1512629"/>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2"/>
          <p:cNvSpPr/>
          <p:nvPr/>
        </p:nvSpPr>
        <p:spPr>
          <a:xfrm>
            <a:off x="14778212" y="5380000"/>
            <a:ext cx="2279070" cy="1675237"/>
          </a:xfrm>
          <a:custGeom>
            <a:avLst/>
            <a:gdLst/>
            <a:ahLst/>
            <a:cxnLst/>
            <a:rect l="l" t="t" r="r" b="b"/>
            <a:pathLst>
              <a:path w="1610650" h="1512629" extrusionOk="0">
                <a:moveTo>
                  <a:pt x="1486190" y="1512629"/>
                </a:moveTo>
                <a:lnTo>
                  <a:pt x="124460" y="1512629"/>
                </a:lnTo>
                <a:cubicBezTo>
                  <a:pt x="55880" y="1512629"/>
                  <a:pt x="0" y="1456749"/>
                  <a:pt x="0" y="1388169"/>
                </a:cubicBezTo>
                <a:lnTo>
                  <a:pt x="0" y="124460"/>
                </a:lnTo>
                <a:cubicBezTo>
                  <a:pt x="0" y="55880"/>
                  <a:pt x="55880" y="0"/>
                  <a:pt x="124460" y="0"/>
                </a:cubicBezTo>
                <a:lnTo>
                  <a:pt x="1486190" y="0"/>
                </a:lnTo>
                <a:cubicBezTo>
                  <a:pt x="1554770" y="0"/>
                  <a:pt x="1610650" y="55880"/>
                  <a:pt x="1610650" y="124460"/>
                </a:cubicBezTo>
                <a:lnTo>
                  <a:pt x="1610650" y="1388169"/>
                </a:lnTo>
                <a:cubicBezTo>
                  <a:pt x="1610650" y="1456749"/>
                  <a:pt x="1554770" y="1512629"/>
                  <a:pt x="1486190" y="1512629"/>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2"/>
          <p:cNvSpPr/>
          <p:nvPr/>
        </p:nvSpPr>
        <p:spPr>
          <a:xfrm>
            <a:off x="10938825" y="5399300"/>
            <a:ext cx="2279070" cy="1675237"/>
          </a:xfrm>
          <a:custGeom>
            <a:avLst/>
            <a:gdLst/>
            <a:ahLst/>
            <a:cxnLst/>
            <a:rect l="l" t="t" r="r" b="b"/>
            <a:pathLst>
              <a:path w="1610650" h="1512629" extrusionOk="0">
                <a:moveTo>
                  <a:pt x="1486190" y="1512629"/>
                </a:moveTo>
                <a:lnTo>
                  <a:pt x="124460" y="1512629"/>
                </a:lnTo>
                <a:cubicBezTo>
                  <a:pt x="55880" y="1512629"/>
                  <a:pt x="0" y="1456749"/>
                  <a:pt x="0" y="1388169"/>
                </a:cubicBezTo>
                <a:lnTo>
                  <a:pt x="0" y="124460"/>
                </a:lnTo>
                <a:cubicBezTo>
                  <a:pt x="0" y="55880"/>
                  <a:pt x="55880" y="0"/>
                  <a:pt x="124460" y="0"/>
                </a:cubicBezTo>
                <a:lnTo>
                  <a:pt x="1486190" y="0"/>
                </a:lnTo>
                <a:cubicBezTo>
                  <a:pt x="1554770" y="0"/>
                  <a:pt x="1610650" y="55880"/>
                  <a:pt x="1610650" y="124460"/>
                </a:cubicBezTo>
                <a:lnTo>
                  <a:pt x="1610650" y="1388169"/>
                </a:lnTo>
                <a:cubicBezTo>
                  <a:pt x="1610650" y="1456749"/>
                  <a:pt x="1554770" y="1512629"/>
                  <a:pt x="1486190" y="1512629"/>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2"/>
          <p:cNvSpPr/>
          <p:nvPr/>
        </p:nvSpPr>
        <p:spPr>
          <a:xfrm>
            <a:off x="7024575" y="5399300"/>
            <a:ext cx="2279070" cy="1675237"/>
          </a:xfrm>
          <a:custGeom>
            <a:avLst/>
            <a:gdLst/>
            <a:ahLst/>
            <a:cxnLst/>
            <a:rect l="l" t="t" r="r" b="b"/>
            <a:pathLst>
              <a:path w="1610650" h="1512629" extrusionOk="0">
                <a:moveTo>
                  <a:pt x="1486190" y="1512629"/>
                </a:moveTo>
                <a:lnTo>
                  <a:pt x="124460" y="1512629"/>
                </a:lnTo>
                <a:cubicBezTo>
                  <a:pt x="55880" y="1512629"/>
                  <a:pt x="0" y="1456749"/>
                  <a:pt x="0" y="1388169"/>
                </a:cubicBezTo>
                <a:lnTo>
                  <a:pt x="0" y="124460"/>
                </a:lnTo>
                <a:cubicBezTo>
                  <a:pt x="0" y="55880"/>
                  <a:pt x="55880" y="0"/>
                  <a:pt x="124460" y="0"/>
                </a:cubicBezTo>
                <a:lnTo>
                  <a:pt x="1486190" y="0"/>
                </a:lnTo>
                <a:cubicBezTo>
                  <a:pt x="1554770" y="0"/>
                  <a:pt x="1610650" y="55880"/>
                  <a:pt x="1610650" y="124460"/>
                </a:cubicBezTo>
                <a:lnTo>
                  <a:pt x="1610650" y="1388169"/>
                </a:lnTo>
                <a:cubicBezTo>
                  <a:pt x="1610650" y="1456749"/>
                  <a:pt x="1554770" y="1512629"/>
                  <a:pt x="1486190" y="1512629"/>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2"/>
          <p:cNvSpPr/>
          <p:nvPr/>
        </p:nvSpPr>
        <p:spPr>
          <a:xfrm>
            <a:off x="3097250" y="5481763"/>
            <a:ext cx="2279070" cy="1675237"/>
          </a:xfrm>
          <a:custGeom>
            <a:avLst/>
            <a:gdLst/>
            <a:ahLst/>
            <a:cxnLst/>
            <a:rect l="l" t="t" r="r" b="b"/>
            <a:pathLst>
              <a:path w="1610650" h="1512629" extrusionOk="0">
                <a:moveTo>
                  <a:pt x="1486190" y="1512629"/>
                </a:moveTo>
                <a:lnTo>
                  <a:pt x="124460" y="1512629"/>
                </a:lnTo>
                <a:cubicBezTo>
                  <a:pt x="55880" y="1512629"/>
                  <a:pt x="0" y="1456749"/>
                  <a:pt x="0" y="1388169"/>
                </a:cubicBezTo>
                <a:lnTo>
                  <a:pt x="0" y="124460"/>
                </a:lnTo>
                <a:cubicBezTo>
                  <a:pt x="0" y="55880"/>
                  <a:pt x="55880" y="0"/>
                  <a:pt x="124460" y="0"/>
                </a:cubicBezTo>
                <a:lnTo>
                  <a:pt x="1486190" y="0"/>
                </a:lnTo>
                <a:cubicBezTo>
                  <a:pt x="1554770" y="0"/>
                  <a:pt x="1610650" y="55880"/>
                  <a:pt x="1610650" y="124460"/>
                </a:cubicBezTo>
                <a:lnTo>
                  <a:pt x="1610650" y="1388169"/>
                </a:lnTo>
                <a:cubicBezTo>
                  <a:pt x="1610650" y="1456749"/>
                  <a:pt x="1554770" y="1512629"/>
                  <a:pt x="1486190" y="1512629"/>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2"/>
          <p:cNvSpPr/>
          <p:nvPr/>
        </p:nvSpPr>
        <p:spPr>
          <a:xfrm>
            <a:off x="5457795" y="8071513"/>
            <a:ext cx="2279070" cy="1675237"/>
          </a:xfrm>
          <a:custGeom>
            <a:avLst/>
            <a:gdLst/>
            <a:ahLst/>
            <a:cxnLst/>
            <a:rect l="l" t="t" r="r" b="b"/>
            <a:pathLst>
              <a:path w="1610650" h="1512629" extrusionOk="0">
                <a:moveTo>
                  <a:pt x="1486190" y="1512629"/>
                </a:moveTo>
                <a:lnTo>
                  <a:pt x="124460" y="1512629"/>
                </a:lnTo>
                <a:cubicBezTo>
                  <a:pt x="55880" y="1512629"/>
                  <a:pt x="0" y="1456749"/>
                  <a:pt x="0" y="1388169"/>
                </a:cubicBezTo>
                <a:lnTo>
                  <a:pt x="0" y="124460"/>
                </a:lnTo>
                <a:cubicBezTo>
                  <a:pt x="0" y="55880"/>
                  <a:pt x="55880" y="0"/>
                  <a:pt x="124460" y="0"/>
                </a:cubicBezTo>
                <a:lnTo>
                  <a:pt x="1486190" y="0"/>
                </a:lnTo>
                <a:cubicBezTo>
                  <a:pt x="1554770" y="0"/>
                  <a:pt x="1610650" y="55880"/>
                  <a:pt x="1610650" y="124460"/>
                </a:cubicBezTo>
                <a:lnTo>
                  <a:pt x="1610650" y="1388169"/>
                </a:lnTo>
                <a:cubicBezTo>
                  <a:pt x="1610650" y="1456749"/>
                  <a:pt x="1554770" y="1512629"/>
                  <a:pt x="1486190" y="1512629"/>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2"/>
          <p:cNvSpPr/>
          <p:nvPr/>
        </p:nvSpPr>
        <p:spPr>
          <a:xfrm>
            <a:off x="8707807" y="8071513"/>
            <a:ext cx="2279070" cy="1675237"/>
          </a:xfrm>
          <a:custGeom>
            <a:avLst/>
            <a:gdLst/>
            <a:ahLst/>
            <a:cxnLst/>
            <a:rect l="l" t="t" r="r" b="b"/>
            <a:pathLst>
              <a:path w="1610650" h="1512629" extrusionOk="0">
                <a:moveTo>
                  <a:pt x="1486190" y="1512629"/>
                </a:moveTo>
                <a:lnTo>
                  <a:pt x="124460" y="1512629"/>
                </a:lnTo>
                <a:cubicBezTo>
                  <a:pt x="55880" y="1512629"/>
                  <a:pt x="0" y="1456749"/>
                  <a:pt x="0" y="1388169"/>
                </a:cubicBezTo>
                <a:lnTo>
                  <a:pt x="0" y="124460"/>
                </a:lnTo>
                <a:cubicBezTo>
                  <a:pt x="0" y="55880"/>
                  <a:pt x="55880" y="0"/>
                  <a:pt x="124460" y="0"/>
                </a:cubicBezTo>
                <a:lnTo>
                  <a:pt x="1486190" y="0"/>
                </a:lnTo>
                <a:cubicBezTo>
                  <a:pt x="1554770" y="0"/>
                  <a:pt x="1610650" y="55880"/>
                  <a:pt x="1610650" y="124460"/>
                </a:cubicBezTo>
                <a:lnTo>
                  <a:pt x="1610650" y="1388169"/>
                </a:lnTo>
                <a:cubicBezTo>
                  <a:pt x="1610650" y="1456749"/>
                  <a:pt x="1554770" y="1512629"/>
                  <a:pt x="1486190" y="1512629"/>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2"/>
          <p:cNvSpPr/>
          <p:nvPr/>
        </p:nvSpPr>
        <p:spPr>
          <a:xfrm>
            <a:off x="12028332" y="8005650"/>
            <a:ext cx="2279070" cy="1675237"/>
          </a:xfrm>
          <a:custGeom>
            <a:avLst/>
            <a:gdLst/>
            <a:ahLst/>
            <a:cxnLst/>
            <a:rect l="l" t="t" r="r" b="b"/>
            <a:pathLst>
              <a:path w="1610650" h="1512629" extrusionOk="0">
                <a:moveTo>
                  <a:pt x="1486190" y="1512629"/>
                </a:moveTo>
                <a:lnTo>
                  <a:pt x="124460" y="1512629"/>
                </a:lnTo>
                <a:cubicBezTo>
                  <a:pt x="55880" y="1512629"/>
                  <a:pt x="0" y="1456749"/>
                  <a:pt x="0" y="1388169"/>
                </a:cubicBezTo>
                <a:lnTo>
                  <a:pt x="0" y="124460"/>
                </a:lnTo>
                <a:cubicBezTo>
                  <a:pt x="0" y="55880"/>
                  <a:pt x="55880" y="0"/>
                  <a:pt x="124460" y="0"/>
                </a:cubicBezTo>
                <a:lnTo>
                  <a:pt x="1486190" y="0"/>
                </a:lnTo>
                <a:cubicBezTo>
                  <a:pt x="1554770" y="0"/>
                  <a:pt x="1610650" y="55880"/>
                  <a:pt x="1610650" y="124460"/>
                </a:cubicBezTo>
                <a:lnTo>
                  <a:pt x="1610650" y="1388169"/>
                </a:lnTo>
                <a:cubicBezTo>
                  <a:pt x="1610650" y="1456749"/>
                  <a:pt x="1554770" y="1512629"/>
                  <a:pt x="1486190" y="1512629"/>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2"/>
          <p:cNvSpPr/>
          <p:nvPr/>
        </p:nvSpPr>
        <p:spPr>
          <a:xfrm>
            <a:off x="-1273814" y="0"/>
            <a:ext cx="3271498" cy="10282809"/>
          </a:xfrm>
          <a:custGeom>
            <a:avLst/>
            <a:gdLst/>
            <a:ahLst/>
            <a:cxnLst/>
            <a:rect l="l" t="t" r="r" b="b"/>
            <a:pathLst>
              <a:path w="1107106" h="3479800" extrusionOk="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3C5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4" name="Google Shape;194;p12"/>
          <p:cNvPicPr preferRelativeResize="0"/>
          <p:nvPr/>
        </p:nvPicPr>
        <p:blipFill rotWithShape="1">
          <a:blip r:embed="rId3">
            <a:alphaModFix/>
          </a:blip>
          <a:srcRect/>
          <a:stretch/>
        </p:blipFill>
        <p:spPr>
          <a:xfrm>
            <a:off x="885414" y="815028"/>
            <a:ext cx="286573" cy="190701"/>
          </a:xfrm>
          <a:prstGeom prst="rect">
            <a:avLst/>
          </a:prstGeom>
          <a:noFill/>
          <a:ln>
            <a:noFill/>
          </a:ln>
        </p:spPr>
      </p:pic>
      <p:sp>
        <p:nvSpPr>
          <p:cNvPr id="195" name="Google Shape;195;p12"/>
          <p:cNvSpPr txBox="1"/>
          <p:nvPr/>
        </p:nvSpPr>
        <p:spPr>
          <a:xfrm>
            <a:off x="8180313" y="1736150"/>
            <a:ext cx="3927000" cy="11082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7200">
                <a:solidFill>
                  <a:srgbClr val="162942"/>
                </a:solidFill>
              </a:rPr>
              <a:t>Workflow</a:t>
            </a:r>
            <a:endParaRPr/>
          </a:p>
        </p:txBody>
      </p:sp>
      <p:sp>
        <p:nvSpPr>
          <p:cNvPr id="196" name="Google Shape;196;p12"/>
          <p:cNvSpPr/>
          <p:nvPr/>
        </p:nvSpPr>
        <p:spPr>
          <a:xfrm>
            <a:off x="3028323" y="1304693"/>
            <a:ext cx="14230977" cy="9525"/>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txBox="1"/>
          <p:nvPr/>
        </p:nvSpPr>
        <p:spPr>
          <a:xfrm>
            <a:off x="12170569" y="774065"/>
            <a:ext cx="5088731" cy="260649"/>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STROKE PREDICTION</a:t>
            </a:r>
            <a:endParaRPr/>
          </a:p>
        </p:txBody>
      </p:sp>
      <p:sp>
        <p:nvSpPr>
          <p:cNvPr id="198" name="Google Shape;198;p12"/>
          <p:cNvSpPr txBox="1"/>
          <p:nvPr/>
        </p:nvSpPr>
        <p:spPr>
          <a:xfrm>
            <a:off x="7054861" y="5776725"/>
            <a:ext cx="2218500" cy="9204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2600">
                <a:solidFill>
                  <a:srgbClr val="162942"/>
                </a:solidFill>
              </a:rPr>
              <a:t>Over </a:t>
            </a:r>
            <a:endParaRPr sz="2600">
              <a:solidFill>
                <a:srgbClr val="162942"/>
              </a:solidFill>
            </a:endParaRPr>
          </a:p>
          <a:p>
            <a:pPr marL="0" marR="0" lvl="0" indent="0" algn="ctr" rtl="0">
              <a:lnSpc>
                <a:spcPct val="130000"/>
              </a:lnSpc>
              <a:spcBef>
                <a:spcPts val="0"/>
              </a:spcBef>
              <a:spcAft>
                <a:spcPts val="0"/>
              </a:spcAft>
              <a:buNone/>
            </a:pPr>
            <a:r>
              <a:rPr lang="en-US" sz="2600">
                <a:solidFill>
                  <a:srgbClr val="162942"/>
                </a:solidFill>
              </a:rPr>
              <a:t>Sampling</a:t>
            </a:r>
            <a:endParaRPr sz="2600" b="0" i="0" u="none" strike="noStrike" cap="none">
              <a:solidFill>
                <a:srgbClr val="162942"/>
              </a:solidFill>
              <a:latin typeface="Arial"/>
              <a:ea typeface="Arial"/>
              <a:cs typeface="Arial"/>
              <a:sym typeface="Arial"/>
            </a:endParaRPr>
          </a:p>
        </p:txBody>
      </p:sp>
      <p:sp>
        <p:nvSpPr>
          <p:cNvPr id="199" name="Google Shape;199;p12"/>
          <p:cNvSpPr txBox="1"/>
          <p:nvPr/>
        </p:nvSpPr>
        <p:spPr>
          <a:xfrm>
            <a:off x="3127536" y="5776725"/>
            <a:ext cx="2218500" cy="9204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2600">
                <a:solidFill>
                  <a:srgbClr val="162942"/>
                </a:solidFill>
              </a:rPr>
              <a:t>Under Sampling</a:t>
            </a:r>
            <a:endParaRPr sz="2600" b="0" i="0" u="none" strike="noStrike" cap="none">
              <a:solidFill>
                <a:srgbClr val="162942"/>
              </a:solidFill>
              <a:latin typeface="Arial"/>
              <a:ea typeface="Arial"/>
              <a:cs typeface="Arial"/>
              <a:sym typeface="Arial"/>
            </a:endParaRPr>
          </a:p>
        </p:txBody>
      </p:sp>
      <p:sp>
        <p:nvSpPr>
          <p:cNvPr id="200" name="Google Shape;200;p12"/>
          <p:cNvSpPr txBox="1"/>
          <p:nvPr/>
        </p:nvSpPr>
        <p:spPr>
          <a:xfrm>
            <a:off x="10969098" y="5776725"/>
            <a:ext cx="2218500" cy="9204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2600">
                <a:solidFill>
                  <a:srgbClr val="162942"/>
                </a:solidFill>
              </a:rPr>
              <a:t>Tweaking</a:t>
            </a:r>
            <a:endParaRPr sz="2600">
              <a:solidFill>
                <a:srgbClr val="162942"/>
              </a:solidFill>
            </a:endParaRPr>
          </a:p>
          <a:p>
            <a:pPr marL="0" marR="0" lvl="0" indent="0" algn="ctr" rtl="0">
              <a:lnSpc>
                <a:spcPct val="130000"/>
              </a:lnSpc>
              <a:spcBef>
                <a:spcPts val="0"/>
              </a:spcBef>
              <a:spcAft>
                <a:spcPts val="0"/>
              </a:spcAft>
              <a:buNone/>
            </a:pPr>
            <a:r>
              <a:rPr lang="en-US" sz="2600">
                <a:solidFill>
                  <a:srgbClr val="162942"/>
                </a:solidFill>
              </a:rPr>
              <a:t>Parameters</a:t>
            </a:r>
            <a:endParaRPr sz="2600">
              <a:solidFill>
                <a:srgbClr val="162942"/>
              </a:solidFill>
            </a:endParaRPr>
          </a:p>
        </p:txBody>
      </p:sp>
      <p:sp>
        <p:nvSpPr>
          <p:cNvPr id="201" name="Google Shape;201;p12"/>
          <p:cNvSpPr txBox="1"/>
          <p:nvPr/>
        </p:nvSpPr>
        <p:spPr>
          <a:xfrm>
            <a:off x="5022911" y="3777075"/>
            <a:ext cx="2218500" cy="4002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2600">
                <a:solidFill>
                  <a:srgbClr val="162942"/>
                </a:solidFill>
              </a:rPr>
              <a:t>Sampling</a:t>
            </a:r>
            <a:endParaRPr sz="2600" b="0" i="0" u="none" strike="noStrike" cap="none">
              <a:solidFill>
                <a:srgbClr val="162942"/>
              </a:solidFill>
              <a:latin typeface="Arial"/>
              <a:ea typeface="Arial"/>
              <a:cs typeface="Arial"/>
              <a:sym typeface="Arial"/>
            </a:endParaRPr>
          </a:p>
        </p:txBody>
      </p:sp>
      <p:sp>
        <p:nvSpPr>
          <p:cNvPr id="202" name="Google Shape;202;p12"/>
          <p:cNvSpPr txBox="1"/>
          <p:nvPr/>
        </p:nvSpPr>
        <p:spPr>
          <a:xfrm>
            <a:off x="14808498" y="6017525"/>
            <a:ext cx="2218500" cy="4002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2600">
                <a:solidFill>
                  <a:srgbClr val="162942"/>
                </a:solidFill>
              </a:rPr>
              <a:t>Baseline</a:t>
            </a:r>
            <a:endParaRPr sz="2600">
              <a:solidFill>
                <a:srgbClr val="162942"/>
              </a:solidFill>
            </a:endParaRPr>
          </a:p>
        </p:txBody>
      </p:sp>
      <p:sp>
        <p:nvSpPr>
          <p:cNvPr id="203" name="Google Shape;203;p12"/>
          <p:cNvSpPr txBox="1"/>
          <p:nvPr/>
        </p:nvSpPr>
        <p:spPr>
          <a:xfrm>
            <a:off x="5488068" y="8358363"/>
            <a:ext cx="2218500" cy="9204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2600">
                <a:solidFill>
                  <a:srgbClr val="162942"/>
                </a:solidFill>
              </a:rPr>
              <a:t>Logistic</a:t>
            </a:r>
            <a:endParaRPr sz="2600">
              <a:solidFill>
                <a:srgbClr val="162942"/>
              </a:solidFill>
            </a:endParaRPr>
          </a:p>
          <a:p>
            <a:pPr marL="0" marR="0" lvl="0" indent="0" algn="ctr" rtl="0">
              <a:lnSpc>
                <a:spcPct val="130000"/>
              </a:lnSpc>
              <a:spcBef>
                <a:spcPts val="0"/>
              </a:spcBef>
              <a:spcAft>
                <a:spcPts val="0"/>
              </a:spcAft>
              <a:buNone/>
            </a:pPr>
            <a:r>
              <a:rPr lang="en-US" sz="2600">
                <a:solidFill>
                  <a:srgbClr val="162942"/>
                </a:solidFill>
              </a:rPr>
              <a:t>Regression</a:t>
            </a:r>
            <a:endParaRPr sz="2600">
              <a:solidFill>
                <a:srgbClr val="162942"/>
              </a:solidFill>
            </a:endParaRPr>
          </a:p>
        </p:txBody>
      </p:sp>
      <p:sp>
        <p:nvSpPr>
          <p:cNvPr id="204" name="Google Shape;204;p12"/>
          <p:cNvSpPr txBox="1"/>
          <p:nvPr/>
        </p:nvSpPr>
        <p:spPr>
          <a:xfrm>
            <a:off x="8697143" y="8618463"/>
            <a:ext cx="2218500" cy="4002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2600">
                <a:solidFill>
                  <a:srgbClr val="162942"/>
                </a:solidFill>
              </a:rPr>
              <a:t>KNN</a:t>
            </a:r>
            <a:endParaRPr sz="2600">
              <a:solidFill>
                <a:srgbClr val="162942"/>
              </a:solidFill>
            </a:endParaRPr>
          </a:p>
        </p:txBody>
      </p:sp>
      <p:sp>
        <p:nvSpPr>
          <p:cNvPr id="205" name="Google Shape;205;p12"/>
          <p:cNvSpPr txBox="1"/>
          <p:nvPr/>
        </p:nvSpPr>
        <p:spPr>
          <a:xfrm>
            <a:off x="12058618" y="8618463"/>
            <a:ext cx="2218500" cy="4002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2600" dirty="0">
                <a:solidFill>
                  <a:srgbClr val="162942"/>
                </a:solidFill>
              </a:rPr>
              <a:t>Decision Tree</a:t>
            </a:r>
            <a:endParaRPr sz="2600" dirty="0">
              <a:solidFill>
                <a:srgbClr val="162942"/>
              </a:solidFill>
            </a:endParaRPr>
          </a:p>
        </p:txBody>
      </p:sp>
      <p:sp>
        <p:nvSpPr>
          <p:cNvPr id="209" name="Google Shape;209;p12"/>
          <p:cNvSpPr/>
          <p:nvPr/>
        </p:nvSpPr>
        <p:spPr>
          <a:xfrm>
            <a:off x="12834437" y="3139550"/>
            <a:ext cx="2279070" cy="1675237"/>
          </a:xfrm>
          <a:custGeom>
            <a:avLst/>
            <a:gdLst/>
            <a:ahLst/>
            <a:cxnLst/>
            <a:rect l="l" t="t" r="r" b="b"/>
            <a:pathLst>
              <a:path w="1610650" h="1512629" extrusionOk="0">
                <a:moveTo>
                  <a:pt x="1486190" y="1512629"/>
                </a:moveTo>
                <a:lnTo>
                  <a:pt x="124460" y="1512629"/>
                </a:lnTo>
                <a:cubicBezTo>
                  <a:pt x="55880" y="1512629"/>
                  <a:pt x="0" y="1456749"/>
                  <a:pt x="0" y="1388169"/>
                </a:cubicBezTo>
                <a:lnTo>
                  <a:pt x="0" y="124460"/>
                </a:lnTo>
                <a:cubicBezTo>
                  <a:pt x="0" y="55880"/>
                  <a:pt x="55880" y="0"/>
                  <a:pt x="124460" y="0"/>
                </a:cubicBezTo>
                <a:lnTo>
                  <a:pt x="1486190" y="0"/>
                </a:lnTo>
                <a:cubicBezTo>
                  <a:pt x="1554770" y="0"/>
                  <a:pt x="1610650" y="55880"/>
                  <a:pt x="1610650" y="124460"/>
                </a:cubicBezTo>
                <a:lnTo>
                  <a:pt x="1610650" y="1388169"/>
                </a:lnTo>
                <a:cubicBezTo>
                  <a:pt x="1610650" y="1456749"/>
                  <a:pt x="1554770" y="1512629"/>
                  <a:pt x="1486190" y="1512629"/>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2"/>
          <p:cNvSpPr txBox="1"/>
          <p:nvPr/>
        </p:nvSpPr>
        <p:spPr>
          <a:xfrm>
            <a:off x="12864723" y="3516950"/>
            <a:ext cx="2218500" cy="9204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2600">
                <a:solidFill>
                  <a:srgbClr val="162942"/>
                </a:solidFill>
              </a:rPr>
              <a:t>Without</a:t>
            </a:r>
            <a:endParaRPr sz="2600">
              <a:solidFill>
                <a:srgbClr val="162942"/>
              </a:solidFill>
            </a:endParaRPr>
          </a:p>
          <a:p>
            <a:pPr marL="0" marR="0" lvl="0" indent="0" algn="ctr" rtl="0">
              <a:lnSpc>
                <a:spcPct val="130000"/>
              </a:lnSpc>
              <a:spcBef>
                <a:spcPts val="0"/>
              </a:spcBef>
              <a:spcAft>
                <a:spcPts val="0"/>
              </a:spcAft>
              <a:buNone/>
            </a:pPr>
            <a:r>
              <a:rPr lang="en-US" sz="2600">
                <a:solidFill>
                  <a:srgbClr val="162942"/>
                </a:solidFill>
              </a:rPr>
              <a:t>Sampling</a:t>
            </a:r>
            <a:endParaRPr sz="2600">
              <a:solidFill>
                <a:srgbClr val="162942"/>
              </a:solidFill>
            </a:endParaRPr>
          </a:p>
        </p:txBody>
      </p:sp>
      <p:cxnSp>
        <p:nvCxnSpPr>
          <p:cNvPr id="211" name="Google Shape;211;p12"/>
          <p:cNvCxnSpPr>
            <a:stCxn id="201" idx="1"/>
          </p:cNvCxnSpPr>
          <p:nvPr/>
        </p:nvCxnSpPr>
        <p:spPr>
          <a:xfrm flipH="1">
            <a:off x="4278611" y="3977175"/>
            <a:ext cx="744300" cy="1526400"/>
          </a:xfrm>
          <a:prstGeom prst="bentConnector2">
            <a:avLst/>
          </a:prstGeom>
          <a:noFill/>
          <a:ln w="9525" cap="flat" cmpd="sng">
            <a:solidFill>
              <a:schemeClr val="dk2"/>
            </a:solidFill>
            <a:prstDash val="solid"/>
            <a:round/>
            <a:headEnd type="none" w="med" len="med"/>
            <a:tailEnd type="none" w="med" len="med"/>
          </a:ln>
        </p:spPr>
      </p:cxnSp>
      <p:cxnSp>
        <p:nvCxnSpPr>
          <p:cNvPr id="212" name="Google Shape;212;p12"/>
          <p:cNvCxnSpPr>
            <a:stCxn id="201" idx="3"/>
          </p:cNvCxnSpPr>
          <p:nvPr/>
        </p:nvCxnSpPr>
        <p:spPr>
          <a:xfrm>
            <a:off x="7241411" y="3977175"/>
            <a:ext cx="919200" cy="1422900"/>
          </a:xfrm>
          <a:prstGeom prst="bentConnector2">
            <a:avLst/>
          </a:prstGeom>
          <a:noFill/>
          <a:ln w="9525" cap="flat" cmpd="sng">
            <a:solidFill>
              <a:schemeClr val="dk2"/>
            </a:solidFill>
            <a:prstDash val="solid"/>
            <a:round/>
            <a:headEnd type="none" w="med" len="med"/>
            <a:tailEnd type="none" w="med" len="med"/>
          </a:ln>
        </p:spPr>
      </p:cxnSp>
      <p:cxnSp>
        <p:nvCxnSpPr>
          <p:cNvPr id="213" name="Google Shape;213;p12"/>
          <p:cNvCxnSpPr/>
          <p:nvPr/>
        </p:nvCxnSpPr>
        <p:spPr>
          <a:xfrm>
            <a:off x="15083236" y="3977175"/>
            <a:ext cx="919200" cy="1422900"/>
          </a:xfrm>
          <a:prstGeom prst="bentConnector2">
            <a:avLst/>
          </a:prstGeom>
          <a:noFill/>
          <a:ln w="9525" cap="flat" cmpd="sng">
            <a:solidFill>
              <a:schemeClr val="dk2"/>
            </a:solidFill>
            <a:prstDash val="solid"/>
            <a:round/>
            <a:headEnd type="none" w="med" len="med"/>
            <a:tailEnd type="none" w="med" len="med"/>
          </a:ln>
        </p:spPr>
      </p:cxnSp>
      <p:cxnSp>
        <p:nvCxnSpPr>
          <p:cNvPr id="214" name="Google Shape;214;p12"/>
          <p:cNvCxnSpPr/>
          <p:nvPr/>
        </p:nvCxnSpPr>
        <p:spPr>
          <a:xfrm flipH="1">
            <a:off x="12107336" y="3927875"/>
            <a:ext cx="744300" cy="1526400"/>
          </a:xfrm>
          <a:prstGeom prst="bentConnector2">
            <a:avLst/>
          </a:prstGeom>
          <a:noFill/>
          <a:ln w="9525" cap="flat" cmpd="sng">
            <a:solidFill>
              <a:schemeClr val="dk2"/>
            </a:solidFill>
            <a:prstDash val="solid"/>
            <a:round/>
            <a:headEnd type="none" w="med" len="med"/>
            <a:tailEnd type="none" w="med" len="med"/>
          </a:ln>
        </p:spPr>
      </p:cxnSp>
      <p:sp>
        <p:nvSpPr>
          <p:cNvPr id="215" name="Google Shape;215;p12"/>
          <p:cNvSpPr/>
          <p:nvPr/>
        </p:nvSpPr>
        <p:spPr>
          <a:xfrm>
            <a:off x="5185620" y="7755150"/>
            <a:ext cx="10078669" cy="2251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2"/>
          <p:cNvSpPr txBox="1"/>
          <p:nvPr/>
        </p:nvSpPr>
        <p:spPr>
          <a:xfrm>
            <a:off x="8583901" y="7217250"/>
            <a:ext cx="2844600" cy="4926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200">
                <a:solidFill>
                  <a:srgbClr val="162942"/>
                </a:solidFill>
              </a:rPr>
              <a:t>GridSearchCV</a:t>
            </a:r>
            <a:endParaRPr sz="3200" strike="noStrike" cap="none">
              <a:solidFill>
                <a:srgbClr val="16294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Shape 220"/>
        <p:cNvGrpSpPr/>
        <p:nvPr/>
      </p:nvGrpSpPr>
      <p:grpSpPr>
        <a:xfrm>
          <a:off x="0" y="0"/>
          <a:ext cx="0" cy="0"/>
          <a:chOff x="0" y="0"/>
          <a:chExt cx="0" cy="0"/>
        </a:xfrm>
      </p:grpSpPr>
      <p:sp>
        <p:nvSpPr>
          <p:cNvPr id="221" name="Google Shape;221;p9"/>
          <p:cNvSpPr/>
          <p:nvPr/>
        </p:nvSpPr>
        <p:spPr>
          <a:xfrm>
            <a:off x="-1273814" y="0"/>
            <a:ext cx="3272831" cy="10287000"/>
          </a:xfrm>
          <a:custGeom>
            <a:avLst/>
            <a:gdLst/>
            <a:ahLst/>
            <a:cxnLst/>
            <a:rect l="l" t="t" r="r" b="b"/>
            <a:pathLst>
              <a:path w="1107106" h="3479800" extrusionOk="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3C5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2" name="Google Shape;222;p9"/>
          <p:cNvPicPr preferRelativeResize="0"/>
          <p:nvPr/>
        </p:nvPicPr>
        <p:blipFill rotWithShape="1">
          <a:blip r:embed="rId3">
            <a:alphaModFix/>
          </a:blip>
          <a:srcRect/>
          <a:stretch/>
        </p:blipFill>
        <p:spPr>
          <a:xfrm>
            <a:off x="885414" y="815028"/>
            <a:ext cx="286573" cy="190701"/>
          </a:xfrm>
          <a:prstGeom prst="rect">
            <a:avLst/>
          </a:prstGeom>
          <a:noFill/>
          <a:ln>
            <a:noFill/>
          </a:ln>
        </p:spPr>
      </p:pic>
      <p:sp>
        <p:nvSpPr>
          <p:cNvPr id="223" name="Google Shape;223;p9"/>
          <p:cNvSpPr/>
          <p:nvPr/>
        </p:nvSpPr>
        <p:spPr>
          <a:xfrm>
            <a:off x="3028323" y="2176098"/>
            <a:ext cx="14235542" cy="2499915"/>
          </a:xfrm>
          <a:custGeom>
            <a:avLst/>
            <a:gdLst/>
            <a:ahLst/>
            <a:cxnLst/>
            <a:rect l="l" t="t" r="r" b="b"/>
            <a:pathLst>
              <a:path w="6216394" h="1091666" extrusionOk="0">
                <a:moveTo>
                  <a:pt x="6091934" y="1091666"/>
                </a:moveTo>
                <a:lnTo>
                  <a:pt x="124460" y="1091666"/>
                </a:lnTo>
                <a:cubicBezTo>
                  <a:pt x="55880" y="1091666"/>
                  <a:pt x="0" y="1035786"/>
                  <a:pt x="0" y="967206"/>
                </a:cubicBezTo>
                <a:lnTo>
                  <a:pt x="0" y="124460"/>
                </a:lnTo>
                <a:cubicBezTo>
                  <a:pt x="0" y="55880"/>
                  <a:pt x="55880" y="0"/>
                  <a:pt x="124460" y="0"/>
                </a:cubicBezTo>
                <a:lnTo>
                  <a:pt x="6091934" y="0"/>
                </a:lnTo>
                <a:cubicBezTo>
                  <a:pt x="6160514" y="0"/>
                  <a:pt x="6216394" y="55880"/>
                  <a:pt x="6216394" y="124460"/>
                </a:cubicBezTo>
                <a:lnTo>
                  <a:pt x="6216394" y="967206"/>
                </a:lnTo>
                <a:cubicBezTo>
                  <a:pt x="6216394" y="1035786"/>
                  <a:pt x="6160514" y="1091666"/>
                  <a:pt x="6091934" y="1091666"/>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3028323" y="1304693"/>
            <a:ext cx="14230977" cy="9525"/>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txBox="1"/>
          <p:nvPr/>
        </p:nvSpPr>
        <p:spPr>
          <a:xfrm>
            <a:off x="12170569" y="774065"/>
            <a:ext cx="5088731" cy="260649"/>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STROKE PREDICTION</a:t>
            </a:r>
            <a:endParaRPr/>
          </a:p>
        </p:txBody>
      </p:sp>
      <p:grpSp>
        <p:nvGrpSpPr>
          <p:cNvPr id="226" name="Google Shape;226;p9"/>
          <p:cNvGrpSpPr/>
          <p:nvPr/>
        </p:nvGrpSpPr>
        <p:grpSpPr>
          <a:xfrm>
            <a:off x="7906004" y="2651152"/>
            <a:ext cx="8529075" cy="1612855"/>
            <a:chOff x="0" y="76200"/>
            <a:chExt cx="11372100" cy="2150473"/>
          </a:xfrm>
        </p:grpSpPr>
        <p:sp>
          <p:nvSpPr>
            <p:cNvPr id="227" name="Google Shape;227;p9"/>
            <p:cNvSpPr txBox="1"/>
            <p:nvPr/>
          </p:nvSpPr>
          <p:spPr>
            <a:xfrm>
              <a:off x="0" y="76200"/>
              <a:ext cx="11372100" cy="10671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5200" b="0" i="0" u="none" strike="noStrike" cap="none">
                  <a:solidFill>
                    <a:srgbClr val="162942"/>
                  </a:solidFill>
                  <a:latin typeface="Arial"/>
                  <a:ea typeface="Arial"/>
                  <a:cs typeface="Arial"/>
                  <a:sym typeface="Arial"/>
                </a:rPr>
                <a:t>Model Creation &amp; Evaluation</a:t>
              </a:r>
              <a:endParaRPr sz="200"/>
            </a:p>
          </p:txBody>
        </p:sp>
        <p:sp>
          <p:nvSpPr>
            <p:cNvPr id="228" name="Google Shape;228;p9"/>
            <p:cNvSpPr txBox="1"/>
            <p:nvPr/>
          </p:nvSpPr>
          <p:spPr>
            <a:xfrm>
              <a:off x="0" y="1692594"/>
              <a:ext cx="10119371" cy="534079"/>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0" i="0" u="none" strike="noStrike" cap="none">
                  <a:solidFill>
                    <a:srgbClr val="162942"/>
                  </a:solidFill>
                  <a:latin typeface="Arial"/>
                  <a:ea typeface="Arial"/>
                  <a:cs typeface="Arial"/>
                  <a:sym typeface="Arial"/>
                </a:rPr>
                <a:t>Identifying Issues</a:t>
              </a:r>
              <a:endParaRPr/>
            </a:p>
          </p:txBody>
        </p:sp>
      </p:grpSp>
      <p:pic>
        <p:nvPicPr>
          <p:cNvPr id="229" name="Google Shape;229;p9"/>
          <p:cNvPicPr preferRelativeResize="0"/>
          <p:nvPr/>
        </p:nvPicPr>
        <p:blipFill rotWithShape="1">
          <a:blip r:embed="rId4">
            <a:alphaModFix/>
          </a:blip>
          <a:srcRect/>
          <a:stretch/>
        </p:blipFill>
        <p:spPr>
          <a:xfrm>
            <a:off x="3172931" y="1652014"/>
            <a:ext cx="3857908" cy="3023197"/>
          </a:xfrm>
          <a:prstGeom prst="rect">
            <a:avLst/>
          </a:prstGeom>
          <a:noFill/>
          <a:ln>
            <a:noFill/>
          </a:ln>
        </p:spPr>
      </p:pic>
      <p:pic>
        <p:nvPicPr>
          <p:cNvPr id="230" name="Google Shape;230;p9" descr="Having an Imbalanced Dataset? Here Is How You Can Fix It. | by Will Badr |  Towards Data Science"/>
          <p:cNvPicPr preferRelativeResize="0"/>
          <p:nvPr/>
        </p:nvPicPr>
        <p:blipFill rotWithShape="1">
          <a:blip r:embed="rId5">
            <a:alphaModFix/>
          </a:blip>
          <a:srcRect r="47635"/>
          <a:stretch/>
        </p:blipFill>
        <p:spPr>
          <a:xfrm>
            <a:off x="6436850" y="5350125"/>
            <a:ext cx="7413924" cy="43471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Shape 234"/>
        <p:cNvGrpSpPr/>
        <p:nvPr/>
      </p:nvGrpSpPr>
      <p:grpSpPr>
        <a:xfrm>
          <a:off x="0" y="0"/>
          <a:ext cx="0" cy="0"/>
          <a:chOff x="0" y="0"/>
          <a:chExt cx="0" cy="0"/>
        </a:xfrm>
      </p:grpSpPr>
      <p:sp>
        <p:nvSpPr>
          <p:cNvPr id="235" name="Google Shape;235;ge3dec4caac_0_30"/>
          <p:cNvSpPr/>
          <p:nvPr/>
        </p:nvSpPr>
        <p:spPr>
          <a:xfrm>
            <a:off x="-1273814" y="0"/>
            <a:ext cx="3271498" cy="10282809"/>
          </a:xfrm>
          <a:custGeom>
            <a:avLst/>
            <a:gdLst/>
            <a:ahLst/>
            <a:cxnLst/>
            <a:rect l="l" t="t" r="r" b="b"/>
            <a:pathLst>
              <a:path w="1107106" h="3479800" extrusionOk="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3C5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6" name="Google Shape;236;ge3dec4caac_0_30"/>
          <p:cNvPicPr preferRelativeResize="0"/>
          <p:nvPr/>
        </p:nvPicPr>
        <p:blipFill rotWithShape="1">
          <a:blip r:embed="rId3">
            <a:alphaModFix/>
          </a:blip>
          <a:srcRect/>
          <a:stretch/>
        </p:blipFill>
        <p:spPr>
          <a:xfrm>
            <a:off x="885414" y="815028"/>
            <a:ext cx="286573" cy="190701"/>
          </a:xfrm>
          <a:prstGeom prst="rect">
            <a:avLst/>
          </a:prstGeom>
          <a:noFill/>
          <a:ln>
            <a:noFill/>
          </a:ln>
        </p:spPr>
      </p:pic>
      <p:sp>
        <p:nvSpPr>
          <p:cNvPr id="237" name="Google Shape;237;ge3dec4caac_0_30"/>
          <p:cNvSpPr/>
          <p:nvPr/>
        </p:nvSpPr>
        <p:spPr>
          <a:xfrm>
            <a:off x="3028323" y="1304693"/>
            <a:ext cx="14231100" cy="9600"/>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ge3dec4caac_0_30"/>
          <p:cNvSpPr txBox="1"/>
          <p:nvPr/>
        </p:nvSpPr>
        <p:spPr>
          <a:xfrm>
            <a:off x="12170569" y="774065"/>
            <a:ext cx="5088600" cy="2607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STROKE PREDICTION</a:t>
            </a:r>
            <a:endParaRPr/>
          </a:p>
        </p:txBody>
      </p:sp>
      <p:pic>
        <p:nvPicPr>
          <p:cNvPr id="239" name="Google Shape;239;ge3dec4caac_0_30"/>
          <p:cNvPicPr preferRelativeResize="0"/>
          <p:nvPr/>
        </p:nvPicPr>
        <p:blipFill>
          <a:blip r:embed="rId4">
            <a:alphaModFix/>
          </a:blip>
          <a:stretch>
            <a:fillRect/>
          </a:stretch>
        </p:blipFill>
        <p:spPr>
          <a:xfrm>
            <a:off x="3028322" y="1584228"/>
            <a:ext cx="14231101" cy="68952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Shape 243"/>
        <p:cNvGrpSpPr/>
        <p:nvPr/>
      </p:nvGrpSpPr>
      <p:grpSpPr>
        <a:xfrm>
          <a:off x="0" y="0"/>
          <a:ext cx="0" cy="0"/>
          <a:chOff x="0" y="0"/>
          <a:chExt cx="0" cy="0"/>
        </a:xfrm>
      </p:grpSpPr>
      <p:sp>
        <p:nvSpPr>
          <p:cNvPr id="244" name="Google Shape;244;ge3dec4caac_0_59"/>
          <p:cNvSpPr/>
          <p:nvPr/>
        </p:nvSpPr>
        <p:spPr>
          <a:xfrm>
            <a:off x="-1273814" y="0"/>
            <a:ext cx="3271498" cy="10282809"/>
          </a:xfrm>
          <a:custGeom>
            <a:avLst/>
            <a:gdLst/>
            <a:ahLst/>
            <a:cxnLst/>
            <a:rect l="l" t="t" r="r" b="b"/>
            <a:pathLst>
              <a:path w="1107106" h="3479800" extrusionOk="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3C5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5" name="Google Shape;245;ge3dec4caac_0_59"/>
          <p:cNvPicPr preferRelativeResize="0"/>
          <p:nvPr/>
        </p:nvPicPr>
        <p:blipFill rotWithShape="1">
          <a:blip r:embed="rId3">
            <a:alphaModFix/>
          </a:blip>
          <a:srcRect/>
          <a:stretch/>
        </p:blipFill>
        <p:spPr>
          <a:xfrm>
            <a:off x="885414" y="815028"/>
            <a:ext cx="286573" cy="190701"/>
          </a:xfrm>
          <a:prstGeom prst="rect">
            <a:avLst/>
          </a:prstGeom>
          <a:noFill/>
          <a:ln>
            <a:noFill/>
          </a:ln>
        </p:spPr>
      </p:pic>
      <p:sp>
        <p:nvSpPr>
          <p:cNvPr id="246" name="Google Shape;246;ge3dec4caac_0_59"/>
          <p:cNvSpPr/>
          <p:nvPr/>
        </p:nvSpPr>
        <p:spPr>
          <a:xfrm>
            <a:off x="3028323" y="1304693"/>
            <a:ext cx="14231100" cy="9600"/>
          </a:xfrm>
          <a:prstGeom prst="rect">
            <a:avLst/>
          </a:prstGeom>
          <a:solidFill>
            <a:srgbClr val="16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ge3dec4caac_0_59"/>
          <p:cNvSpPr txBox="1"/>
          <p:nvPr/>
        </p:nvSpPr>
        <p:spPr>
          <a:xfrm>
            <a:off x="12170569" y="774065"/>
            <a:ext cx="5088600" cy="2607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1600" b="0" i="0" u="none" strike="noStrike" cap="none">
                <a:solidFill>
                  <a:srgbClr val="162942"/>
                </a:solidFill>
                <a:latin typeface="Arial"/>
                <a:ea typeface="Arial"/>
                <a:cs typeface="Arial"/>
                <a:sym typeface="Arial"/>
              </a:rPr>
              <a:t>STROKE PREDICTION</a:t>
            </a:r>
            <a:endParaRPr/>
          </a:p>
        </p:txBody>
      </p:sp>
      <p:pic>
        <p:nvPicPr>
          <p:cNvPr id="248" name="Google Shape;248;ge3dec4caac_0_59"/>
          <p:cNvPicPr preferRelativeResize="0"/>
          <p:nvPr/>
        </p:nvPicPr>
        <p:blipFill>
          <a:blip r:embed="rId4">
            <a:alphaModFix/>
          </a:blip>
          <a:stretch>
            <a:fillRect/>
          </a:stretch>
        </p:blipFill>
        <p:spPr>
          <a:xfrm>
            <a:off x="3862807" y="4325379"/>
            <a:ext cx="12159476" cy="5485125"/>
          </a:xfrm>
          <a:prstGeom prst="rect">
            <a:avLst/>
          </a:prstGeom>
          <a:noFill/>
          <a:ln>
            <a:noFill/>
          </a:ln>
        </p:spPr>
      </p:pic>
      <p:sp>
        <p:nvSpPr>
          <p:cNvPr id="249" name="Google Shape;249;ge3dec4caac_0_59"/>
          <p:cNvSpPr/>
          <p:nvPr/>
        </p:nvSpPr>
        <p:spPr>
          <a:xfrm>
            <a:off x="3028334" y="1718700"/>
            <a:ext cx="14233235" cy="2407684"/>
          </a:xfrm>
          <a:custGeom>
            <a:avLst/>
            <a:gdLst/>
            <a:ahLst/>
            <a:cxnLst/>
            <a:rect l="l" t="t" r="r" b="b"/>
            <a:pathLst>
              <a:path w="2339069" h="814783" extrusionOk="0">
                <a:moveTo>
                  <a:pt x="2214609" y="814783"/>
                </a:moveTo>
                <a:lnTo>
                  <a:pt x="124460" y="814783"/>
                </a:lnTo>
                <a:cubicBezTo>
                  <a:pt x="55880" y="814783"/>
                  <a:pt x="0" y="758903"/>
                  <a:pt x="0" y="690322"/>
                </a:cubicBezTo>
                <a:lnTo>
                  <a:pt x="0" y="124460"/>
                </a:lnTo>
                <a:cubicBezTo>
                  <a:pt x="0" y="55880"/>
                  <a:pt x="55880" y="0"/>
                  <a:pt x="124460" y="0"/>
                </a:cubicBezTo>
                <a:lnTo>
                  <a:pt x="2214609" y="0"/>
                </a:lnTo>
                <a:cubicBezTo>
                  <a:pt x="2283189" y="0"/>
                  <a:pt x="2339069" y="55880"/>
                  <a:pt x="2339069" y="124460"/>
                </a:cubicBezTo>
                <a:lnTo>
                  <a:pt x="2339069" y="690323"/>
                </a:lnTo>
                <a:cubicBezTo>
                  <a:pt x="2339069" y="758903"/>
                  <a:pt x="2283189" y="814783"/>
                  <a:pt x="2214609" y="814783"/>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 name="Google Shape;250;ge3dec4caac_0_59"/>
          <p:cNvGrpSpPr/>
          <p:nvPr/>
        </p:nvGrpSpPr>
        <p:grpSpPr>
          <a:xfrm>
            <a:off x="3554250" y="2073725"/>
            <a:ext cx="13167953" cy="1687371"/>
            <a:chOff x="0" y="-47625"/>
            <a:chExt cx="6869400" cy="2249828"/>
          </a:xfrm>
        </p:grpSpPr>
        <p:sp>
          <p:nvSpPr>
            <p:cNvPr id="251" name="Google Shape;251;ge3dec4caac_0_59"/>
            <p:cNvSpPr txBox="1"/>
            <p:nvPr/>
          </p:nvSpPr>
          <p:spPr>
            <a:xfrm>
              <a:off x="0" y="-47625"/>
              <a:ext cx="6869400" cy="492600"/>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a:solidFill>
                    <a:srgbClr val="162942"/>
                  </a:solidFill>
                </a:rPr>
                <a:t>SMOTE</a:t>
              </a:r>
              <a:endParaRPr/>
            </a:p>
          </p:txBody>
        </p:sp>
        <p:sp>
          <p:nvSpPr>
            <p:cNvPr id="252" name="Google Shape;252;ge3dec4caac_0_59"/>
            <p:cNvSpPr txBox="1"/>
            <p:nvPr/>
          </p:nvSpPr>
          <p:spPr>
            <a:xfrm>
              <a:off x="0" y="1052903"/>
              <a:ext cx="6869400" cy="11493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a:solidFill>
                    <a:srgbClr val="454545"/>
                  </a:solidFill>
                </a:rPr>
                <a:t>Synthetic Minority Over sampling Technique (SMOTE) algorithm applies KNN approach where it selects K nearest neighbors, joins them and creates the synthetic samples in the space. The algorithm takes the feature vectors and its nearest neighbors, computes the distance between these vectors. The difference is multiplied by random number between (0, 1) and it is added back to feature. SMOTE algorithm is a pioneer algorithm and many other algorithms are derived from SMOTE.</a:t>
              </a:r>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923</Words>
  <Application>Microsoft Office PowerPoint</Application>
  <PresentationFormat>Custom</PresentationFormat>
  <Paragraphs>260</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pokhang wong</cp:lastModifiedBy>
  <cp:revision>2</cp:revision>
  <dcterms:created xsi:type="dcterms:W3CDTF">2006-08-16T00:00:00Z</dcterms:created>
  <dcterms:modified xsi:type="dcterms:W3CDTF">2021-09-27T02:59:36Z</dcterms:modified>
</cp:coreProperties>
</file>