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88" r:id="rId2"/>
    <p:sldId id="489" r:id="rId3"/>
    <p:sldId id="491" r:id="rId4"/>
    <p:sldId id="497" r:id="rId5"/>
    <p:sldId id="498" r:id="rId6"/>
    <p:sldId id="499" r:id="rId7"/>
    <p:sldId id="501" r:id="rId8"/>
    <p:sldId id="504" r:id="rId9"/>
    <p:sldId id="500" r:id="rId10"/>
    <p:sldId id="505" r:id="rId11"/>
    <p:sldId id="494" r:id="rId12"/>
    <p:sldId id="493" r:id="rId13"/>
    <p:sldId id="495" r:id="rId14"/>
    <p:sldId id="492" r:id="rId15"/>
    <p:sldId id="496" r:id="rId16"/>
    <p:sldId id="507" r:id="rId17"/>
    <p:sldId id="50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762" y="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976F4-C690-47B4-8D87-02211C49A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76B54-5CB7-4996-9E6C-BF6DA7B891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7848B-B25D-4E58-8371-5D4BBEDF6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9228C-4E62-455D-BB38-420BFA181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1A676-9A54-4343-B074-6E50ADA0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34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CD6D1-5F74-4924-8C50-644FAFDD3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AFFA32-F09D-4DB6-BE08-D357C0642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C9563-5574-47A1-A5F7-CCD703832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54A52-01AA-42B9-90AE-11D586EA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FF422-E938-460F-B535-47834CA7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9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69602D-7BC2-4D74-BEDB-1CB05F72E9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9F1D5-B8CB-4FA1-A522-0D83025BC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CDE70-BB8D-4286-B7DE-0C5D392F2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DA5C6-166E-4B96-AE92-ABBB53591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721FF-E15B-4BEA-B171-CB8946E46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4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01-91BC-4793-A0BA-E1F7651E0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7A1A4-06DD-4291-B231-1BB9F67ED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9E22E-A154-4602-A51E-3256D2E40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705C1-EAB1-4290-930B-C608BCABA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83D57-4B53-42B5-86B9-33E5DAA1E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29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694A2-1850-427F-B47A-8F2437D6C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9ABA2-6E20-47AF-ABFF-4B7A8108A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851BD-CF75-4FB3-B5A5-0A5F899C4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B4E7D-2C70-4EA0-B4D1-1E91B2FAB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63F0A-55E1-4A9D-A1EF-2530E5C83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5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8671A-47CC-4E60-9982-C558EC11A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56576-A4F7-49D7-8473-70C5C5081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7A496-9C50-49AD-BF48-57F11F0BD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5CD71-66A1-47B4-BBA2-D9E69C5BA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25A43-588D-4E79-A670-18ADCE9D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C694A-B630-4E57-9776-1DE6D1E2A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24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08D65-9A62-440B-BECE-249B3AAB7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B3EA1-C75F-4AF8-AA23-A5052A09C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77877-BA74-4D1A-B759-524C165B4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4D5C9E-82D0-41A2-918C-B5692EC0AE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FF0EC0-E0BD-463F-B5F2-7C700110CA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FFAED1-6347-4AE3-8AEF-2CA7AEF4C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28DFD-1E78-499B-AEF7-26711CA59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CBA06E-4FFB-45FE-907D-090FC87C0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0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EEEC3-5BA8-4BA4-BEA6-939F73C00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865BF8-DA9F-4C83-B183-B635EDCC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73F666-FC69-44AC-A832-4EE84CA28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5375B4-D935-4EDD-80B2-F38FD70B9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43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C173F7-D717-43DE-94ED-F6836619C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7EC47E-2D14-4C9F-9013-8511E8211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CFE95-9695-4F68-A183-4D04DEEEC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33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1EB55-C0A0-4198-8216-36DA0E480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52AD7-9C21-405C-B511-BCF3A191C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96B3DD-2D71-48A7-B944-33334F3CA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EAA2A-290B-4B70-8335-A7A6D6ACA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A7185-BA55-4268-90F4-7B0A0437F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34986-D858-40EC-9DD0-FBE9B0AB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86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381E5-0961-4D6B-B3AE-FCCB5AED9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38E172-BB5A-4DE5-9D25-113A7D663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6B16BE-601E-45EE-9908-0B05D6691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ECD9B-CD8C-408B-8B7A-F0D415376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0E182-9484-47BE-AA87-9062D9D89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40F16-7783-45A1-9D10-486A19A06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2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8CF658-4380-4103-B512-66E303AFF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FC044-F03C-4515-B46E-73C9A56BE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D8E85-8BAA-454D-BD86-277BA8B135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866E9-FFCC-4B83-8F1F-43649AB9B126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DE4DD-BEEC-456B-9566-062A43FCB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8409F-D4A9-4FF8-8E5B-AAE03077E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ncdc.noaa.gov/cag/global/time-series/globe/land_ocean/1/12/1880-2018.cs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ancancan.wikispaces.com/Paroi+cellulaire" TargetMode="Externa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nationmaster.com/country-info/stats/Cost-of-living/Average-monthly-disposable-salary/After-ta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marketwatch.co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marketwatch.co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4">
            <a:extLst>
              <a:ext uri="{FF2B5EF4-FFF2-40B4-BE49-F238E27FC236}">
                <a16:creationId xmlns:a16="http://schemas.microsoft.com/office/drawing/2014/main" id="{7753D425-4546-48DE-8A30-82BFD1E36DF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06716" y="1152605"/>
            <a:ext cx="10665439" cy="261257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7200" dirty="0">
                <a:ea typeface="ＭＳ Ｐゴシック" panose="020B0600070205080204" pitchFamily="34" charset="-128"/>
              </a:rPr>
              <a:t>Degrees of Climate Change</a:t>
            </a:r>
            <a:br>
              <a:rPr lang="en-US" altLang="en-US" sz="7200" dirty="0">
                <a:ea typeface="ＭＳ Ｐゴシック" panose="020B0600070205080204" pitchFamily="34" charset="-128"/>
              </a:rPr>
            </a:br>
            <a:r>
              <a:rPr lang="en-US" altLang="en-US" sz="7200" dirty="0">
                <a:ea typeface="ＭＳ Ｐゴシック" panose="020B0600070205080204" pitchFamily="34" charset="-128"/>
              </a:rPr>
              <a:t>Technology Review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E36573-7506-4503-8290-CE58D07F0424}"/>
              </a:ext>
            </a:extLst>
          </p:cNvPr>
          <p:cNvSpPr txBox="1"/>
          <p:nvPr/>
        </p:nvSpPr>
        <p:spPr>
          <a:xfrm>
            <a:off x="906716" y="4564316"/>
            <a:ext cx="92131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8 May 2018</a:t>
            </a:r>
          </a:p>
          <a:p>
            <a:endParaRPr lang="en-US" sz="2800" dirty="0"/>
          </a:p>
          <a:p>
            <a:r>
              <a:rPr lang="en-US" sz="2800" dirty="0"/>
              <a:t>Todd Schultz, Rahul </a:t>
            </a:r>
            <a:r>
              <a:rPr lang="en-US" sz="2800" dirty="0" err="1"/>
              <a:t>Birmiwal</a:t>
            </a:r>
            <a:r>
              <a:rPr lang="en-US" sz="2800" dirty="0"/>
              <a:t>, Abhishek Anand</a:t>
            </a:r>
          </a:p>
        </p:txBody>
      </p:sp>
      <p:pic>
        <p:nvPicPr>
          <p:cNvPr id="10" name="Graphic 9" descr="Plant">
            <a:extLst>
              <a:ext uri="{FF2B5EF4-FFF2-40B4-BE49-F238E27FC236}">
                <a16:creationId xmlns:a16="http://schemas.microsoft.com/office/drawing/2014/main" id="{CAB2D419-677D-4319-B7DD-EFC804BF2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80896" y="2843092"/>
            <a:ext cx="1440757" cy="1440757"/>
          </a:xfrm>
          <a:prstGeom prst="rect">
            <a:avLst/>
          </a:prstGeom>
        </p:spPr>
      </p:pic>
      <p:pic>
        <p:nvPicPr>
          <p:cNvPr id="12" name="Graphic 11" descr="Earth Globe Americas">
            <a:extLst>
              <a:ext uri="{FF2B5EF4-FFF2-40B4-BE49-F238E27FC236}">
                <a16:creationId xmlns:a16="http://schemas.microsoft.com/office/drawing/2014/main" id="{F64A2D7C-A43C-47C0-8D9E-C1EE8932C6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28102" y="3765176"/>
            <a:ext cx="2706432" cy="270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443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F10A8-F4A3-4B27-AF9B-683371A9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An example workflow...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E6637-D705-43A0-B34B-8FF23FC1E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cs typeface="Calibri"/>
              </a:rPr>
              <a:t>Requests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Interface with web</a:t>
            </a:r>
          </a:p>
          <a:p>
            <a:endParaRPr lang="en-US" dirty="0">
              <a:cs typeface="Calibri"/>
            </a:endParaRPr>
          </a:p>
          <a:p>
            <a:r>
              <a:rPr lang="en-US" sz="3200" dirty="0">
                <a:cs typeface="Calibri"/>
              </a:rPr>
              <a:t>Beautiful</a:t>
            </a:r>
            <a:r>
              <a:rPr lang="en-US" sz="3600" dirty="0">
                <a:cs typeface="Calibri"/>
              </a:rPr>
              <a:t> </a:t>
            </a:r>
            <a:r>
              <a:rPr lang="en-US" sz="3200" dirty="0">
                <a:cs typeface="Calibri"/>
              </a:rPr>
              <a:t>Soup</a:t>
            </a:r>
            <a:r>
              <a:rPr lang="en-US" sz="3600" dirty="0">
                <a:cs typeface="Calibri"/>
              </a:rPr>
              <a:t> </a:t>
            </a:r>
          </a:p>
          <a:p>
            <a:pPr lvl="1"/>
            <a:r>
              <a:rPr lang="en-US" dirty="0">
                <a:cs typeface="Calibri"/>
              </a:rPr>
              <a:t>Parse web page</a:t>
            </a:r>
          </a:p>
          <a:p>
            <a:pPr lvl="1"/>
            <a:endParaRPr lang="en-US" dirty="0">
              <a:cs typeface="Calibri"/>
            </a:endParaRPr>
          </a:p>
          <a:p>
            <a:r>
              <a:rPr lang="en-US" sz="3200" dirty="0">
                <a:cs typeface="Calibri"/>
              </a:rPr>
              <a:t>Pandas</a:t>
            </a:r>
            <a:endParaRPr lang="en-US" dirty="0">
              <a:cs typeface="Calibri"/>
            </a:endParaRPr>
          </a:p>
          <a:p>
            <a:pPr lvl="1"/>
            <a:r>
              <a:rPr lang="en-US" dirty="0" err="1">
                <a:cs typeface="Calibri"/>
              </a:rPr>
              <a:t>Dataframe</a:t>
            </a:r>
            <a:r>
              <a:rPr lang="en-US" dirty="0">
                <a:cs typeface="Calibri"/>
              </a:rPr>
              <a:t> for data storage</a:t>
            </a:r>
          </a:p>
        </p:txBody>
      </p:sp>
    </p:spTree>
    <p:extLst>
      <p:ext uri="{BB962C8B-B14F-4D97-AF65-F5344CB8AC3E}">
        <p14:creationId xmlns:p14="http://schemas.microsoft.com/office/powerpoint/2010/main" val="2520028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CDD46-C769-4F86-9CD3-E15B0F2C1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 BASH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5C19E-6E87-4B0E-862A-C77659B25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8047"/>
            <a:ext cx="10515600" cy="3964828"/>
          </a:xfrm>
        </p:spPr>
        <p:txBody>
          <a:bodyPr>
            <a:normAutofit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Readily available on Linux systems without installation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*nix specific</a:t>
            </a:r>
          </a:p>
          <a:p>
            <a:pPr lvl="1"/>
            <a:r>
              <a:rPr lang="en-US" dirty="0"/>
              <a:t>Requires calling system commands from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67676-611A-4DE3-9F32-66D6A9E1C21F}"/>
              </a:ext>
            </a:extLst>
          </p:cNvPr>
          <p:cNvSpPr txBox="1"/>
          <p:nvPr/>
        </p:nvSpPr>
        <p:spPr>
          <a:xfrm>
            <a:off x="0" y="169068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ucida Console" panose="020B0609040504020204" pitchFamily="49" charset="0"/>
              </a:rPr>
              <a:t>curl "https://www.dataurlgoeshere.com"</a:t>
            </a:r>
          </a:p>
        </p:txBody>
      </p:sp>
    </p:spTree>
    <p:extLst>
      <p:ext uri="{BB962C8B-B14F-4D97-AF65-F5344CB8AC3E}">
        <p14:creationId xmlns:p14="http://schemas.microsoft.com/office/powerpoint/2010/main" val="4141432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CDD46-C769-4F86-9CD3-E15B0F2C1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Python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5C19E-6E87-4B0E-862A-C77659B25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8047"/>
            <a:ext cx="10515600" cy="3964828"/>
          </a:xfrm>
        </p:spPr>
        <p:txBody>
          <a:bodyPr>
            <a:normAutofit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Included in Anaconda Python distribution</a:t>
            </a:r>
          </a:p>
          <a:p>
            <a:pPr lvl="1"/>
            <a:r>
              <a:rPr lang="en-US" dirty="0"/>
              <a:t>Can read CSV or JSON formatted data</a:t>
            </a:r>
          </a:p>
          <a:p>
            <a:pPr lvl="1"/>
            <a:r>
              <a:rPr lang="en-US" dirty="0"/>
              <a:t>Can read straight from URL</a:t>
            </a:r>
          </a:p>
          <a:p>
            <a:pPr lvl="1"/>
            <a:r>
              <a:rPr lang="en-US" dirty="0"/>
              <a:t> Returns Pandas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Option to easily skip header lines in the file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Doesn't allow metadata in the header for URL calls</a:t>
            </a:r>
          </a:p>
          <a:p>
            <a:pPr lvl="1"/>
            <a:r>
              <a:rPr lang="en-US" dirty="0"/>
              <a:t>Not viable for retrieving data deep inside an HTML DOM 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67676-611A-4DE3-9F32-66D6A9E1C21F}"/>
              </a:ext>
            </a:extLst>
          </p:cNvPr>
          <p:cNvSpPr txBox="1"/>
          <p:nvPr/>
        </p:nvSpPr>
        <p:spPr>
          <a:xfrm>
            <a:off x="0" y="169068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ucida Console" panose="020B0609040504020204" pitchFamily="49" charset="0"/>
              </a:rPr>
              <a:t>df = </a:t>
            </a:r>
            <a:r>
              <a:rPr lang="en-US" sz="2800" dirty="0" err="1">
                <a:latin typeface="Lucida Console" panose="020B0609040504020204" pitchFamily="49" charset="0"/>
              </a:rPr>
              <a:t>pandas.read_csv</a:t>
            </a:r>
            <a:r>
              <a:rPr lang="en-US" sz="2800" dirty="0">
                <a:latin typeface="Lucida Console" panose="020B0609040504020204" pitchFamily="49" charset="0"/>
              </a:rPr>
              <a:t>(</a:t>
            </a:r>
            <a:r>
              <a:rPr lang="en-US" sz="2800" dirty="0" err="1">
                <a:latin typeface="Lucida Console" panose="020B0609040504020204" pitchFamily="49" charset="0"/>
              </a:rPr>
              <a:t>data_url</a:t>
            </a:r>
            <a:r>
              <a:rPr lang="en-US" sz="2800" dirty="0">
                <a:latin typeface="Lucida Console" panose="020B0609040504020204" pitchFamily="49" charset="0"/>
              </a:rPr>
              <a:t>, </a:t>
            </a:r>
            <a:r>
              <a:rPr lang="en-US" sz="2800" dirty="0" err="1">
                <a:latin typeface="Lucida Console" panose="020B0609040504020204" pitchFamily="49" charset="0"/>
              </a:rPr>
              <a:t>skiprows</a:t>
            </a:r>
            <a:r>
              <a:rPr lang="en-US" sz="2800" dirty="0">
                <a:latin typeface="Lucida Console" panose="020B0609040504020204" pitchFamily="49" charset="0"/>
              </a:rPr>
              <a:t>=</a:t>
            </a:r>
            <a:r>
              <a:rPr lang="en-US" sz="2800" dirty="0" err="1">
                <a:latin typeface="Lucida Console" panose="020B0609040504020204" pitchFamily="49" charset="0"/>
              </a:rPr>
              <a:t>header_skip</a:t>
            </a:r>
            <a:r>
              <a:rPr lang="en-US" sz="2800" dirty="0">
                <a:latin typeface="Lucida Console" panose="020B06090405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58583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D8859-4345-4FA3-950E-121451DC6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Python Package</a:t>
            </a:r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5D6162A3-7152-4302-A40B-32A9B1ED7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78" y="1778648"/>
            <a:ext cx="7414985" cy="43983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D7F514-6688-4C77-A6F7-4A6208A5D6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678"/>
          <a:stretch/>
        </p:blipFill>
        <p:spPr>
          <a:xfrm>
            <a:off x="6409106" y="2248852"/>
            <a:ext cx="5337113" cy="424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122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CDD46-C769-4F86-9CD3-E15B0F2C1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Requests Python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5C19E-6E87-4B0E-862A-C77659B25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8047"/>
            <a:ext cx="10515600" cy="3964828"/>
          </a:xfrm>
        </p:spPr>
        <p:txBody>
          <a:bodyPr>
            <a:normAutofit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Included in Anaconda Python distribution</a:t>
            </a:r>
          </a:p>
          <a:p>
            <a:pPr lvl="1"/>
            <a:r>
              <a:rPr lang="en-US" dirty="0"/>
              <a:t>Allows for username and passwords or tokens</a:t>
            </a:r>
          </a:p>
          <a:p>
            <a:pPr lvl="1"/>
            <a:r>
              <a:rPr lang="en-US" dirty="0"/>
              <a:t> Designed for simple data retrieval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Doesn't return a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Better suited for JSON formatted </a:t>
            </a:r>
            <a:r>
              <a:rPr lang="en-US" dirty="0" err="1"/>
              <a:t>urls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67676-611A-4DE3-9F32-66D6A9E1C21F}"/>
              </a:ext>
            </a:extLst>
          </p:cNvPr>
          <p:cNvSpPr txBox="1"/>
          <p:nvPr/>
        </p:nvSpPr>
        <p:spPr>
          <a:xfrm>
            <a:off x="0" y="169068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ucida Console" panose="020B0609040504020204" pitchFamily="49" charset="0"/>
              </a:rPr>
              <a:t>r = </a:t>
            </a:r>
            <a:r>
              <a:rPr lang="en-US" sz="2800" dirty="0" err="1">
                <a:latin typeface="Lucida Console" panose="020B0609040504020204" pitchFamily="49" charset="0"/>
              </a:rPr>
              <a:t>requests.get</a:t>
            </a:r>
            <a:r>
              <a:rPr lang="en-US" sz="2800" dirty="0">
                <a:latin typeface="Lucida Console" panose="020B0609040504020204" pitchFamily="49" charset="0"/>
              </a:rPr>
              <a:t>(</a:t>
            </a:r>
            <a:r>
              <a:rPr lang="en-US" sz="2800" dirty="0" err="1">
                <a:latin typeface="Lucida Console" panose="020B0609040504020204" pitchFamily="49" charset="0"/>
              </a:rPr>
              <a:t>data_url</a:t>
            </a:r>
            <a:r>
              <a:rPr lang="en-US" sz="2800" dirty="0">
                <a:latin typeface="Lucida Console" panose="020B0609040504020204" pitchFamily="49" charset="0"/>
              </a:rPr>
              <a:t>, headers={'token’: </a:t>
            </a:r>
            <a:r>
              <a:rPr lang="en-US" sz="2800" dirty="0" err="1">
                <a:latin typeface="Lucida Console" panose="020B0609040504020204" pitchFamily="49" charset="0"/>
              </a:rPr>
              <a:t>api_key</a:t>
            </a:r>
            <a:r>
              <a:rPr lang="en-US" sz="2800" dirty="0">
                <a:latin typeface="Lucida Console" panose="020B060904050402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964416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CDD46-C769-4F86-9CD3-E15B0F2C1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Requests Python Package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FFA1EA-10A1-4A02-9BAE-EEBA7D497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67" y="1475389"/>
            <a:ext cx="10172700" cy="2057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505260-7143-4F16-A396-7A6131CEC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650" y="2655839"/>
            <a:ext cx="601027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95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CDD46-C769-4F86-9CD3-E15B0F2C1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BeautifulSoup</a:t>
            </a:r>
            <a:r>
              <a:rPr lang="en-US" dirty="0"/>
              <a:t> Python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5C19E-6E87-4B0E-862A-C77659B25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8047"/>
            <a:ext cx="10515600" cy="396482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3000" dirty="0"/>
              <a:t>Pros</a:t>
            </a:r>
          </a:p>
          <a:p>
            <a:pPr lvl="1"/>
            <a:r>
              <a:rPr lang="en-US" sz="2600" dirty="0"/>
              <a:t>Included in Anaconda Python distribution</a:t>
            </a:r>
            <a:endParaRPr lang="en-US" sz="2600" dirty="0">
              <a:cs typeface="Calibri"/>
            </a:endParaRPr>
          </a:p>
          <a:p>
            <a:pPr lvl="1"/>
            <a:r>
              <a:rPr lang="en-US" sz="2600" dirty="0"/>
              <a:t>Simple and elegant; allows for granular control of web-parsing </a:t>
            </a:r>
            <a:endParaRPr lang="en-US" sz="2600" dirty="0">
              <a:cs typeface="Calibri"/>
            </a:endParaRPr>
          </a:p>
          <a:p>
            <a:pPr lvl="2"/>
            <a:r>
              <a:rPr lang="en-US" sz="2200" dirty="0">
                <a:latin typeface="Lucida Console"/>
                <a:cs typeface="Calibri"/>
              </a:rPr>
              <a:t>Find('tag', name='blah')</a:t>
            </a:r>
            <a:endParaRPr lang="en-US" sz="2200" dirty="0">
              <a:cs typeface="Calibri"/>
            </a:endParaRPr>
          </a:p>
          <a:p>
            <a:pPr lvl="1"/>
            <a:r>
              <a:rPr lang="en-US" sz="2600" dirty="0">
                <a:latin typeface="Calibri"/>
                <a:cs typeface="Calibri"/>
              </a:rPr>
              <a:t>Can navigate up, down and within a level of HTML tree easily</a:t>
            </a:r>
          </a:p>
          <a:p>
            <a:pPr lvl="2"/>
            <a:r>
              <a:rPr lang="en-US" sz="2200" dirty="0" err="1">
                <a:latin typeface="Lucida Console"/>
                <a:cs typeface="Calibri"/>
              </a:rPr>
              <a:t>Find_parent</a:t>
            </a:r>
            <a:r>
              <a:rPr lang="en-US" sz="2200" dirty="0">
                <a:latin typeface="Lucida Console"/>
                <a:cs typeface="Calibri"/>
              </a:rPr>
              <a:t>()</a:t>
            </a:r>
            <a:endParaRPr lang="en-US" sz="2200" dirty="0">
              <a:latin typeface="Calibri"/>
              <a:cs typeface="Calibri"/>
            </a:endParaRPr>
          </a:p>
          <a:p>
            <a:pPr lvl="2"/>
            <a:r>
              <a:rPr lang="en-US" sz="2200" dirty="0" err="1">
                <a:latin typeface="Lucida Console"/>
              </a:rPr>
              <a:t>Find_next_sibling</a:t>
            </a:r>
            <a:r>
              <a:rPr lang="en-US" sz="2200" dirty="0">
                <a:latin typeface="Lucida Console"/>
              </a:rPr>
              <a:t>()</a:t>
            </a:r>
          </a:p>
          <a:p>
            <a:pPr lvl="1"/>
            <a:r>
              <a:rPr lang="en-US" sz="2600" dirty="0"/>
              <a:t>Better integration with Pandas than requests</a:t>
            </a:r>
          </a:p>
          <a:p>
            <a:pPr lvl="2"/>
            <a:endParaRPr lang="en-US" sz="2200" dirty="0">
              <a:latin typeface="Lucida Console"/>
            </a:endParaRPr>
          </a:p>
          <a:p>
            <a:r>
              <a:rPr lang="en-US" sz="3000" dirty="0"/>
              <a:t>Cons</a:t>
            </a:r>
          </a:p>
          <a:p>
            <a:pPr lvl="1"/>
            <a:r>
              <a:rPr lang="en-US" sz="2600" dirty="0"/>
              <a:t>Doesn't return a </a:t>
            </a:r>
            <a:r>
              <a:rPr lang="en-US" sz="2600" dirty="0" err="1"/>
              <a:t>DataFrame</a:t>
            </a:r>
            <a:endParaRPr lang="en-US" sz="2600" dirty="0"/>
          </a:p>
          <a:p>
            <a:pPr lvl="1"/>
            <a:r>
              <a:rPr lang="en-US" sz="2600" dirty="0"/>
              <a:t>Better suited for more complex web</a:t>
            </a:r>
            <a:r>
              <a:rPr lang="en-US" sz="2600" dirty="0">
                <a:cs typeface="Calibri"/>
              </a:rPr>
              <a:t> pages 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67676-611A-4DE3-9F32-66D6A9E1C21F}"/>
              </a:ext>
            </a:extLst>
          </p:cNvPr>
          <p:cNvSpPr txBox="1"/>
          <p:nvPr/>
        </p:nvSpPr>
        <p:spPr>
          <a:xfrm>
            <a:off x="0" y="1690688"/>
            <a:ext cx="121920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dirty="0">
                <a:latin typeface="Lucida Console" panose="020B0609040504020204" pitchFamily="49" charset="0"/>
              </a:rPr>
              <a:t>soup = </a:t>
            </a:r>
            <a:r>
              <a:rPr lang="en-US" sz="2400" dirty="0" err="1">
                <a:latin typeface="Lucida Console" panose="020B0609040504020204" pitchFamily="49" charset="0"/>
              </a:rPr>
              <a:t>BeautifulSoup</a:t>
            </a:r>
            <a:r>
              <a:rPr lang="en-US" sz="2400" dirty="0">
                <a:latin typeface="Lucida Console" panose="020B0609040504020204" pitchFamily="49" charset="0"/>
              </a:rPr>
              <a:t>(</a:t>
            </a:r>
            <a:r>
              <a:rPr lang="en-US" sz="2400" dirty="0" err="1">
                <a:latin typeface="Lucida Console" panose="020B0609040504020204" pitchFamily="49" charset="0"/>
              </a:rPr>
              <a:t>requests.get</a:t>
            </a:r>
            <a:r>
              <a:rPr lang="en-US" sz="2400" dirty="0">
                <a:latin typeface="Lucida Console" panose="020B0609040504020204" pitchFamily="49" charset="0"/>
              </a:rPr>
              <a:t>(</a:t>
            </a:r>
            <a:r>
              <a:rPr lang="en-US" sz="2400" dirty="0" err="1">
                <a:latin typeface="Lucida Console" panose="020B0609040504020204" pitchFamily="49" charset="0"/>
              </a:rPr>
              <a:t>url</a:t>
            </a:r>
            <a:r>
              <a:rPr lang="en-US" sz="2400" dirty="0">
                <a:latin typeface="Lucida Console" panose="020B0609040504020204" pitchFamily="49" charset="0"/>
              </a:rPr>
              <a:t>).content, parser='</a:t>
            </a:r>
            <a:r>
              <a:rPr lang="en-US" sz="2400" dirty="0" err="1">
                <a:latin typeface="Lucida Console" panose="020B0609040504020204" pitchFamily="49" charset="0"/>
              </a:rPr>
              <a:t>lxml</a:t>
            </a:r>
            <a:r>
              <a:rPr lang="en-US" sz="2400" dirty="0">
                <a:latin typeface="Lucida Console" panose="020B0609040504020204" pitchFamily="49" charset="0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3779007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61A3F-2CC6-4309-AAA1-01BE4E454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Answer…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D0B3F-8BB3-41B7-BBEE-6740CF97F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pandas.read_csv</a:t>
            </a:r>
            <a:r>
              <a:rPr lang="en-US" dirty="0"/>
              <a:t> or </a:t>
            </a:r>
            <a:r>
              <a:rPr lang="en-US" dirty="0" err="1"/>
              <a:t>pandas.read_html</a:t>
            </a:r>
            <a:r>
              <a:rPr lang="en-US" dirty="0"/>
              <a:t> if applicable</a:t>
            </a:r>
          </a:p>
          <a:p>
            <a:r>
              <a:rPr lang="en-US" dirty="0"/>
              <a:t>Use requests + Beautiful Soup if needed</a:t>
            </a:r>
          </a:p>
          <a:p>
            <a:endParaRPr lang="en-US" dirty="0"/>
          </a:p>
          <a:p>
            <a:r>
              <a:rPr lang="en-US" dirty="0"/>
              <a:t>Other options were considers </a:t>
            </a:r>
          </a:p>
          <a:p>
            <a:pPr lvl="1"/>
            <a:r>
              <a:rPr lang="en-US" dirty="0"/>
              <a:t>Significantly more complex</a:t>
            </a:r>
          </a:p>
          <a:p>
            <a:pPr lvl="1"/>
            <a:r>
              <a:rPr lang="en-US" dirty="0"/>
              <a:t>Designed for client and server roles</a:t>
            </a:r>
          </a:p>
          <a:p>
            <a:pPr lvl="1"/>
            <a:r>
              <a:rPr lang="en-US" dirty="0"/>
              <a:t>Lower quality package</a:t>
            </a:r>
          </a:p>
        </p:txBody>
      </p:sp>
    </p:spTree>
    <p:extLst>
      <p:ext uri="{BB962C8B-B14F-4D97-AF65-F5344CB8AC3E}">
        <p14:creationId xmlns:p14="http://schemas.microsoft.com/office/powerpoint/2010/main" val="115523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2A937-B488-4D1F-9E2A-2F1C0BB7B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Sally the Scientist, Activist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C08F2-3F96-4262-94D2-3303B2846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Concerned about climate change</a:t>
            </a:r>
          </a:p>
          <a:p>
            <a:r>
              <a:rPr lang="en-US" dirty="0"/>
              <a:t>Self exploration</a:t>
            </a:r>
          </a:p>
          <a:p>
            <a:r>
              <a:rPr lang="en-US" dirty="0"/>
              <a:t>Novice with computer languages</a:t>
            </a:r>
          </a:p>
          <a:p>
            <a:r>
              <a:rPr lang="en-US" dirty="0"/>
              <a:t>Novice with web service technology</a:t>
            </a:r>
          </a:p>
          <a:p>
            <a:r>
              <a:rPr lang="en-US" dirty="0"/>
              <a:t>OS agnostic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9304AB-6B95-46F3-B4B3-F854E3240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60554" y="1571625"/>
            <a:ext cx="29718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416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6FC9C-A590-4DBB-8DFE-9BA74E965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4E71F-E38A-449E-8C98-C9863DD8B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Need: access and import climate change data from various agencies into a useful form inside an analysis platform,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  <a:p>
            <a:r>
              <a:rPr lang="en-US" dirty="0"/>
              <a:t>Requirements</a:t>
            </a:r>
          </a:p>
          <a:p>
            <a:pPr lvl="1"/>
            <a:r>
              <a:rPr lang="en-US" dirty="0"/>
              <a:t>Minimal install requirements</a:t>
            </a:r>
          </a:p>
          <a:p>
            <a:pPr lvl="1"/>
            <a:r>
              <a:rPr lang="en-US" dirty="0"/>
              <a:t>Available on all major OSes</a:t>
            </a:r>
          </a:p>
          <a:p>
            <a:pPr lvl="1"/>
            <a:r>
              <a:rPr lang="en-US" dirty="0"/>
              <a:t>Simple command/functional interface</a:t>
            </a:r>
          </a:p>
          <a:p>
            <a:pPr lvl="1"/>
            <a:r>
              <a:rPr lang="en-US" dirty="0"/>
              <a:t>Able to interface with desired data sources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67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AC64D-7847-4C13-BAD8-0600EB913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Web-Technology: Scraping 'Easy' Example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F3650-9C85-4441-B653-85FA72A99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Suppose webpage </a:t>
            </a:r>
            <a:r>
              <a:rPr lang="en-US" dirty="0" err="1">
                <a:cs typeface="Calibri"/>
              </a:rPr>
              <a:t>alread</a:t>
            </a:r>
            <a:r>
              <a:rPr lang="en-US" dirty="0">
                <a:cs typeface="Calibri"/>
              </a:rPr>
              <a:t> in 'table' format...</a:t>
            </a:r>
          </a:p>
          <a:p>
            <a:pPr lvl="1"/>
            <a:r>
              <a:rPr lang="en-US" dirty="0">
                <a:cs typeface="Calibri"/>
                <a:hlinkClick r:id="rId2"/>
              </a:rPr>
              <a:t>http://www.nationmaster.com/country-info/stats/Cost-of-living/Average-monthly-disposable-salary/After-tax</a:t>
            </a:r>
          </a:p>
          <a:p>
            <a:pPr lvl="1"/>
            <a:endParaRPr lang="en-US" dirty="0"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54D745C-929F-454A-AD00-B2CD7ECFF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870" y="3228662"/>
            <a:ext cx="7085162" cy="317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279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565C5-7FDF-4295-80A7-9E5741B61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Web-Technology: Scraping 'Easy' Example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CA1D3-AF5C-402B-8900-B354B090D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57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&gt;&gt;&gt; df = </a:t>
            </a:r>
            <a:r>
              <a:rPr lang="en-US" b="1" dirty="0" err="1">
                <a:latin typeface="Courier New"/>
                <a:cs typeface="Courier New"/>
              </a:rPr>
              <a:t>Pandas.read_html</a:t>
            </a:r>
            <a:r>
              <a:rPr lang="en-US" b="1" dirty="0">
                <a:latin typeface="Courier New"/>
                <a:cs typeface="Courier New"/>
              </a:rPr>
              <a:t>('</a:t>
            </a:r>
            <a:r>
              <a:rPr lang="en-US" b="1" dirty="0" err="1">
                <a:latin typeface="Courier New"/>
                <a:cs typeface="Courier New"/>
              </a:rPr>
              <a:t>url</a:t>
            </a:r>
            <a:r>
              <a:rPr lang="en-US" b="1" dirty="0">
                <a:latin typeface="Courier New"/>
                <a:cs typeface="Courier New"/>
              </a:rPr>
              <a:t>')</a:t>
            </a:r>
            <a:endParaRPr lang="en-US" dirty="0"/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FEFA7CC-46A2-46EC-A959-1817A87BE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05" y="2481546"/>
            <a:ext cx="9658709" cy="28006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9E0B8D-6B0C-4FFB-8F30-0B56354AD751}"/>
              </a:ext>
            </a:extLst>
          </p:cNvPr>
          <p:cNvSpPr txBox="1"/>
          <p:nvPr/>
        </p:nvSpPr>
        <p:spPr>
          <a:xfrm>
            <a:off x="4724400" y="3193211"/>
            <a:ext cx="2743200" cy="45720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Click to add 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AB087E-A582-4C68-93BA-7376DC9836E3}"/>
              </a:ext>
            </a:extLst>
          </p:cNvPr>
          <p:cNvSpPr txBox="1"/>
          <p:nvPr/>
        </p:nvSpPr>
        <p:spPr>
          <a:xfrm>
            <a:off x="1101305" y="5651739"/>
            <a:ext cx="9658709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/>
              </a:rPr>
              <a:t>Nice!! </a:t>
            </a:r>
            <a:r>
              <a:rPr lang="en-US" sz="2000" dirty="0" err="1">
                <a:latin typeface="Courier New"/>
                <a:cs typeface="Courier New"/>
              </a:rPr>
              <a:t>Pandas.read_html</a:t>
            </a:r>
            <a:r>
              <a:rPr lang="en-US" sz="2000" dirty="0">
                <a:latin typeface="Courier New"/>
                <a:cs typeface="Courier New"/>
              </a:rPr>
              <a:t>()</a:t>
            </a:r>
            <a:r>
              <a:rPr lang="en-US" sz="2400" dirty="0">
                <a:cs typeface="Calibri"/>
              </a:rPr>
              <a:t>was 'smart'...we immediately got into a </a:t>
            </a:r>
            <a:r>
              <a:rPr lang="en-US" sz="2400" dirty="0" err="1">
                <a:cs typeface="Calibri"/>
              </a:rPr>
              <a:t>dataframe</a:t>
            </a:r>
            <a:r>
              <a:rPr lang="en-US" sz="2400" dirty="0">
                <a:cs typeface="Calibri"/>
              </a:rPr>
              <a:t> form. </a:t>
            </a:r>
            <a:endParaRPr lang="en-US" sz="2400" i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3875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4D82C-C8C5-477C-A085-CA7CF7BD8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Web-Technology: Scraping 'Hard'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7C4ED-735F-4EC3-A3A5-09CF39D62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Former scenario easy, tabular data at the forefront</a:t>
            </a:r>
          </a:p>
          <a:p>
            <a:r>
              <a:rPr lang="en-US" dirty="0">
                <a:cs typeface="Calibri"/>
              </a:rPr>
              <a:t>But...</a:t>
            </a:r>
          </a:p>
          <a:p>
            <a:pPr lvl="1"/>
            <a:r>
              <a:rPr lang="en-US" dirty="0">
                <a:cs typeface="Calibri"/>
              </a:rPr>
              <a:t>What if tabular data </a:t>
            </a:r>
            <a:r>
              <a:rPr lang="en-US" i="1" dirty="0">
                <a:cs typeface="Calibri"/>
              </a:rPr>
              <a:t>nested</a:t>
            </a:r>
            <a:r>
              <a:rPr lang="en-US" dirty="0">
                <a:cs typeface="Calibri"/>
              </a:rPr>
              <a:t> deep inside an HTML webpage's DOM structure?</a:t>
            </a:r>
          </a:p>
          <a:p>
            <a:pPr lvl="1"/>
            <a:r>
              <a:rPr lang="en-US" dirty="0">
                <a:cs typeface="Calibri"/>
              </a:rPr>
              <a:t>Or you need to submit a token with your request?</a:t>
            </a:r>
          </a:p>
          <a:p>
            <a:pPr lvl="1"/>
            <a:r>
              <a:rPr lang="en-US" dirty="0">
                <a:cs typeface="Calibri"/>
              </a:rPr>
              <a:t>Pandas no longer so useful...</a:t>
            </a:r>
          </a:p>
          <a:p>
            <a:r>
              <a:rPr lang="en-US" dirty="0" err="1">
                <a:latin typeface="Courier New"/>
                <a:cs typeface="Courier New"/>
              </a:rPr>
              <a:t>Pandas.read_html</a:t>
            </a:r>
            <a:r>
              <a:rPr lang="en-US" dirty="0">
                <a:latin typeface="Courier New"/>
                <a:cs typeface="Courier New"/>
              </a:rPr>
              <a:t>('</a:t>
            </a:r>
            <a:r>
              <a:rPr lang="en-US" dirty="0" err="1">
                <a:latin typeface="Courier New"/>
                <a:cs typeface="Courier New"/>
              </a:rPr>
              <a:t>url</a:t>
            </a:r>
            <a:r>
              <a:rPr lang="en-US" dirty="0">
                <a:latin typeface="Courier New"/>
                <a:cs typeface="Courier New"/>
              </a:rPr>
              <a:t>')</a:t>
            </a:r>
            <a:r>
              <a:rPr lang="en-US" dirty="0">
                <a:latin typeface="Calibri"/>
                <a:cs typeface="Calibri"/>
              </a:rPr>
              <a:t> is no longer so smart</a:t>
            </a:r>
          </a:p>
          <a:p>
            <a:pPr marL="0" indent="0">
              <a:buNone/>
            </a:pPr>
            <a:endParaRPr lang="en-US" b="1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Therefore, need more </a:t>
            </a:r>
            <a:r>
              <a:rPr lang="en-US" i="1" dirty="0">
                <a:cs typeface="Calibri"/>
              </a:rPr>
              <a:t>granular</a:t>
            </a:r>
            <a:r>
              <a:rPr lang="en-US" dirty="0">
                <a:cs typeface="Calibri"/>
              </a:rPr>
              <a:t> web-scraping methods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C0D2234-0252-4141-BBD7-A6E7A94B1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4035" y="3483918"/>
            <a:ext cx="2124974" cy="221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217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A4FA7C0-EE1C-4EDF-BDDF-35AB981339F1}"/>
              </a:ext>
            </a:extLst>
          </p:cNvPr>
          <p:cNvSpPr/>
          <p:nvPr/>
        </p:nvSpPr>
        <p:spPr>
          <a:xfrm>
            <a:off x="7464723" y="1972573"/>
            <a:ext cx="4048663" cy="4609380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11E19A-E3BB-4355-BAC0-B64507DF1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Web-Technology: Scraping 'Hard'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871CB-E318-444F-B37F-B0091E440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cs typeface="Calibri"/>
              </a:rPr>
              <a:t>Example </a:t>
            </a:r>
            <a:r>
              <a:rPr lang="en-US" b="1" dirty="0">
                <a:cs typeface="Calibri"/>
                <a:hlinkClick r:id="rId2"/>
              </a:rPr>
              <a:t>http://www.marketwatch.com</a:t>
            </a:r>
          </a:p>
          <a:p>
            <a:endParaRPr lang="en-US" b="1" dirty="0">
              <a:cs typeface="Calibri"/>
            </a:endParaRPr>
          </a:p>
          <a:p>
            <a:endParaRPr lang="en-US" b="1" dirty="0">
              <a:cs typeface="Calibri"/>
            </a:endParaRPr>
          </a:p>
        </p:txBody>
      </p:sp>
      <p:pic>
        <p:nvPicPr>
          <p:cNvPr id="5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D4CFE10-5D5B-419B-99B8-F644907D0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97" y="2557657"/>
            <a:ext cx="10133161" cy="356861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20D29160-9D6F-489A-810A-53D886C0B2DD}"/>
              </a:ext>
            </a:extLst>
          </p:cNvPr>
          <p:cNvSpPr/>
          <p:nvPr/>
        </p:nvSpPr>
        <p:spPr>
          <a:xfrm>
            <a:off x="4787286" y="3840853"/>
            <a:ext cx="2286747" cy="9878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1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1E19A-E3BB-4355-BAC0-B64507DF1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Web-Technology: Scraping 'Hard'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871CB-E318-444F-B37F-B0091E440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cs typeface="Calibri"/>
              </a:rPr>
              <a:t>Example) </a:t>
            </a:r>
            <a:r>
              <a:rPr lang="en-US" b="1" dirty="0">
                <a:cs typeface="Calibri"/>
                <a:hlinkClick r:id="rId2"/>
              </a:rPr>
              <a:t>http://www.marketwatch.com</a:t>
            </a:r>
          </a:p>
          <a:p>
            <a:endParaRPr lang="en-US" b="1" dirty="0">
              <a:cs typeface="Calibri"/>
            </a:endParaRPr>
          </a:p>
          <a:p>
            <a:endParaRPr lang="en-US" b="1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2215C6-DD28-4E04-BA10-5579BECE04CF}"/>
              </a:ext>
            </a:extLst>
          </p:cNvPr>
          <p:cNvSpPr txBox="1"/>
          <p:nvPr/>
        </p:nvSpPr>
        <p:spPr>
          <a:xfrm>
            <a:off x="842514" y="2517477"/>
            <a:ext cx="9673085" cy="110799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urier New"/>
                <a:cs typeface="Courier New"/>
              </a:rPr>
              <a:t>&gt;&gt;&gt; </a:t>
            </a:r>
            <a:r>
              <a:rPr lang="en-US" sz="2400" dirty="0" err="1">
                <a:latin typeface="Courier New"/>
                <a:cs typeface="Courier New"/>
              </a:rPr>
              <a:t>df</a:t>
            </a:r>
            <a:r>
              <a:rPr lang="en-US" sz="2400" dirty="0">
                <a:latin typeface="Courier New"/>
                <a:cs typeface="Courier New"/>
              </a:rPr>
              <a:t> = </a:t>
            </a:r>
            <a:r>
              <a:rPr lang="en-US" sz="2400" dirty="0" err="1">
                <a:latin typeface="Courier New"/>
                <a:cs typeface="Courier New"/>
              </a:rPr>
              <a:t>pd.read_html</a:t>
            </a:r>
            <a:r>
              <a:rPr lang="en-US" sz="2400" dirty="0">
                <a:latin typeface="Courier New"/>
                <a:cs typeface="Courier New"/>
              </a:rPr>
              <a:t>('http://www.marketwatch.com')</a:t>
            </a:r>
            <a:endParaRPr lang="en-US" sz="2400" dirty="0">
              <a:cs typeface="Calibri"/>
            </a:endParaRPr>
          </a:p>
          <a:p>
            <a:r>
              <a:rPr lang="en-US" sz="2400" dirty="0">
                <a:latin typeface="Courier New"/>
                <a:cs typeface="Courier New"/>
              </a:rPr>
              <a:t>&gt;&gt;&gt; </a:t>
            </a:r>
            <a:r>
              <a:rPr lang="en-US" sz="2400" dirty="0" err="1">
                <a:latin typeface="Courier New"/>
                <a:cs typeface="Courier New"/>
              </a:rPr>
              <a:t>df</a:t>
            </a:r>
            <a:endParaRPr lang="en-US" sz="2400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</p:txBody>
      </p:sp>
      <p:pic>
        <p:nvPicPr>
          <p:cNvPr id="4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3D9E2FC-47DA-4549-BD67-154B8A874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665" y="3434702"/>
            <a:ext cx="6596331" cy="30365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CAEBE7-6977-43B1-8754-142F1E3832E6}"/>
              </a:ext>
            </a:extLst>
          </p:cNvPr>
          <p:cNvSpPr txBox="1"/>
          <p:nvPr/>
        </p:nvSpPr>
        <p:spPr>
          <a:xfrm rot="-1560000">
            <a:off x="5728596" y="3799065"/>
            <a:ext cx="5819954" cy="156966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Bunch of gibberish</a:t>
            </a:r>
            <a:r>
              <a:rPr lang="en-US" sz="3200" dirty="0">
                <a:solidFill>
                  <a:srgbClr val="FF0000"/>
                </a:solidFill>
                <a:cs typeface="Calibri"/>
              </a:rPr>
              <a:t>; doesn't contain </a:t>
            </a:r>
            <a:r>
              <a:rPr lang="en-US" sz="3200" b="1" dirty="0">
                <a:solidFill>
                  <a:srgbClr val="FF0000"/>
                </a:solidFill>
                <a:cs typeface="Calibri"/>
              </a:rPr>
              <a:t>market movers</a:t>
            </a:r>
            <a:r>
              <a:rPr lang="en-US" sz="3200" dirty="0">
                <a:solidFill>
                  <a:srgbClr val="FF0000"/>
                </a:solidFill>
                <a:cs typeface="Calibri"/>
              </a:rPr>
              <a:t> we had wanted</a:t>
            </a:r>
          </a:p>
        </p:txBody>
      </p:sp>
    </p:spTree>
    <p:extLst>
      <p:ext uri="{BB962C8B-B14F-4D97-AF65-F5344CB8AC3E}">
        <p14:creationId xmlns:p14="http://schemas.microsoft.com/office/powerpoint/2010/main" val="120890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62B6-8BB8-4FE2-A1A8-E203F08C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BeautifulSoup</a:t>
            </a:r>
            <a:r>
              <a:rPr lang="en-US" dirty="0">
                <a:cs typeface="Calibri Light"/>
              </a:rPr>
              <a:t> + Requests 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91963-6DFE-4282-9FC4-34A112F6A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219" y="1653097"/>
            <a:ext cx="4937185" cy="37187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Way to circumvent: </a:t>
            </a:r>
          </a:p>
          <a:p>
            <a:pPr lvl="1"/>
            <a:r>
              <a:rPr lang="en-US" sz="2000" i="1" dirty="0" err="1">
                <a:latin typeface="Courier New"/>
                <a:cs typeface="Courier New"/>
              </a:rPr>
              <a:t>BeautifulSoup</a:t>
            </a:r>
            <a:r>
              <a:rPr lang="en-US" sz="2000" i="1" dirty="0">
                <a:latin typeface="Courier New"/>
                <a:cs typeface="Courier New"/>
              </a:rPr>
              <a:t> + Requests </a:t>
            </a:r>
          </a:p>
          <a:p>
            <a:r>
              <a:rPr lang="en-US" sz="2000" dirty="0">
                <a:latin typeface="Calibri"/>
                <a:cs typeface="Calibri"/>
              </a:rPr>
              <a:t>A happy medium between direct web-scraping tools and the ease and simplicity of </a:t>
            </a:r>
            <a:r>
              <a:rPr lang="en-US" sz="2000" dirty="0">
                <a:latin typeface="Courier New"/>
                <a:cs typeface="Courier New"/>
              </a:rPr>
              <a:t>pandas</a:t>
            </a:r>
            <a:endParaRPr lang="en-US" sz="2000" dirty="0">
              <a:latin typeface="Calibri"/>
              <a:cs typeface="Calibri"/>
            </a:endParaRPr>
          </a:p>
          <a:p>
            <a:r>
              <a:rPr lang="en-US" sz="2000" dirty="0">
                <a:latin typeface="Calibri"/>
                <a:cs typeface="Calibri"/>
              </a:rPr>
              <a:t>Can easily interface with </a:t>
            </a:r>
            <a:r>
              <a:rPr lang="en-US" sz="2000" dirty="0">
                <a:latin typeface="Courier New"/>
                <a:cs typeface="Courier New"/>
              </a:rPr>
              <a:t>pandas</a:t>
            </a:r>
            <a:r>
              <a:rPr lang="en-US" sz="2000" dirty="0">
                <a:latin typeface="Calibri"/>
                <a:cs typeface="Calibri"/>
              </a:rPr>
              <a:t> functions</a:t>
            </a:r>
            <a:endParaRPr lang="en-US" sz="2000" dirty="0">
              <a:cs typeface="Calibri"/>
            </a:endParaRPr>
          </a:p>
          <a:p>
            <a:endParaRPr lang="en-US" sz="2000" dirty="0">
              <a:latin typeface="Calibri"/>
              <a:cs typeface="Calibri"/>
            </a:endParaRPr>
          </a:p>
          <a:p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1A894D3-3164-403C-A17A-714999645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344" y="1571775"/>
            <a:ext cx="6912633" cy="480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662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3158</TotalTime>
  <Words>471</Words>
  <Application>Microsoft Office PowerPoint</Application>
  <PresentationFormat>Widescreen</PresentationFormat>
  <Paragraphs>111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ＭＳ Ｐゴシック</vt:lpstr>
      <vt:lpstr>Arial</vt:lpstr>
      <vt:lpstr>Calibri</vt:lpstr>
      <vt:lpstr>Calibri Light</vt:lpstr>
      <vt:lpstr>Courier New</vt:lpstr>
      <vt:lpstr>Lucida Console</vt:lpstr>
      <vt:lpstr>Office Theme</vt:lpstr>
      <vt:lpstr>Degrees of Climate Change Technology Review</vt:lpstr>
      <vt:lpstr>Sally the Scientist, Activist</vt:lpstr>
      <vt:lpstr>Web service technologies</vt:lpstr>
      <vt:lpstr>Web-Technology: Scraping 'Easy' Example </vt:lpstr>
      <vt:lpstr>Web-Technology: Scraping 'Easy' Example </vt:lpstr>
      <vt:lpstr>Web-Technology: Scraping 'Hard' Example</vt:lpstr>
      <vt:lpstr>Web-Technology: Scraping 'Hard' Example</vt:lpstr>
      <vt:lpstr>Web-Technology: Scraping 'Hard' Example</vt:lpstr>
      <vt:lpstr>BeautifulSoup + Requests </vt:lpstr>
      <vt:lpstr>An example workflow...</vt:lpstr>
      <vt:lpstr>curl BASH command</vt:lpstr>
      <vt:lpstr>Pandas Python Package</vt:lpstr>
      <vt:lpstr>Pandas Python Package</vt:lpstr>
      <vt:lpstr>Requests Python Package</vt:lpstr>
      <vt:lpstr>Requests Python Package</vt:lpstr>
      <vt:lpstr>BeautifulSoup Python Package</vt:lpstr>
      <vt:lpstr>Final Answer…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Review</dc:title>
  <dc:creator>Todd Schultz</dc:creator>
  <cp:lastModifiedBy>Todd Schultz</cp:lastModifiedBy>
  <cp:revision>36</cp:revision>
  <dcterms:created xsi:type="dcterms:W3CDTF">2018-05-02T01:11:51Z</dcterms:created>
  <dcterms:modified xsi:type="dcterms:W3CDTF">2018-05-09T00:35:03Z</dcterms:modified>
</cp:coreProperties>
</file>